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7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94660"/>
  </p:normalViewPr>
  <p:slideViewPr>
    <p:cSldViewPr snapToGrid="0">
      <p:cViewPr varScale="1">
        <p:scale>
          <a:sx n="85" d="100"/>
          <a:sy n="85" d="100"/>
        </p:scale>
        <p:origin x="7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361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597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490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871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104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485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679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14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56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844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166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A2EF-303E-457B-AD67-C5C6733A5236}" type="datetimeFigureOut">
              <a:rPr lang="th-TH" smtClean="0"/>
              <a:t>28/04/65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109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5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4678" y="924364"/>
            <a:ext cx="8541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</a:rPr>
              <a:t>3. การวิจัยเชิงปฏิบัติการ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Action Research)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95130" y="4806720"/>
            <a:ext cx="8070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</a:rPr>
              <a:t>การวิจัยเชิงปฏิบัติการ การพัฒนากิจนิสัยพอเพียงของผู้เรียน วิชาวิทยาศาสตร์ 4</a:t>
            </a:r>
            <a:endParaRPr lang="th-TH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8" y="1700962"/>
            <a:ext cx="72866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0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5104" y="818346"/>
            <a:ext cx="8633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1.3.2 ประเภทของการวิจัยเมื่อจำแนกตามลักษณะวิชา</a:t>
            </a:r>
            <a:r>
              <a:rPr lang="th-TH" sz="2400" b="1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หรือศาสตร์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5103" y="1341566"/>
            <a:ext cx="8633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การวิจัยจำแนกตามลักษณะวิชาหรือศาสตร์ แบ่งออกเป็น 2 ประเภท ดังนี้</a:t>
            </a:r>
          </a:p>
          <a:p>
            <a:pPr algn="just"/>
            <a:endParaRPr lang="th-TH" sz="8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Natural Science Research)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1130008" y="2613629"/>
            <a:ext cx="6827594" cy="2161697"/>
            <a:chOff x="850602" y="2605162"/>
            <a:chExt cx="6827594" cy="2161697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602" y="2605162"/>
              <a:ext cx="3587792" cy="2161697"/>
            </a:xfrm>
            <a:prstGeom prst="rect">
              <a:avLst/>
            </a:prstGeom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1604" y="2605162"/>
              <a:ext cx="2916592" cy="2145443"/>
            </a:xfrm>
            <a:prstGeom prst="rect">
              <a:avLst/>
            </a:prstGeom>
          </p:spPr>
        </p:pic>
      </p:grpSp>
      <p:sp>
        <p:nvSpPr>
          <p:cNvPr id="6" name="สี่เหลี่ยมผืนผ้า 5"/>
          <p:cNvSpPr/>
          <p:nvPr/>
        </p:nvSpPr>
        <p:spPr>
          <a:xfrm>
            <a:off x="1355033" y="5240838"/>
            <a:ext cx="643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การวิจัยทางวิทยาศาสตร์ที่มีเครื่องมือและอุปกรณ์ที่แม่นยำ</a:t>
            </a:r>
            <a:endParaRPr lang="th-TH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1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5043" y="871355"/>
            <a:ext cx="8613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งสังคมศ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Social Science Research)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0" y="1782817"/>
            <a:ext cx="3440907" cy="254813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1833212"/>
            <a:ext cx="3480528" cy="2447342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510748" y="4780747"/>
            <a:ext cx="6427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การวิจัยทางสังคมศาสตร์เกี่ยวกับการสำรวจความคิดเห็นของผู้เรียน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39377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1425" y="871356"/>
            <a:ext cx="8620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1.3.3 ประเภทของการวิจัยเมื่อจำแนกตามระเบียบวิธีการวิจัย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1424" y="1394576"/>
            <a:ext cx="86205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การวิจัยจำแนกตามระเบียบวิธีการวิจัย แบ่งออกเป็น 3 ประเภท ดังนี้</a:t>
            </a:r>
          </a:p>
          <a:p>
            <a:pPr algn="thaiDist"/>
            <a:endParaRPr lang="th-TH" sz="8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รวิจัยเชิงประวัติศ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Historical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รวิจัยที่ศึกษ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ค้นห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ข้อเท็จ จริงเกี่ยวกับอดีต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11424" y="2718015"/>
            <a:ext cx="86205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รวิจัยเชิงบรรย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ยหรือเชิงพรรณน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Descriptive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แบ่งออก เป็น 3 ลักษณะ ได้แก่ </a:t>
            </a:r>
            <a:endParaRPr lang="th-TH" sz="2400" i="1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(1)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รวิจัยเชิงสำรวจ </a:t>
            </a: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(2)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มสัมพันธ์ </a:t>
            </a:r>
          </a:p>
          <a:p>
            <a:pPr algn="thaiDist"/>
            <a:r>
              <a:rPr lang="th-TH" sz="8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	(3)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รวิจัยเชิงวิวัฒน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11423" y="5056608"/>
            <a:ext cx="8620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3.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รวิจัยเชิงทดลอง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Experimental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รวิจัยในลักษณะเป็นเหตุ เป็นผล 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ยใต้สถ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รณ์ที่มีก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รควบคุมตัวแปร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387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4921" y="620095"/>
            <a:ext cx="86205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1.3.4 ประเภทของการวิจัยเมื่อจำแนกตามลักษณะของข้อมูล </a:t>
            </a:r>
          </a:p>
          <a:p>
            <a:pPr algn="just"/>
            <a:endParaRPr lang="th-TH" sz="800" dirty="0">
              <a:solidFill>
                <a:srgbClr val="EC008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การวิจัยจำแนกตามลักษณะของข้อมูล แบ่งออกเป็น 2 ประเภท ดังนี้ </a:t>
            </a: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 การวิจัยเชิงคุณภาพ (</a:t>
            </a:r>
            <a:r>
              <a:rPr lang="en-US" sz="24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Qualitative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รวิจัยที่ใช้ข้อมูลเชิงคุณภ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 หรือเชิงคุณลักษณะ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Qualitative Data)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ซึ่งเป็นข้อมูลที่ไม่จำเป็นต้องเป็นตัวเลขหรือปริม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แต่อ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จจะเป็น ข้อคว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มบรรย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ยสภ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 ลักษณะ เหตุก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รณ์ และสิ่งต่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 ๆ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4921" y="2724930"/>
            <a:ext cx="8620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การวิจัยเชิงปริมาณ (</a:t>
            </a:r>
            <a:r>
              <a:rPr lang="en-US" sz="2400" b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Quantitative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รวิจัยที่ใช้ข้อมูลเชิงปริม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ที่เป็นตัวเลขเชิงปริม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ณจริงหรือตัวที่เป็นน้ำหนักสมมติ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963" y="3632490"/>
            <a:ext cx="2943481" cy="176712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27" y="3636306"/>
            <a:ext cx="3083267" cy="1850094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2515987" y="5821520"/>
            <a:ext cx="4112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การวิจัยเชิงคุณภาพและการวิจัยเชิงปริมาณ</a:t>
            </a:r>
          </a:p>
        </p:txBody>
      </p:sp>
    </p:spTree>
    <p:extLst>
      <p:ext uri="{BB962C8B-B14F-4D97-AF65-F5344CB8AC3E}">
        <p14:creationId xmlns:p14="http://schemas.microsoft.com/office/powerpoint/2010/main" val="12237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5" y="882556"/>
            <a:ext cx="2403048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26795" y="1494208"/>
            <a:ext cx="8578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FF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ตาราง</a:t>
            </a:r>
            <a:r>
              <a:rPr lang="th-TH" sz="2400" b="1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เปรียบเทียบวิธีก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สตร์และขั้นตอนของก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รทำวิจัย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/>
          <a:srcRect b="44373"/>
          <a:stretch/>
        </p:blipFill>
        <p:spPr>
          <a:xfrm>
            <a:off x="1778931" y="2054041"/>
            <a:ext cx="5674394" cy="41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517" y="1035063"/>
            <a:ext cx="5559563" cy="409312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33142" y="5483113"/>
            <a:ext cx="589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ความสัมพันธ์ของกระบวนการวิจัยในแต่ละขั้นตอนการทำวิจัย</a:t>
            </a:r>
          </a:p>
        </p:txBody>
      </p:sp>
    </p:spTree>
    <p:extLst>
      <p:ext uri="{BB962C8B-B14F-4D97-AF65-F5344CB8AC3E}">
        <p14:creationId xmlns:p14="http://schemas.microsoft.com/office/powerpoint/2010/main" val="12283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5" y="1116330"/>
            <a:ext cx="6181356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26795" y="1683382"/>
            <a:ext cx="85786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1.5.1 หลักปรัชญาของเศรษฐกิจพอเพียงในการดำรงชีวิต </a:t>
            </a:r>
          </a:p>
          <a:p>
            <a:pPr algn="just"/>
            <a:endParaRPr lang="th-TH" sz="800" dirty="0">
              <a:solidFill>
                <a:srgbClr val="EC008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พอเพียง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มพอประม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มมีเหตุผล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รสร้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งภูมิคุ้มกันที่ดีในตัวพอสมควร ต่อก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รมีผลกระทบใด ๆ อันเกิดจ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รเปลี่ยนแปลงทั้งภ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ยในและภ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ยนอก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6795" y="3010664"/>
            <a:ext cx="8578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แนวคิดตามหลักปรัชญาของเศรษฐกิจพอเพียง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ประกอบด้วย 3 ห่วง 2 เงื่อนไข และ 4 สมดุล จะเห็นได้ว่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 ห่วง 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มพอประม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มมีเหตุผล และก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รมีภูมิคุ้มกันใน ตัวที่ดี สำหรับ 2 เงื่อนไข 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คุณธรรมนำคว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 และ 4 สมดุล 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มสมดุลท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งวัตถุ สังคม สิ่งแวดล้อม และวัฒนธรรม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275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819" y="889371"/>
            <a:ext cx="6040362" cy="465003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3097878" y="5672050"/>
            <a:ext cx="294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ปรัชญาของเศรษฐกิจพอเพียง </a:t>
            </a:r>
          </a:p>
        </p:txBody>
      </p:sp>
    </p:spTree>
    <p:extLst>
      <p:ext uri="{BB962C8B-B14F-4D97-AF65-F5344CB8AC3E}">
        <p14:creationId xmlns:p14="http://schemas.microsoft.com/office/powerpoint/2010/main" val="38994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8659" y="738834"/>
            <a:ext cx="856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1.5.2 แนวทางการประยุกต์ปรัชญาของเศรษฐกิจพอเพียงในการวิจัย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1851" y="1200499"/>
            <a:ext cx="866029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หลักคว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มพอประม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</a:t>
            </a:r>
          </a:p>
          <a:p>
            <a:pPr marL="457200" indent="-457200" algn="just">
              <a:buAutoNum type="arabicPeriod"/>
            </a:pPr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หลักคว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มมีเหตุผล</a:t>
            </a: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3. หลักก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รมีภูมิคุ้มกันในตัวที่ดี </a:t>
            </a: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4. เงื่อนไขคว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 </a:t>
            </a: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5. เงื่อนไขคุณธรรม </a:t>
            </a: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	6. สมดุลและพร้อมรับต่อการเปลี่ยนแปลงใน 4 มิติ </a:t>
            </a:r>
          </a:p>
        </p:txBody>
      </p:sp>
    </p:spTree>
    <p:extLst>
      <p:ext uri="{BB962C8B-B14F-4D97-AF65-F5344CB8AC3E}">
        <p14:creationId xmlns:p14="http://schemas.microsoft.com/office/powerpoint/2010/main" val="108201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9" y="1951244"/>
            <a:ext cx="2644450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9" y="2579030"/>
            <a:ext cx="2702972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87" y="3267927"/>
            <a:ext cx="2403048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9" y="3943808"/>
            <a:ext cx="2403048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9" y="4758196"/>
            <a:ext cx="6181356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808383" y="1322962"/>
            <a:ext cx="0" cy="3634931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>
            <a:off x="788927" y="2119494"/>
            <a:ext cx="884230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789771" y="2752945"/>
            <a:ext cx="883386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808383" y="3441700"/>
            <a:ext cx="864774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>
            <a:off x="808383" y="4112058"/>
            <a:ext cx="864774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775253" y="4926446"/>
            <a:ext cx="897904" cy="0"/>
          </a:xfrm>
          <a:prstGeom prst="line">
            <a:avLst/>
          </a:prstGeom>
          <a:ln w="57150">
            <a:solidFill>
              <a:srgbClr val="57D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Administrator\Pictures\หน่วยที่_1-web-resources\image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8" y="940745"/>
            <a:ext cx="2295952" cy="47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1" y="750244"/>
            <a:ext cx="2644450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71531" y="1255745"/>
            <a:ext cx="8620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วิจัยเป็นเครื่องมืออย่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งหนึ่งของก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รเรียนรู้แบบเน้นงอกง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มขึ้นจ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 ภ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ยในตนเพื่อเสริมสร้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งผู้เรียนอ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ชีวศึกษ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ให้มีทักษะก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รคิดเชิงระบบ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71531" y="2024910"/>
            <a:ext cx="374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1.1.1 ความหมายการวิจัยตามรากศัพท์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71531" y="2486575"/>
            <a:ext cx="8620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 (</a:t>
            </a:r>
            <a:r>
              <a:rPr lang="en-US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Research) 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ประกอบด้วย </a:t>
            </a:r>
            <a:r>
              <a:rPr lang="en-US" sz="2400" b="1" i="1" dirty="0" err="1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Re+Search</a:t>
            </a:r>
            <a:r>
              <a:rPr lang="en-US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มีความหมายในแต่ละคำ ดังนี้ </a:t>
            </a:r>
          </a:p>
          <a:p>
            <a:pPr algn="thaiDist"/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Re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ใหม่ หรืออีกครั้งหนึ่ง หรือท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กลับไปกลับม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ำ</a:t>
            </a:r>
            <a:r>
              <a:rPr lang="th-TH" sz="2400" dirty="0" err="1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ซ</a:t>
            </a:r>
            <a:r>
              <a:rPr lang="th-TH" sz="2400" dirty="0" err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ํ</a:t>
            </a:r>
            <a:r>
              <a:rPr lang="th-TH" sz="2400" dirty="0" err="1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้</a:t>
            </a:r>
            <a:r>
              <a:rPr lang="th-TH" sz="2400" dirty="0" err="1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endParaRPr lang="th-TH" sz="24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Search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รค้นห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สิ่งหนึ่งสิ่งใดที่อย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กจะรู้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71531" y="3634491"/>
            <a:ext cx="8620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ฉะนั้น 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Research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ต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มศัพท์แปลว่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ค้นห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แล้วค้นห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อีก จนกระทั่งมั่นใจว่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ได้ข้อค้นพบข้อเท็จ จริงนั้น ๆ 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งแท้จริง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71531" y="4465488"/>
            <a:ext cx="8620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1.1.2 ความหมายของการวิจัย </a:t>
            </a:r>
            <a:endParaRPr lang="th-TH" sz="2400" dirty="0">
              <a:solidFill>
                <a:srgbClr val="EC008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71531" y="4927153"/>
            <a:ext cx="8620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ความหมายการวิจัย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รถสรุปคว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กศัพท์ของ 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Research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ดังกล่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 ข้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งต้น เพื่อนำไปใช้ให้เกิดประโยชน์ที่เหม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ะสมต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มหลักสูตร </a:t>
            </a:r>
            <a:r>
              <a:rPr lang="th-TH" sz="2400" dirty="0" err="1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ปวส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.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97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78294" y="787136"/>
            <a:ext cx="8865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การวิจัย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กระบวนก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รศึกษ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ค้นคว้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 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มจริงที่เชื่อถือได้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78294" y="1248801"/>
            <a:ext cx="865366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วิธีการทางวิทยาศาสตร์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ขั้นตอนก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รทำง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งเป็นระบบที่นักวิทย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สตร์ใช้ใน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รแสวงห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ประกอบด้วย 5 ขั้นตอน ดังนี้ </a:t>
            </a:r>
          </a:p>
          <a:p>
            <a:pPr algn="thaiDist"/>
            <a:endParaRPr lang="th-TH" sz="8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ขั้นสังเกตเพื่อระบุปัญห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	2. ขั้นตั้งสมมุติฐ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</a:t>
            </a: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3. ขั้นก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รรวบรวมข้อมูล</a:t>
            </a:r>
          </a:p>
          <a:p>
            <a:pPr algn="thaiDist"/>
            <a:endParaRPr lang="th-TH" sz="8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4. ขั้นก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รวิเคร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ะห์ข้อมูลเพื่อตรวจสอบสมมุติฐ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นที่ตั้งไว้ว่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ถูกหรือผิด </a:t>
            </a: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5. ขั้นสรุปผล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5165" y="4542010"/>
            <a:ext cx="8653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การวิจัยทางสังคมศาสตร์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ยถึง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รศึกษ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ค้นคว้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มจริงด้วยระบบและวิธีก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 วิทย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สตร์ เกี่ยวกับพฤติกรรม ปร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กฏก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รณ์ หรือปฏิกิริย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0" y="779378"/>
            <a:ext cx="2702972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58417" y="1309248"/>
            <a:ext cx="8647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รวิจัยมีคว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มสำคัญเป็นอย่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งยิ่งในยุคโลก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 err="1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ภิวัตน์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เพร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ะก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รวิจัยก่อให้เกิดประโยชน์ที่ได้จ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รนำข้อเท็จจริงที่ค้นพบในก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รทำวิจัย และพัฒน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ด้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 ต่าง ๆ ดังนี้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8417" y="2190485"/>
            <a:ext cx="322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1.2.1 ด้านการเพิ่มพูนความรู้ใหม่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3300" y="2702390"/>
            <a:ext cx="8552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โดยก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รนำคว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มรู้ใหม่ที่ค้นพบไปใช้ประโยชน์ในก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รประดิษฐ์ เช่น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รประดิษฐ์รถยนต์ </a:t>
            </a:r>
            <a:b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รประดิษฐ์ เครื่องมือสื่อส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 เป็นต้น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93478" y="3583627"/>
            <a:ext cx="8647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1.2.2 ด้านการนำไปประยุกต์หรือใช้ประโยชน์ในลักษณะต่าง ๆ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93478" y="4095533"/>
            <a:ext cx="86470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เพื่อใช้ในก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รบรรย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</a:t>
            </a:r>
          </a:p>
          <a:p>
            <a:pPr algn="thaiDist"/>
            <a:endParaRPr lang="th-TH" sz="800" dirty="0">
              <a:solidFill>
                <a:srgbClr val="0000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เพื่อใช้ในก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รอธิบ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</a:t>
            </a:r>
          </a:p>
          <a:p>
            <a:pPr algn="thaiDi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3. เพื่อใช้ในก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รทำน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</a:t>
            </a:r>
          </a:p>
          <a:p>
            <a:pPr algn="thaiDist"/>
            <a:endParaRPr lang="th-TH" sz="800" dirty="0">
              <a:solidFill>
                <a:srgbClr val="7B50A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4. เพื่อใช้ในก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รควบคุม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85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5104" y="778590"/>
            <a:ext cx="8633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1.2.3 ด้านการนำไปเป็นข้อมูลเพื่อแก้ไขปัญหาหรือการพัฒนางาน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943805" y="5018140"/>
            <a:ext cx="7256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การวิจัยทำให้มีการแก้ไขปัญหาและพัฒนาอาชีพเกษตรกรรมให้มีประสิทธิภาพ 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486" y="1709724"/>
            <a:ext cx="3507706" cy="2847001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05" y="1701670"/>
            <a:ext cx="3523815" cy="28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8417" y="678178"/>
            <a:ext cx="8633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1.2.4 ด้านการกำหนดนโยบาย วางแผนได้ถูกต้อง รวดเร็ว และประหยัด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8417" y="1105302"/>
            <a:ext cx="8633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ผลของก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รวิจัยจะนำไปใช้เป็นข้อมูลในก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รกำหนดนโยบ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ยและว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งแผนได้อย่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งถูกต้อง รวดเร็ว และประหยัด เพร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ะก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รวิจัยจะทำให้ได้ข้อมูลที่ทันสมัยอย่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งเป็นระบบและเชื่อถือได้เกี่ยวกับพฤติกรรม ปร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กฏก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รณ์ หรือปฏิกิริย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8417" y="2257047"/>
            <a:ext cx="8633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1.2.5 ด้านการฝึกทักษะกระบวนการคิดด้วยหลักปรัชญาของเศรษฐกิจพอเพียง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8417" y="2695806"/>
            <a:ext cx="8633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เป็นรูปแบบหนึ่งที่ส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รถนำไปใช้ในก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รพัฒน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ทักษะกระบวนก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รคิดเชิงระบบที่ เป็นขั้นตอน มีเหตุผล พอประม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เช่น เป็นคนมีเหตุผล ใจกว้าง รักการเรียนรู้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28" y="3621166"/>
            <a:ext cx="3223190" cy="1812225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792" y="3621166"/>
            <a:ext cx="3223742" cy="1812225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1265582" y="5791837"/>
            <a:ext cx="6619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การวิจัยทำให้มนุษย์มีความรู้ความเข้าใจในการดำรงชีวิตอย่างพอเพียง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77029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752039"/>
            <a:ext cx="2403048" cy="3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84903" y="1240068"/>
            <a:ext cx="8550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รจำแนกประเภทของก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 ต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มเกณฑ์ที่ใช้ในก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รจำแนก ส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รถจำแนกประเภทก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รวิจัยได้แตก ต่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งกัน มีดังนี้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6552" y="1974522"/>
            <a:ext cx="8550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EC008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1.3.1 ประเภทของการวิจัยเมื่อจำแนกตามประโยชน์จากการวิจัย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41313" y="2368063"/>
            <a:ext cx="8550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การวิจัยจำแนกตามประโยชน์ แบ่งออกเป็น 3 ประเภท ดังนี้ </a:t>
            </a:r>
          </a:p>
          <a:p>
            <a:pPr algn="just"/>
            <a:endParaRPr lang="th-TH" sz="800" dirty="0">
              <a:solidFill>
                <a:srgbClr val="211D1E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just"/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1.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รวิจัยพื้นฐ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Basic Research)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รวิจัยบริสุทธิ์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Pure Research)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523" y="3429000"/>
            <a:ext cx="4615590" cy="2312993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1992830" y="5878363"/>
            <a:ext cx="5247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การวิจัยพื้นฐาน เพื่อการศึกษาโครงสร้างของระบบสุริยะ </a:t>
            </a:r>
          </a:p>
        </p:txBody>
      </p:sp>
    </p:spTree>
    <p:extLst>
      <p:ext uri="{BB962C8B-B14F-4D97-AF65-F5344CB8AC3E}">
        <p14:creationId xmlns:p14="http://schemas.microsoft.com/office/powerpoint/2010/main" val="89627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4678" y="924364"/>
            <a:ext cx="8541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2. ก</a:t>
            </a:r>
            <a:r>
              <a:rPr lang="th-TH" sz="2400" dirty="0">
                <a:solidFill>
                  <a:srgbClr val="00000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า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รวิจัยประยุกต์ (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Applied Research </a:t>
            </a:r>
            <a:r>
              <a:rPr lang="th-TH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 </a:t>
            </a:r>
            <a:r>
              <a:rPr lang="en-US" sz="2400" dirty="0">
                <a:solidFill>
                  <a:srgbClr val="211D1E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Practical Research)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07" y="1785694"/>
            <a:ext cx="3484539" cy="262136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207" y="1785694"/>
            <a:ext cx="3313494" cy="262136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795130" y="4806720"/>
            <a:ext cx="8070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การวิจัยเชิงปฏิบัติการ การพัฒนากิจนิสัยพอเพียงของผู้เรียน วิชาวิทยาศาสตร์ 4 </a:t>
            </a:r>
          </a:p>
        </p:txBody>
      </p:sp>
    </p:spTree>
    <p:extLst>
      <p:ext uri="{BB962C8B-B14F-4D97-AF65-F5344CB8AC3E}">
        <p14:creationId xmlns:p14="http://schemas.microsoft.com/office/powerpoint/2010/main" val="40716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1096</Words>
  <Application>Microsoft Office PowerPoint</Application>
  <PresentationFormat>On-screen Show (4:3)</PresentationFormat>
  <Paragraphs>94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Cordia New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www.easyosteam.com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Windows7 V.11_x64</dc:creator>
  <cp:lastModifiedBy>428</cp:lastModifiedBy>
  <cp:revision>147</cp:revision>
  <dcterms:created xsi:type="dcterms:W3CDTF">2018-10-24T06:38:00Z</dcterms:created>
  <dcterms:modified xsi:type="dcterms:W3CDTF">2022-04-28T07:10:14Z</dcterms:modified>
</cp:coreProperties>
</file>