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1" r:id="rId6"/>
    <p:sldId id="278" r:id="rId7"/>
    <p:sldId id="279" r:id="rId8"/>
    <p:sldId id="281" r:id="rId9"/>
    <p:sldId id="280" r:id="rId10"/>
    <p:sldId id="282" r:id="rId11"/>
    <p:sldId id="283" r:id="rId12"/>
    <p:sldId id="270" r:id="rId13"/>
    <p:sldId id="284" r:id="rId14"/>
    <p:sldId id="272" r:id="rId15"/>
    <p:sldId id="273" r:id="rId16"/>
    <p:sldId id="285" r:id="rId17"/>
    <p:sldId id="286" r:id="rId18"/>
    <p:sldId id="287" r:id="rId19"/>
    <p:sldId id="288" r:id="rId20"/>
    <p:sldId id="289" r:id="rId21"/>
    <p:sldId id="264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60" y="-108"/>
      </p:cViewPr>
      <p:guideLst>
        <p:guide orient="horz" pos="215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531560"/>
            <a:ext cx="864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หากต้องการจะอธิบายเกี่ยวกับช่วงชีวิตของแมลงหวี่ตั้งแต่เกิดจนตาย ถ้าจะเขียนบรรยายเป็นข้อความอาจทำให้เข้าใจยาก จึงต้องจัดกระทำกับข้อมูลใหม่เพื่อสื่อความหมายให้เข้าใจง่ายขึ้นในรูปของวงชีวิต ดังรูป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84" y="1795616"/>
            <a:ext cx="4199131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594825" y="511725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วงชีวิตของแมลงหวี่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371" y="507203"/>
            <a:ext cx="8669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ื่อความหมายข้อมูลจากการสำรวจความพึงพอใจของนักเรียนวิทยาลัยแห่งหนึ่งที่มีต่อการลงโทษผู้กระทำผิดกฎจราจร สามารถเสนอในรูปกราฟวงกลม ดัง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รูป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47" y="1824561"/>
            <a:ext cx="3985879" cy="285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592147" y="5336570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การสื่อความหมายข้อมูลด้วยกราฟวงกลม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689" y="493215"/>
            <a:ext cx="8682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7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การลงความเห็นจากข้อมูล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(Inferring)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ความสามารถในการอธิบายข้อมูลหรือสรุป พร้อมทั้งเพิ่มความคิดเห็นให้กับข้อมูลที่ได้จากการสังเกตอย่างมีเหตุผล โดยใช้ความรู้หรือประสบการณ์เดิมมาช่วย  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6"/>
          <p:cNvGrpSpPr/>
          <p:nvPr/>
        </p:nvGrpSpPr>
        <p:grpSpPr bwMode="auto">
          <a:xfrm>
            <a:off x="2259419" y="2271029"/>
            <a:ext cx="4645025" cy="1924050"/>
            <a:chOff x="1725" y="3345"/>
            <a:chExt cx="7315" cy="3031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725" y="3345"/>
              <a:ext cx="2776" cy="108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ข้อมูลที่ได้จากการสังเกต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(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ใช้ประสาทสัมผัสทั้ง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5)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461" y="3345"/>
              <a:ext cx="3579" cy="10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การลงความเห็นส่วนตัว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(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ใช้ความรู้และประสบการณ์เดิม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)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741" y="4372"/>
              <a:ext cx="540" cy="72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445" y="5345"/>
              <a:ext cx="3120" cy="103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661" y="5554"/>
              <a:ext cx="268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ลงความเห็นจากข้อมูล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0499" y="414685"/>
            <a:ext cx="868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มองเห็น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ดอกกุหลาบ มีสีแดง ลำต้นมีหนาม และเส้นใบเป็นร่างแห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”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ข้อมูลนี้เป็นข้อมูลที่ได้จากการสังเกตโดยใช้ประสาทสัมผัสตา จากนั้นอาศัยความรู้และประสบการณ์เดิมเข้ามาประกอบ เพื่อลงความเห็นจากข้อมูลที่ได้จากการสังเกต เช่น ดอกกุหลาบ มีสีแดง ลำต้นมีหนาม และเส้นใบเป็นร่างแห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146" name="Picture 2" descr="IPB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82" y="1836738"/>
            <a:ext cx="209780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891223" y="4807454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ดอกกุหลาบ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500" y="5370332"/>
            <a:ext cx="868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ดอกกุหลาบจึงเป็นพืชใบเลี้ยงคู่</a:t>
            </a:r>
            <a:r>
              <a:rPr lang="en-US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คำว่าดอกกุหลาบเป็นพืชใบเลี้ยงคู่เป็นการลงความเห็นจากข้อมูลที่ได้จากการสังเกต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296" y="540993"/>
            <a:ext cx="867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การพยากรณ์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(Prediction)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ความสามารถในการทำนายหรือคาดคะเนคำตอบล่วงหน้าก่อนการทดลอง โดยอาศัยปรากฏการณ์ที่เกิดขึ้นซ้ำ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ๆ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296" y="2030635"/>
            <a:ext cx="8775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พยากรณ์ข้อมูลเกี่ยวกับตัวเลข ได้แก่ ข้อมูลที่เป็นตารางหรือกราฟ ทำได้ 2 แบบ </a:t>
            </a:r>
            <a:r>
              <a:rPr lang="th-TH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คือ</a:t>
            </a:r>
            <a:endParaRPr lang="th-TH" sz="2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(1) การ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พยากรณ์ภายในขอบเขตของข้อมูลที่มี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อยู่</a:t>
            </a:r>
            <a:endParaRPr lang="th-TH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(2) การ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พยากรณ์ภายนอกขอบเขตของข้อมูลที่มีอยู่ </a:t>
            </a:r>
            <a:endParaRPr lang="th-TH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9996" y="335147"/>
            <a:ext cx="8641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การทดลองหาความสัมพันธ์ระหว่างระยะเวลาในการปลูกต้นไม้กับความสูงของต้นไม้ โดยทำการวัดความสูงของต้นไม้ทุก ๆ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2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สัปดาห์ ได้ผลการทดลองดัง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996" y="1265581"/>
            <a:ext cx="37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ความสูงของต้นไม้สัปดาห์ที่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ถึง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678452" y="1854900"/>
          <a:ext cx="5764530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5910"/>
                <a:gridCol w="2928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สัปดาห์ที่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ความสูงเฉลี่ยของต้นไม้ (</a:t>
                      </a:r>
                      <a:r>
                        <a:rPr lang="en-US" sz="2400" b="1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cm)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7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9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9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13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17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21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50882" y="4392637"/>
            <a:ext cx="8630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จาก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ข้อมูลใน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ตาราง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สามารถพยากรณ์ได้ว่าสัปดาห์ที่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4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ความสูงของต้นไม้จะ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เท่ากับ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11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ซึ่งเป็น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การพยากรณ์ภายในขอบเขตข้อมูล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ส่วนการพยากรณ์นอกขอบเขตข้อมูลในตารางที่มีอยู่ เช่น ในสัปดาห์ที่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10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สามารถพยากรณ์ได้ว่า ความสูงของต้นไม้จะเท่ากับ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23 cm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จากข้อมูลในตารางจะเห็นว่ามีการเก็บข้อมูลเพียง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9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สัปดาห์ การพยากรณ์ความสูงของต้นไม้ในสัปดาห์ที่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10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จึงเป็น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พยากรณ์นอกขอบเขตข้อมูล</a:t>
            </a:r>
            <a:endParaRPr lang="th-TH" sz="2400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4000" y="484369"/>
            <a:ext cx="86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th-TH" sz="2400" b="1" dirty="0" smtClean="0">
                <a:solidFill>
                  <a:srgbClr val="00206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	1.2.2 ทักษะ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กระบวนการทางวิทยาศาสตร์ขั้นบูรณาการ มี 5 ทักษะ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ประกอบด้วย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2413" y="1194475"/>
            <a:ext cx="863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1.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การตั้งสมมติฐาน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(Formulation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Hypothesis)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ความสามารถคิดหาคำตอบล่วงหน้าก่อนทำการทดลอง โดยอาศัยการสังเกต ความรู้ ประสบการณ์เดิมเป็นพื้นฐาน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5587" y="2373852"/>
            <a:ext cx="8634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นักเรียนคนหนึ่งต้องการจะทราบว่า รูปทรงของภาชนะรูปแบบใดที่ใช้หุงต้มอาหารจะประหยัดพลังงานมากที่สุด เขาจึง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ใช้สเตนเล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สมาทำเป็นภาชนะรูปทรงต่าง ๆ เช่น รูปทรง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ลูกบาศก์ รูป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ทรงกระบอก รูปทรงหกเหลี่ยม และรูปทรงกรวย โดยให้ภาชนะทุกรูปทรงมีปริมาตรเท่ากัน ในการศึกษาครั้งนี้เขาตั้งสมมติฐานว่า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ภาชนะหุงต้มที่มีรูปทรงกรวยจะประหยัดพลังงานมากกว่ารูปทรง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ลูกบาศก์รูป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ทรงกระบอก และรูปทรงหกเหลี่ยม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0047" y="486493"/>
            <a:ext cx="8602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การกำหนดนิยามเชิง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ปฏิบัติการ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(Defining Operationally)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ในการกำหนดความหมายและขอบเขตของคำต่าง ๆ ที่มีอยู่ในสมมติฐาน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0047" y="1482785"/>
            <a:ext cx="8602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การทดสอบความแข็งของหินโดยต้องการแบ่งหินออกเป็น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ประเภท คือ แข็งน้อย แข็งปานกลาง แข็ง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มาก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อาจจะกำหนดนิยามเชิงปฏิบัติการ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ได้ดังนี้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0047" y="2489024"/>
            <a:ext cx="8602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แข็ง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ความแข็งของหินที่วัดได้จากการเอาเหรียญบาทขีดลงบนหินทำให้เห็นเป็นรอย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แข็ง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ปานกลาง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ความแข็งของหินที่วัดได้จากการเอาตะปูเหล็กขนาด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นิ้ว ขีดลงบนหินให้เห็นรอยได้ ส่วนการขีดด้วยเหรียญบาทจะไม่เห็น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รอย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แข็ง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มาก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ความแข็งของหินที่วัดได้จากการเอากระจกขีดลงบนหินทำให้เห็นรอยได้ ส่วนการขีดด้วยตะปูเหล็กขนาด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นิ้ว จะไม่เห็นรอย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0933" y="476816"/>
            <a:ext cx="8602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การกำหนดและควบคุมตัวแปร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(Identifying and Controlling Variables)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การบ่งชี้ตัวแปรต้น ตัวแปรตาม และตัวแปรที่ต้องควบคุมในสมมติฐานหนึ่ง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ๆ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ตัวแปรต้น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คือ สิ่งที่เป็นสาเหตุที่ทำให้เกิดผลต่าง ๆ 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ตัวแปรตาม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คือ สิ่งที่เป็นผลต่อเนื่องมาจากตัวแปรต้น 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ตัวแปรควบคุม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คือ สิ่งอื่น ๆ นอกเหนือจากตัวแปรต้นที่มีผลต่อการทดลองและ</a:t>
            </a:r>
            <a:b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ต้องควบคุมให้เหมือน ๆ กัน 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0047" y="2964872"/>
            <a:ext cx="8602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จากสมมติฐานที่ว่า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ถ้าขี้เลื่อยดูดซับกลิ่นได้ ดังนั้น คอกหมูที่ปูพื้นด้วยขี้เลื่อย กลิ่นขี้หมูจะลดลง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ตัวแปรต้น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ได้แก่	ขี้เลื่อยที่ใช้ปูพื้นคอก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ตัวแปรตาม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ได้แก่	กลิ่นขี้หมู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ตัวแปรควบคุม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ได้แก่	ชนิดของสายพันธุ์หมู จำนวนหมู อายุของหมู ลักษณะคอก การทำความสะอาดคอก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067" y="409083"/>
            <a:ext cx="858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การทดลอง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(Experimenting)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กระบวนการปฏิบัติการเพื่อหาคำตอบจากสมมติฐานที่ตั้งไว้ในการทดลอง ประกอบด้วยกิจกรรม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คือ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(1) การ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ออกแบบการ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ทดลอง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	(</a:t>
            </a:r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การ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ปฏิบัติการ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ทดลอง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การ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บันทึกผลการทดลอง 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4016" y="3020939"/>
            <a:ext cx="8569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การ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ตีความหมายข้อมูลและการลงข้อสรุป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(Interpreting Data and Making Conclusion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การตีความหมายข้อมูล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การแปลความหมายหรือบรรยายลักษณะข้อมูลที่มีอยู่ 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ลงข้อสรุป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การสรุปความสัมพันธ์ของข้อมูลทั้งหมด ความสามารถที่แสดงให้เห็นว่าเกิดทักษะ การลงข้อสรุป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56079"/>
            <a:ext cx="2159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3" y="1325788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41" y="2131387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41" y="2936987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340757" y="905555"/>
            <a:ext cx="0" cy="221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H="1">
            <a:off x="1351643" y="1479775"/>
            <a:ext cx="6476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H="1">
            <a:off x="1351643" y="2285375"/>
            <a:ext cx="6476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H="1">
            <a:off x="1340757" y="3090975"/>
            <a:ext cx="65858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1666" y="959457"/>
            <a:ext cx="8746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คุณลักษณะ</a:t>
            </a:r>
            <a:r>
              <a:rPr lang="th-TH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นิสัยที่ก่อให้เกิดประโยชน์ในการแสวงหาความรู้ทางวิทยาศาสตร์นี้ เรียกว่า จิตวิทยาศาสตร์ ซึ่งมีลักษณะดังต่อไปนี้</a:t>
            </a:r>
            <a:endParaRPr lang="th-TH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533" y="1762327"/>
            <a:ext cx="8593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ความละเอียดถี่ถ้วนและอุตสาหะ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ความอดทน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เหตุผล ไม่เชื่อสิ่งใดง่าย ๆ โดยปราศจากข้อเท็จจริงสนับสนุนอย่างเพียงพอ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ใจกว้าง ยอมรับฟังความคิดเห็นของผู้อื่น ไม่ยึดมั่นในความคิดของตนเองฝ่ายเดียว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สามารถ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ทำงานร่วมกับผู้อื่นได้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ความกระตือรือร้นที่จะค้นคว้าหาความรู้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ความซื่อสัตย์สุจริต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8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ยอมรับ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การเปลี่ยนแปลงและความก้าวหน้าใหม่ ๆ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tabLst>
                <a:tab pos="358775" algn="l"/>
              </a:tabLs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ดังนั้น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จะเห็นว่ากระบวนการทางวิทยาศาสตร์ เป็นกระบวนการแสวงหาความรู้อย่างเป็น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ระบบอันประกอบด้วย วิธีการทางวิทยาศาสตร์ ทักษะกระบวนการทางวิทยาศาสตร์ และจิตวิทยาศาสตร์ นั่นเอง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" y="530202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2" y="312508"/>
            <a:ext cx="2425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045394" y="2319574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 ได้แก่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3" y="956685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88848" y="2887427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ระบุปัญหา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88848" y="36182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2.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ตั้งสมมติฐาน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8109" y="1461252"/>
            <a:ext cx="864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3942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ทางวิทยาศาสตร์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(Scientific Method)</a:t>
            </a:r>
            <a:r>
              <a:rPr lang="en-US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เป็นวิธีการแสวงหาความรู้ที่มีระบบแบบแผนและเป็นไปตามขั้นตอนอย่างมีเหตุผล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88848" y="5810604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สรุปผลการทดลอง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88848" y="4349015"/>
            <a:ext cx="4484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3.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ทดลองเพื่อตรวจสอบสมมติฐาน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88848" y="5079809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วิเคราะห์ข้อมูล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3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3" y="539653"/>
            <a:ext cx="6908209" cy="3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3053" y="1190881"/>
            <a:ext cx="8600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	ทักษะ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กระบวนการทางวิทยาศาสตร์ </a:t>
            </a:r>
            <a:r>
              <a:rPr lang="en-US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(Process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of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Science</a:t>
            </a:r>
            <a:r>
              <a:rPr lang="en-US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)</a:t>
            </a: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แบ่งไว้ </a:t>
            </a:r>
            <a:r>
              <a:rPr lang="en-US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13 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ทักษะที่สำคัญ ประกอบด้วย 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ทักษะขั้นพื้นฐาน </a:t>
            </a:r>
            <a:r>
              <a:rPr lang="en-US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8 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ทักษะ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และทักษะขั้นบูรณาการ </a:t>
            </a:r>
            <a:r>
              <a:rPr lang="en-US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5 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ทักษะ</a:t>
            </a:r>
            <a:r>
              <a:rPr lang="th-TH" sz="2400" dirty="0" smtClean="0">
                <a:solidFill>
                  <a:srgbClr val="C00000"/>
                </a:solidFill>
                <a:latin typeface="Cordia New" panose="020B0304020202020204" pitchFamily="34" charset="-34"/>
                <a:ea typeface="Cordia New" panose="020B030402020202020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3053" y="2428180"/>
            <a:ext cx="860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102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1.2.1 ทักษะ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กระบวนการทางวิทยาศาสตร์ขั้นพื้นฐาน</a:t>
            </a:r>
            <a:r>
              <a:rPr lang="th-TH" sz="24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 </a:t>
            </a:r>
            <a:r>
              <a:rPr lang="en-US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3053" y="2953409"/>
            <a:ext cx="8600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การสังเกต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(Observation)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ความสามารถในการใช้ประสาทสัมผัสอย่างใดอย่างหนึ่งหรือหลายอย่างรวมกัน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73053" y="3898852"/>
            <a:ext cx="8600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ที่ได้จากการสังเกต แบ่งได้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ประเภท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คือ</a:t>
            </a:r>
            <a:endParaRPr lang="th-TH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เชิงคุณภาพ 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ข้อมูล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เชิงปริมาณ 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4002" y="4437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ข้อมูลการสังเกตเชิงคุณภาพ 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7066" y="3315972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ตัวอย่างข้อมูลการสังเกตเชิงปริมาณ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871227" y="3877905"/>
          <a:ext cx="7333827" cy="25304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9240"/>
                <a:gridCol w="452458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วัตถุที่สังเกต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ข้อมูลการสังเกตเชิงปริมาณ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แตงโมผลนี้มีมวลประมาณ </a:t>
                      </a: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2 </a:t>
                      </a:r>
                      <a:r>
                        <a:rPr lang="th-TH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กิโลกรัม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5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ปลาตะเพียนตัวนี้ยาวประมาณ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30</a:t>
                      </a:r>
                      <a:r>
                        <a:rPr lang="th-TH" sz="2400" dirty="0">
                          <a:effectLst/>
                          <a:latin typeface="Cordia New" panose="020B0304020202020204" pitchFamily="34" charset="-34"/>
                          <a:ea typeface="Cordia New" panose="020B0304020202020204"/>
                          <a:cs typeface="Cordia New" panose="020B0304020202020204" pitchFamily="34" charset="-34"/>
                        </a:rPr>
                        <a:t> เซนติเมตร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แตงโม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5663" b="5119"/>
          <a:stretch>
            <a:fillRect/>
          </a:stretch>
        </p:blipFill>
        <p:spPr bwMode="auto">
          <a:xfrm>
            <a:off x="1660852" y="4360013"/>
            <a:ext cx="10858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ish-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6" y="5449087"/>
            <a:ext cx="13620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1257935" y="933566"/>
          <a:ext cx="6523355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39888"/>
                <a:gridCol w="318346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การสังเกตเชิงคุณภาพ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b="1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ประสาทสัมผัสที่ใช้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วัตถุมีรูปร่างกลม สีดำ สีแดง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ตา</a:t>
                      </a:r>
                      <a:endParaRPr lang="en-US" sz="280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วัตถุเมื่อเคาะกับโต๊ะ มีเสียงดัง</a:t>
                      </a:r>
                      <a:r>
                        <a:rPr lang="th-TH" sz="2400" dirty="0" err="1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แกร๊ก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หู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วัตถุมีกลิ่นหอม เหม็น ฉุน</a:t>
                      </a:r>
                      <a:endParaRPr lang="en-US" sz="280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จมูก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วัตถุมีรสหวาน รสเค็ม รสขม</a:t>
                      </a:r>
                      <a:endParaRPr lang="en-US" sz="280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ลิ้น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วัตถุผิวขรุขระ ผิวเรียบ แข็ง นิ่ม</a:t>
                      </a:r>
                      <a:endParaRPr lang="en-US" sz="280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731520" algn="l"/>
                          <a:tab pos="1005840" algn="l"/>
                          <a:tab pos="1280160" algn="l"/>
                          <a:tab pos="1554480" algn="l"/>
                          <a:tab pos="18288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/>
                          <a:ea typeface="Cordia New" panose="020B0304020202020204"/>
                          <a:cs typeface="Cordia New" panose="020B0304020202020204"/>
                        </a:rPr>
                        <a:t>ผิวกาย</a:t>
                      </a:r>
                      <a:endParaRPr lang="en-US" sz="2800" dirty="0">
                        <a:effectLst/>
                        <a:latin typeface="Angsana New" panose="02020603050405020304"/>
                        <a:ea typeface="Cordia New" panose="020B0304020202020204"/>
                        <a:cs typeface="Angsana New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4886" y="466078"/>
            <a:ext cx="858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อย่างไร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ก็ตามกรณีที่ต้องสังเกตข้อมูลเกี่ยวกับการเปลี่ยนแปลงจะต้องบรรยายการสังเกตในแต่ละช่วง เริ่มจาก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 ระหว่าง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หลัง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การเปลี่ยนแปลงที่เกิดขึ้น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4000" y="1512963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การสังเกตการคั่วข้าวโพด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3999" y="2204473"/>
            <a:ext cx="8585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คั่ว</a:t>
            </a:r>
            <a:r>
              <a:rPr lang="th-TH" sz="2400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ข้าวโพดมีรูปร่างคล้ายหยดน้ำ มีขนาดเมล็ด ประมาณ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/>
              </a:rPr>
              <a:t>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1.5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/>
              </a:rPr>
              <a:t></a:t>
            </a:r>
            <a:r>
              <a:rPr lang="th-TH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1.5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b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มีสีน้ำตาลอ่อน มีเปลือกหุ้มเมล็ดที่แข็งและลื่น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ระหว่าง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คั่ว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เปลือกข้าวโพดจะแตกออก เนื้อสีขาวจะขยายตัวและแตกออกจากเปลือก มีเสียงแตกของเมล็ด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ดังแป๊ก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ๆ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หลังจาก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คั่ว</a:t>
            </a:r>
            <a:r>
              <a:rPr lang="th-TH" sz="2400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ข้าวโพดมีรูปร่างไม่แน่นอน มีขนาดประมาณ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/>
              </a:rPr>
              <a:t>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/>
              </a:rPr>
              <a:t>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cm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มีเนื้อสีขาวปุยออกมา และมีรสคล้ายข้าวโพด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3114" y="4898628"/>
            <a:ext cx="860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จะเห็นว่าข้อมูลที่ได้จากการสังเกตมีทั้งข้อมูลเชิงคุณภาพและข้อมูลเชิงปริมาณรวมกันอยู่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22250" y="445232"/>
            <a:ext cx="855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ข้อมูล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การสังเกตที่ถูกต้อง  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บรรยายสิ่งที่สังเกตโดยไม่ใส่ความคิดเห็น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ลูกบิลเลียดมีรูปร่างกลมและมีสี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เเดง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	(ใช้ประสาทสัมผัสตา)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มะม่วงมีกลิ่นหอมและมีรสหวาน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ใช้ประสาทสัมผัสจมูกและลิ้น)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วัตถุมีผิวเรียบและนิ่ม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ใช้ประสาทสัมผัสผิวกาย)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วัตถุเมื่อเคาะกับโต๊ะมีเสียงดัง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แกร๊ก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(ใช้ประสาทสัมผัสหู)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386669" y="521128"/>
            <a:ext cx="355600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6699" y="2690337"/>
            <a:ext cx="860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ข้อมูลการสังเกตที่ไม่ถูกต้อง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ใส่ความคิดเห็นลงไป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2" y="3813175"/>
            <a:ext cx="23399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60655" y="4950427"/>
            <a:ext cx="8606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ปลา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มังกรตัวนี้มีสีทอง น่าจะเป็นลูกผสมต่างประเทศ คำว่า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น่าจะเป็นลูกผสมต่างประเทศ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เป็นการใส่ความคิดเห็นของตนเองลงไป จึงเป็นข้อมูลการสังเกตที่ไม่ถูกต้อง ดังนั้นข้อมูลที่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ถูกต้องควร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บันทึกผลว่า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ปลามังกรตัวนี้มีสีทอง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endParaRPr lang="th-TH" sz="2400" dirty="0">
              <a:solidFill>
                <a:schemeClr val="accent2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4686" y="508412"/>
            <a:ext cx="8660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การวัด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(Measurement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ความสามารถในการเลือกใช้เครื่องมือเพื่อวัดหาปริมาณของสิ่งต่าง ๆ ออกมาเป็นตัวเลขที่แน่นอนได้อย่างเหมาะสมและถูกต้อง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4686" y="1539217"/>
            <a:ext cx="8660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การคำนวณ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(Using Number)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ความสามารถในการนับจำนวนที่ได้จากการสังเกต การวัด การทดลอง และจากแหล่งอื่น ๆ และนำมาคิดคำนวณโดยการ บวก ลบ คูณ หาร หรือหาค่าเฉลี่ย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686" y="2939354"/>
            <a:ext cx="8671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ทักษะการจำแนกประเภท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Classification)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ความสามารถในการจำแนกกลุ่มหรือพวก หรือเรียงลำดับวัตถุหรือสิ่งที่อยู่ในปรากฏการณ์ โดยใช้เกณฑ์ความเหมือน ความแตกต่าง หรือความสัมพันธ์อย่างใดอย่างหนึ่ง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9"/>
          <a:stretch>
            <a:fillRect/>
          </a:stretch>
        </p:blipFill>
        <p:spPr bwMode="auto">
          <a:xfrm>
            <a:off x="287866" y="4732073"/>
            <a:ext cx="8648702" cy="14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1276" y="4142890"/>
            <a:ext cx="860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หากต้องการแบ่งนักเรียนในห้องออกเป็น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กลุ่ม สามารถใช้เกณฑ์ดังต่อไปนี้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6063" y="468841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การหาความสัมพันธ์ระหว่าง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สเปสกับสเปส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และสเปส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กับเวลา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Space/Space Relationship and Space/Time Relationship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แบ่งออกเป็น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6063" y="1711776"/>
            <a:ext cx="864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(1) ความสัมพันธ์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ระหว่าง</a:t>
            </a:r>
            <a:r>
              <a:rPr lang="th-TH" sz="2400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สเปสกับสเปสข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องวัตถุ ได้แก่ ความสัมพันธ์ระหว่าง </a:t>
            </a:r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มิติ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กับ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2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มิติ 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6063" y="2585379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(2) ความสัมพันธ์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ระหว่าง</a:t>
            </a:r>
            <a:r>
              <a:rPr lang="th-TH" sz="2400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สเปสข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องวัตถุกับเวลา ได้แก่ ความสัมพันธ์ระหว่างการเปลี่ยนตำแหน่งที่อยู่ของวัตถุกับเวลา หรือ ความสัมพันธ์ระหว่าง</a:t>
            </a:r>
            <a:r>
              <a:rPr lang="th-TH" sz="2400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สเปสข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องวัตถุที่เปลี่ยนไปกับเวลา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6063" y="3828313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ทักษะ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การจัดกระทำและสื่อความหมายข้อมูล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การนำข้อมูลที่ได้จากการสังเกต การวัด การทดลอง และจากแหล่งอื่น ๆ มาจัดกระทำใหม่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8317</Words>
  <Application>WPS Presentation</Application>
  <PresentationFormat>นำเสนอทางหน้าจอ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Cordia New</vt:lpstr>
      <vt:lpstr>Cordia New</vt:lpstr>
      <vt:lpstr>Angsana New</vt:lpstr>
      <vt:lpstr>Symbol</vt:lpstr>
      <vt:lpstr>Microsoft YaHei</vt:lpstr>
      <vt:lpstr>Angsana New</vt:lpstr>
      <vt:lpstr>TH Sarabun PSK</vt:lpstr>
      <vt:lpstr>Arial Unicode MS</vt:lpstr>
      <vt:lpstr>Calibri Light</vt:lpstr>
      <vt:lpstr>Calibri</vt:lpstr>
      <vt:lpstr>Segoe Print</vt:lpstr>
      <vt:lpstr>Angsana New</vt:lpstr>
      <vt:lpstr>ธีมของ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User</cp:lastModifiedBy>
  <cp:revision>195</cp:revision>
  <dcterms:created xsi:type="dcterms:W3CDTF">2019-12-07T08:38:00Z</dcterms:created>
  <dcterms:modified xsi:type="dcterms:W3CDTF">2022-07-02T04:11:20Z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1054-11.2.0.10014</vt:lpwstr>
  </property>
</Properties>
</file>