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62" r:id="rId9"/>
    <p:sldId id="277" r:id="rId10"/>
    <p:sldId id="278" r:id="rId11"/>
    <p:sldId id="282" r:id="rId12"/>
    <p:sldId id="279" r:id="rId13"/>
    <p:sldId id="263" r:id="rId14"/>
    <p:sldId id="264" r:id="rId15"/>
    <p:sldId id="265" r:id="rId16"/>
    <p:sldId id="266" r:id="rId17"/>
    <p:sldId id="280" r:id="rId18"/>
    <p:sldId id="283" r:id="rId19"/>
    <p:sldId id="267" r:id="rId20"/>
    <p:sldId id="268" r:id="rId21"/>
    <p:sldId id="269" r:id="rId22"/>
    <p:sldId id="284" r:id="rId23"/>
    <p:sldId id="271" r:id="rId24"/>
    <p:sldId id="272" r:id="rId25"/>
    <p:sldId id="273" r:id="rId26"/>
    <p:sldId id="270" r:id="rId27"/>
    <p:sldId id="274" r:id="rId28"/>
    <p:sldId id="275" r:id="rId29"/>
    <p:sldId id="276" r:id="rId30"/>
    <p:sldId id="285" r:id="rId31"/>
    <p:sldId id="286" r:id="rId32"/>
    <p:sldId id="287" r:id="rId33"/>
    <p:sldId id="288" r:id="rId34"/>
    <p:sldId id="291" r:id="rId35"/>
    <p:sldId id="290" r:id="rId36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979" userDrawn="1">
          <p15:clr>
            <a:srgbClr val="A4A3A4"/>
          </p15:clr>
        </p15:guide>
        <p15:guide id="2" pos="27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19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-1260" y="-108"/>
      </p:cViewPr>
      <p:guideLst>
        <p:guide orient="horz" pos="2158"/>
        <p:guide pos="28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428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508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69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410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272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932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270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918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77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092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727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F060A-C0D3-4268-A7E8-32F458A57063}" type="datetimeFigureOut">
              <a:rPr lang="th-TH" smtClean="0"/>
              <a:t>15/05/63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8CC46-4ECE-4A7C-97C8-FB52ABEA0B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620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png"/><Relationship Id="rId4" Type="http://schemas.openxmlformats.org/officeDocument/2006/relationships/image" Target="../media/image26.wmf"/><Relationship Id="rId9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3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4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23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1580" y="630420"/>
            <a:ext cx="8642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รัทเทอร์ฟอร์ด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ได้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เสนอแบบจำลองอะตอมใหม่ว่า </a:t>
            </a:r>
            <a:r>
              <a:rPr lang="th-TH" sz="2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“อะตอมประกอบด้วยนิวเคลียสที่มีโปรตอนรวมกันอยู่ตรงกลาง นิวเคลียสมีขนาดเล็กแต่มีมวลมาก อิเล็กตรอนซึ่งมีประจุลบและมีมวลน้อยมากวิ่งอยู่รอบนิวเคลียสเป็นบริเวณกว้าง”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ดังแสดงใน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รูป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53" y="2257527"/>
            <a:ext cx="3771901" cy="182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413427" y="4483006"/>
            <a:ext cx="4310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ลักษณะแบบจำลองอะตอมของรัทเทอร์ฟอร์ด</a:t>
            </a:r>
          </a:p>
        </p:txBody>
      </p:sp>
    </p:spTree>
    <p:extLst>
      <p:ext uri="{BB962C8B-B14F-4D97-AF65-F5344CB8AC3E}">
        <p14:creationId xmlns:p14="http://schemas.microsoft.com/office/powerpoint/2010/main" val="351021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7650" y="486459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5.1.4 แบบจำลอง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</a:t>
            </a:r>
            <a:r>
              <a:rPr lang="th-TH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ของนีลส์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โบร์</a:t>
            </a:r>
            <a:endParaRPr lang="th-TH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49" y="948124"/>
            <a:ext cx="5219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625239" y="3871912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ลักษณะแบบจำลองอะตอม</a:t>
            </a:r>
            <a:r>
              <a:rPr lang="th-TH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ของนีลส์โบส์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47650" y="4518728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“</a:t>
            </a: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อะตอมประกอบด้วยนิวเคลียส และมีอิเล็กตรอนเคลื่อนที่รอบนิวเคลียสเป็นวงคล้ายกับวงโคจรของดาวเคราะห์รอบดวงอาทิตย์ ในแต่ละวงจะมีระดับพลังงานเฉพาะตัว และเรียกระดับพลังงานของอิเล็กตรอนที่อยู่ใกล้นิวเคลียสที่สุดซึ่งมีระดับพลังงานต่ำสุดว่า ระดับพลังงาน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K</a:t>
            </a: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และระดับพลังงานที่อยู่ถัดออกมาเป็น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L, M, N, O, P </a:t>
            </a: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และ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Q </a:t>
            </a: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ตามลำดับ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”</a:t>
            </a: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624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9161" y="527750"/>
            <a:ext cx="3898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5.1.5 แบบจำลอง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อะตอมแบบกลุ่มหมอก</a:t>
            </a:r>
          </a:p>
        </p:txBody>
      </p:sp>
      <p:pic>
        <p:nvPicPr>
          <p:cNvPr id="11266" name="Picture 1" descr="คำอธิบาย: http://www.vcharkarn.com/userfiles/213156/1%20(19)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6000"/>
          <a:stretch>
            <a:fillRect/>
          </a:stretch>
        </p:blipFill>
        <p:spPr bwMode="auto">
          <a:xfrm>
            <a:off x="2890837" y="1158874"/>
            <a:ext cx="3400425" cy="23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249161" y="3947382"/>
            <a:ext cx="86529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แบบจำลอง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อะตอมแบบกลุ่มหมอกมีใจความสรุปได้ดังนี้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“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อะตอมประกอบด้วยนิวเคลียสซึ่งอยู่ตรงกลาง และมีอิเล็กตรอนเคลื่อนที่อยู่รอบ ๆ นิวเคลียสทั่วทั้งอะตอม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มีทิศ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ทางการเคลื่อนที่ไม่แน่นอน ทำให้โอกาสที่จะพบอิเล็กตรอนในบริเวณต่าง ๆ ของอะตอมมีได้ไม่เท่ากัน บริเวณที่อยู่ใกล้นิวเคลียสจะมีโอกาสพบอิเล็กตรอนมากกว่าบริเวณที่อยู่ห่างออกไป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”</a:t>
            </a:r>
            <a:endParaRPr lang="th-T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06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39711" y="1108813"/>
            <a:ext cx="3010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ตาราง</a:t>
            </a: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อนุภาค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มูลฐานของอะตอม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89" y="1735474"/>
            <a:ext cx="7979872" cy="193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1" y="423866"/>
            <a:ext cx="6908209" cy="3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39711" y="4227513"/>
            <a:ext cx="8616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ตัว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เลขที่แสดงจำนวนโปรตอนนี้เรียกว่า </a:t>
            </a: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เลขอะตอม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(Atomic Number)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เนื่องจากมวลของอะตอมส่วนใหญ่เป็นมวลของนิวเคลียส ซึ่งมีทั้งโปรตอนและนิวตรอนรวมกัน และเรียกผลรวมของจำนวนโปรตอนและนิวตรอนว่า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เลขมวล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(Mass Number) 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7074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52400" y="1524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5379" name="Picture 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96"/>
          <a:stretch/>
        </p:blipFill>
        <p:spPr bwMode="auto">
          <a:xfrm>
            <a:off x="1581957" y="1295416"/>
            <a:ext cx="5973735" cy="1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247649" y="3350220"/>
            <a:ext cx="86868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/>
              <a:t>	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เมื่อ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X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	แทน	สัญลักษณ์ของธาตุใด ๆ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	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แทน	เลขมวล (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=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โปรตอน + นิวตรอน)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en-US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	Z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แทน	เลขอะตอม (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=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โปรตอน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=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อิเล็กตรอน)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ดังนั้น 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จำนวน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นิวตรอน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= A – Z (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เลขมวล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–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เลขอะตอม)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525414"/>
            <a:ext cx="6908209" cy="3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622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19681" y="645782"/>
            <a:ext cx="6495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ตาราง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ตัวอย่าง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สัญลักษณ์นิวเคลียร์ของธาตุบางชนิด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5" y="1867421"/>
            <a:ext cx="8437938" cy="20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8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26748" y="946480"/>
            <a:ext cx="2400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5.4.1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ไอโซโทป 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(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Isotope)</a:t>
            </a:r>
            <a:endParaRPr lang="th-TH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57216" y="1578819"/>
            <a:ext cx="8113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  อ่านว่า โป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รเตียม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(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Protium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ซึ่งก็คือ ไฮโดรเจนธรรมดาแต่ละอะตอมมี 1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โปรตอนไม่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มีนิวตรอน</a:t>
            </a:r>
          </a:p>
        </p:txBody>
      </p:sp>
      <p:graphicFrame>
        <p:nvGraphicFramePr>
          <p:cNvPr id="11" name="วัตถุ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500017"/>
              </p:ext>
            </p:extLst>
          </p:nvPr>
        </p:nvGraphicFramePr>
        <p:xfrm>
          <a:off x="620498" y="1610470"/>
          <a:ext cx="247565" cy="371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" name="Equation" r:id="rId3" imgW="177480" imgH="266400" progId="Equation.DSMT4">
                  <p:embed/>
                </p:oleObj>
              </mc:Choice>
              <mc:Fallback>
                <p:oleObj name="Equation" r:id="rId3" imgW="1774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498" y="1610470"/>
                        <a:ext cx="247565" cy="371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สี่เหลี่ยมผืนผ้า 14"/>
          <p:cNvSpPr/>
          <p:nvPr/>
        </p:nvSpPr>
        <p:spPr>
          <a:xfrm>
            <a:off x="813633" y="2105405"/>
            <a:ext cx="72716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อ่านว่า </a:t>
            </a:r>
            <a:r>
              <a:rPr lang="th-TH" sz="2400" dirty="0" err="1" smtClean="0">
                <a:latin typeface="Cordia New" pitchFamily="34" charset="-34"/>
                <a:cs typeface="Cordia New" pitchFamily="34" charset="-34"/>
              </a:rPr>
              <a:t>ดิว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ทิ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เรียม (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Deuterium)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แต่ละอะตอมมี 1 โปรตอน และ 1 นิวตรอน</a:t>
            </a:r>
          </a:p>
        </p:txBody>
      </p:sp>
      <p:graphicFrame>
        <p:nvGraphicFramePr>
          <p:cNvPr id="16" name="วัตถุ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659854"/>
              </p:ext>
            </p:extLst>
          </p:nvPr>
        </p:nvGraphicFramePr>
        <p:xfrm>
          <a:off x="602951" y="2112925"/>
          <a:ext cx="265112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" name="Equation" r:id="rId5" imgW="190440" imgH="266400" progId="Equation.DSMT4">
                  <p:embed/>
                </p:oleObj>
              </mc:Choice>
              <mc:Fallback>
                <p:oleObj name="Equation" r:id="rId5" imgW="190440" imgH="266400" progId="Equation.DSMT4">
                  <p:embed/>
                  <p:pic>
                    <p:nvPicPr>
                      <p:cNvPr id="0" name="วัตถุ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951" y="2112925"/>
                        <a:ext cx="265112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สี่เหลี่ยมผืนผ้า 19"/>
          <p:cNvSpPr/>
          <p:nvPr/>
        </p:nvSpPr>
        <p:spPr>
          <a:xfrm>
            <a:off x="827487" y="2582239"/>
            <a:ext cx="6633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อ่านว่า ตริ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เทียม (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Tritium)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แต่ละอะตอมมี 1 โปรตอน และ 2 นิวตรอน</a:t>
            </a:r>
          </a:p>
        </p:txBody>
      </p:sp>
      <p:graphicFrame>
        <p:nvGraphicFramePr>
          <p:cNvPr id="21" name="วัตถุ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64730"/>
              </p:ext>
            </p:extLst>
          </p:nvPr>
        </p:nvGraphicFramePr>
        <p:xfrm>
          <a:off x="602950" y="2599728"/>
          <a:ext cx="26511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" name="Equation" r:id="rId7" imgW="190440" imgH="266400" progId="Equation.DSMT4">
                  <p:embed/>
                </p:oleObj>
              </mc:Choice>
              <mc:Fallback>
                <p:oleObj name="Equation" r:id="rId7" imgW="190440" imgH="266400" progId="Equation.DSMT4">
                  <p:embed/>
                  <p:pic>
                    <p:nvPicPr>
                      <p:cNvPr id="0" name="วัตถุ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950" y="2599728"/>
                        <a:ext cx="265113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5" y="3339341"/>
            <a:ext cx="7617660" cy="163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4" y="325807"/>
            <a:ext cx="6908209" cy="3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55814" y="5174903"/>
            <a:ext cx="8659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จาก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ตารางจะเห็นว่า ธาตุที่เป็นไอโซโทปกันจะมีจำนวน</a:t>
            </a: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โปรตอนและอิเล็กตรอนเท่ากัน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แต่จำนวน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นิวตรอนจะไม่เท่ากัน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796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/>
      <p:bldP spid="20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1473" y="424190"/>
            <a:ext cx="2398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5.4.2 ไอ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โซโทน (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Isotone)</a:t>
            </a:r>
            <a:endParaRPr lang="th-TH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31925" y="998429"/>
            <a:ext cx="79976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ไอ</a:t>
            </a: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โซโทน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หมายถึง อะตอมของธาตุต่างชนิดกัน แต่มีจำนวนนิวตรอนเท่ากัน เช่น  </a:t>
            </a:r>
            <a:endParaRPr lang="th-TH" sz="2400" dirty="0" smtClean="0">
              <a:latin typeface="Cordia New" pitchFamily="34" charset="-34"/>
              <a:cs typeface="Cordia New" pitchFamily="34" charset="-34"/>
            </a:endParaRPr>
          </a:p>
          <a:p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r>
              <a:rPr lang="th-TH" sz="2400" dirty="0">
                <a:latin typeface="Cordia New" pitchFamily="34" charset="-34"/>
                <a:cs typeface="Cordia New" pitchFamily="34" charset="-34"/>
              </a:rPr>
              <a:t>	 	กับ	 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เป็น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ไอโซโทนกัน เพราะต่างก็มีนิวตรอนเท่ากัน คือ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20</a:t>
            </a:r>
          </a:p>
          <a:p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  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  <a:p>
            <a:r>
              <a:rPr lang="th-TH" sz="2400" dirty="0">
                <a:latin typeface="Cordia New" pitchFamily="34" charset="-34"/>
                <a:cs typeface="Cordia New" pitchFamily="34" charset="-34"/>
              </a:rPr>
              <a:t>	 	กับ	  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เป็น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ไอโซโทนกัน เพราะต่างก็มีนิวตรอนเท่ากัน คือ 6 </a:t>
            </a:r>
          </a:p>
        </p:txBody>
      </p:sp>
      <p:graphicFrame>
        <p:nvGraphicFramePr>
          <p:cNvPr id="5" name="วัตถุ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480671"/>
              </p:ext>
            </p:extLst>
          </p:nvPr>
        </p:nvGraphicFramePr>
        <p:xfrm>
          <a:off x="1751098" y="1522001"/>
          <a:ext cx="320040" cy="37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8" name="สมการ" r:id="rId3" imgW="228600" imgH="266400" progId="Equation.3">
                  <p:embed/>
                </p:oleObj>
              </mc:Choice>
              <mc:Fallback>
                <p:oleObj name="สมการ" r:id="rId3" imgW="228600" imgH="266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98" y="1522001"/>
                        <a:ext cx="320040" cy="3729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วัตถุ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067736"/>
              </p:ext>
            </p:extLst>
          </p:nvPr>
        </p:nvGraphicFramePr>
        <p:xfrm>
          <a:off x="1726968" y="2266042"/>
          <a:ext cx="320040" cy="32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9" name="สมการ" r:id="rId5" imgW="228600" imgH="228600" progId="Equation.3">
                  <p:embed/>
                </p:oleObj>
              </mc:Choice>
              <mc:Fallback>
                <p:oleObj name="สมการ" r:id="rId5" imgW="2286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6968" y="2266042"/>
                        <a:ext cx="320040" cy="32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วัตถุ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06354"/>
              </p:ext>
            </p:extLst>
          </p:nvPr>
        </p:nvGraphicFramePr>
        <p:xfrm>
          <a:off x="2505256" y="1524913"/>
          <a:ext cx="479851" cy="319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0" name="สมการ" r:id="rId7" imgW="342751" imgH="228501" progId="Equation.3">
                  <p:embed/>
                </p:oleObj>
              </mc:Choice>
              <mc:Fallback>
                <p:oleObj name="สมการ" r:id="rId7" imgW="342751" imgH="22850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5256" y="1524913"/>
                        <a:ext cx="479851" cy="3199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วัตถุ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632598"/>
              </p:ext>
            </p:extLst>
          </p:nvPr>
        </p:nvGraphicFramePr>
        <p:xfrm>
          <a:off x="2574021" y="2264479"/>
          <a:ext cx="355446" cy="319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1" name="สมการ" r:id="rId9" imgW="253890" imgH="228501" progId="Equation.3">
                  <p:embed/>
                </p:oleObj>
              </mc:Choice>
              <mc:Fallback>
                <p:oleObj name="สมการ" r:id="rId9" imgW="253890" imgH="228501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021" y="2264479"/>
                        <a:ext cx="355446" cy="3199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สี่เหลี่ยมผืนผ้า 11"/>
          <p:cNvSpPr/>
          <p:nvPr/>
        </p:nvSpPr>
        <p:spPr>
          <a:xfrm>
            <a:off x="250457" y="2886656"/>
            <a:ext cx="2286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5.4.3 ไอ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โซบาร์ (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Isobar)</a:t>
            </a:r>
            <a:endParaRPr lang="th-TH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40587" y="3453763"/>
            <a:ext cx="863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ไอ</a:t>
            </a: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โซบาร์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หมายถึง อะตอมของธาตุต่างชนิดกันที่มีเลขมวลเท่ากัน แต่เลขอะตอมต่างกัน เช่น </a:t>
            </a:r>
          </a:p>
        </p:txBody>
      </p:sp>
      <p:sp>
        <p:nvSpPr>
          <p:cNvPr id="16" name="Rectangle 205"/>
          <p:cNvSpPr>
            <a:spLocks noChangeArrowheads="1"/>
          </p:cNvSpPr>
          <p:nvPr/>
        </p:nvSpPr>
        <p:spPr bwMode="auto">
          <a:xfrm>
            <a:off x="0" y="-23083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itchFamily="34" charset="-34"/>
              <a:cs typeface="Cordia New" pitchFamily="34" charset="-34"/>
            </a:endParaRPr>
          </a:p>
        </p:txBody>
      </p:sp>
      <p:graphicFrame>
        <p:nvGraphicFramePr>
          <p:cNvPr id="17" name="วัตถุ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351255"/>
              </p:ext>
            </p:extLst>
          </p:nvPr>
        </p:nvGraphicFramePr>
        <p:xfrm>
          <a:off x="1280591" y="4206806"/>
          <a:ext cx="355446" cy="319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2" name="Equation" r:id="rId11" imgW="253890" imgH="228501" progId="Equation.DSMT4">
                  <p:embed/>
                </p:oleObj>
              </mc:Choice>
              <mc:Fallback>
                <p:oleObj name="Equation" r:id="rId11" imgW="253890" imgH="228501" progId="Equation.DSMT4">
                  <p:embed/>
                  <p:pic>
                    <p:nvPicPr>
                      <p:cNvPr id="0" name="Object 2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0591" y="4206806"/>
                        <a:ext cx="355446" cy="3199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สี่เหลี่ยมผืนผ้า 17"/>
          <p:cNvSpPr/>
          <p:nvPr/>
        </p:nvSpPr>
        <p:spPr>
          <a:xfrm>
            <a:off x="1718440" y="4168378"/>
            <a:ext cx="445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latin typeface="Cordia New" pitchFamily="34" charset="-34"/>
                <a:cs typeface="Cordia New" pitchFamily="34" charset="-34"/>
              </a:rPr>
              <a:t>กับ</a:t>
            </a:r>
          </a:p>
        </p:txBody>
      </p:sp>
      <p:sp>
        <p:nvSpPr>
          <p:cNvPr id="19" name="Rectangle 207"/>
          <p:cNvSpPr>
            <a:spLocks noChangeArrowheads="1"/>
          </p:cNvSpPr>
          <p:nvPr/>
        </p:nvSpPr>
        <p:spPr bwMode="auto">
          <a:xfrm>
            <a:off x="0" y="-23083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itchFamily="34" charset="-34"/>
              <a:cs typeface="Cordia New" pitchFamily="34" charset="-34"/>
            </a:endParaRPr>
          </a:p>
        </p:txBody>
      </p:sp>
      <p:graphicFrame>
        <p:nvGraphicFramePr>
          <p:cNvPr id="20" name="วัตถุ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860299"/>
              </p:ext>
            </p:extLst>
          </p:nvPr>
        </p:nvGraphicFramePr>
        <p:xfrm>
          <a:off x="2198840" y="4209486"/>
          <a:ext cx="337820" cy="32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3" name="Equation" r:id="rId13" imgW="241300" imgH="228600" progId="Equation.DSMT4">
                  <p:embed/>
                </p:oleObj>
              </mc:Choice>
              <mc:Fallback>
                <p:oleObj name="Equation" r:id="rId13" imgW="241300" imgH="228600" progId="Equation.DSMT4">
                  <p:embed/>
                  <p:pic>
                    <p:nvPicPr>
                      <p:cNvPr id="0" name="Object 2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840" y="4209486"/>
                        <a:ext cx="337820" cy="320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สี่เหลี่ยมผืนผ้า 20"/>
          <p:cNvSpPr/>
          <p:nvPr/>
        </p:nvSpPr>
        <p:spPr>
          <a:xfrm>
            <a:off x="2755294" y="4167534"/>
            <a:ext cx="574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Cordia New" pitchFamily="34" charset="-34"/>
                <a:cs typeface="Cordia New" pitchFamily="34" charset="-34"/>
              </a:rPr>
              <a:t>เป็นไอโซบาร์กัน เพราะต่างก็มีเลขมวลเท่ากัน คือ 14</a:t>
            </a:r>
          </a:p>
        </p:txBody>
      </p:sp>
      <p:sp>
        <p:nvSpPr>
          <p:cNvPr id="22" name="Rectangle 209"/>
          <p:cNvSpPr>
            <a:spLocks noChangeArrowheads="1"/>
          </p:cNvSpPr>
          <p:nvPr/>
        </p:nvSpPr>
        <p:spPr bwMode="auto">
          <a:xfrm>
            <a:off x="0" y="-23083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itchFamily="34" charset="-34"/>
              <a:cs typeface="Cordia New" pitchFamily="34" charset="-34"/>
            </a:endParaRPr>
          </a:p>
        </p:txBody>
      </p:sp>
      <p:graphicFrame>
        <p:nvGraphicFramePr>
          <p:cNvPr id="23" name="วัตถุ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457017"/>
              </p:ext>
            </p:extLst>
          </p:nvPr>
        </p:nvGraphicFramePr>
        <p:xfrm>
          <a:off x="1325229" y="4790929"/>
          <a:ext cx="337820" cy="32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4" name="Equation" r:id="rId15" imgW="241300" imgH="228600" progId="Equation.DSMT4">
                  <p:embed/>
                </p:oleObj>
              </mc:Choice>
              <mc:Fallback>
                <p:oleObj name="Equation" r:id="rId15" imgW="241300" imgH="228600" progId="Equation.DSMT4">
                  <p:embed/>
                  <p:pic>
                    <p:nvPicPr>
                      <p:cNvPr id="0" name="Object 2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5229" y="4790929"/>
                        <a:ext cx="337820" cy="320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สี่เหลี่ยมผืนผ้า 23"/>
          <p:cNvSpPr/>
          <p:nvPr/>
        </p:nvSpPr>
        <p:spPr>
          <a:xfrm>
            <a:off x="1718440" y="4726321"/>
            <a:ext cx="445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latin typeface="Cordia New" pitchFamily="34" charset="-34"/>
                <a:cs typeface="Cordia New" pitchFamily="34" charset="-34"/>
              </a:rPr>
              <a:t>กับ</a:t>
            </a:r>
          </a:p>
        </p:txBody>
      </p:sp>
      <p:sp>
        <p:nvSpPr>
          <p:cNvPr id="25" name="Rectangle 211"/>
          <p:cNvSpPr>
            <a:spLocks noChangeArrowheads="1"/>
          </p:cNvSpPr>
          <p:nvPr/>
        </p:nvSpPr>
        <p:spPr bwMode="auto">
          <a:xfrm>
            <a:off x="0" y="-23083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400">
              <a:latin typeface="Cordia New" pitchFamily="34" charset="-34"/>
              <a:cs typeface="Cordia New" pitchFamily="34" charset="-34"/>
            </a:endParaRPr>
          </a:p>
        </p:txBody>
      </p:sp>
      <p:graphicFrame>
        <p:nvGraphicFramePr>
          <p:cNvPr id="26" name="วัตถุ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937375"/>
              </p:ext>
            </p:extLst>
          </p:nvPr>
        </p:nvGraphicFramePr>
        <p:xfrm>
          <a:off x="2187182" y="4764475"/>
          <a:ext cx="391160" cy="32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5" name="Equation" r:id="rId17" imgW="279400" imgH="228600" progId="Equation.DSMT4">
                  <p:embed/>
                </p:oleObj>
              </mc:Choice>
              <mc:Fallback>
                <p:oleObj name="Equation" r:id="rId17" imgW="279400" imgH="228600" progId="Equation.DSMT4">
                  <p:embed/>
                  <p:pic>
                    <p:nvPicPr>
                      <p:cNvPr id="0" name="Object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182" y="4764475"/>
                        <a:ext cx="391160" cy="320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สี่เหลี่ยมผืนผ้า 26"/>
          <p:cNvSpPr/>
          <p:nvPr/>
        </p:nvSpPr>
        <p:spPr>
          <a:xfrm>
            <a:off x="2755294" y="4726321"/>
            <a:ext cx="574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Cordia New" pitchFamily="34" charset="-34"/>
                <a:cs typeface="Cordia New" pitchFamily="34" charset="-34"/>
              </a:rPr>
              <a:t>เป็นไอโซบาร์กัน เพราะต่างก็มีเลขมวลเท่ากัน คือ 30</a:t>
            </a:r>
          </a:p>
        </p:txBody>
      </p:sp>
    </p:spTree>
    <p:extLst>
      <p:ext uri="{BB962C8B-B14F-4D97-AF65-F5344CB8AC3E}">
        <p14:creationId xmlns:p14="http://schemas.microsoft.com/office/powerpoint/2010/main" val="2436274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5" grpId="0"/>
      <p:bldP spid="18" grpId="0"/>
      <p:bldP spid="21" grpId="0"/>
      <p:bldP spid="24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2"/>
          <a:stretch>
            <a:fillRect/>
          </a:stretch>
        </p:blipFill>
        <p:spPr bwMode="auto">
          <a:xfrm>
            <a:off x="1385099" y="1304922"/>
            <a:ext cx="183466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3"/>
          <a:stretch>
            <a:fillRect/>
          </a:stretch>
        </p:blipFill>
        <p:spPr bwMode="auto">
          <a:xfrm>
            <a:off x="5360453" y="1463616"/>
            <a:ext cx="2649012" cy="186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75225" y="4028987"/>
            <a:ext cx="3254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err="1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ฟอสซิล</a:t>
            </a:r>
            <a:r>
              <a:rPr lang="th-TH" sz="2400" b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ไดโนเสาร์ อายุ </a:t>
            </a:r>
            <a:r>
              <a:rPr lang="en-US" sz="2400" b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125 </a:t>
            </a:r>
            <a:r>
              <a:rPr lang="th-TH" sz="2400" b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ล้านปี</a:t>
            </a:r>
            <a:endParaRPr lang="th-TH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945541" y="4028986"/>
            <a:ext cx="3478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err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ฟอสซิล</a:t>
            </a:r>
            <a:r>
              <a:rPr lang="th-TH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ไข่ไดโนเสาร์ อายุ </a:t>
            </a:r>
            <a:r>
              <a:rPr lang="en-US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135</a:t>
            </a:r>
            <a:r>
              <a:rPr lang="th-TH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ล้านปี</a:t>
            </a:r>
          </a:p>
        </p:txBody>
      </p:sp>
    </p:spTree>
    <p:extLst>
      <p:ext uri="{BB962C8B-B14F-4D97-AF65-F5344CB8AC3E}">
        <p14:creationId xmlns:p14="http://schemas.microsoft.com/office/powerpoint/2010/main" val="390899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268739" y="1084516"/>
            <a:ext cx="8645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จาก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แบบจำลองอะตอม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ของ</a:t>
            </a:r>
            <a:r>
              <a:rPr lang="th-TH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นีลส์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โบร์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อิเล็กตรอนที่เคลื่อนที่รอบนิวเคลียสในแต่ละระดับ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พลังงานจะ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มีจำนวนไม่เท่ากัน โดยพบว่า ระดับพลังงานที่อยู่ใกล้นิวเคลียสที่สุด (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n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= 1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) อิเล็กตรอนจะมีพลังงานต่ำสุด ส่วนอิเล็กตรอนที่ห่างนิวเคลียสมากที่สุด (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n = 7)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จะมีพลังงานสูงสุด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421" y="2518360"/>
            <a:ext cx="2826808" cy="270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1829931" y="5656486"/>
            <a:ext cx="5479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ระดับพลังงานตามแบบจำลองอะตอม</a:t>
            </a:r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ของนีลส์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โบร์</a:t>
            </a:r>
            <a:endParaRPr lang="en-US" sz="2400" b="1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9" y="475752"/>
            <a:ext cx="6908209" cy="3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3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8" y="553926"/>
            <a:ext cx="21590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40" y="1280030"/>
            <a:ext cx="6908209" cy="37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40" y="2036094"/>
            <a:ext cx="6908209" cy="3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40" y="2787171"/>
            <a:ext cx="6908209" cy="3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40" y="3538248"/>
            <a:ext cx="6908209" cy="3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40" y="4289325"/>
            <a:ext cx="6908209" cy="3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40" y="5040402"/>
            <a:ext cx="6908209" cy="3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40" y="5791478"/>
            <a:ext cx="6908209" cy="37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ตัวเชื่อมต่อตรง 9"/>
          <p:cNvCxnSpPr/>
          <p:nvPr/>
        </p:nvCxnSpPr>
        <p:spPr>
          <a:xfrm flipH="1">
            <a:off x="1351643" y="1479775"/>
            <a:ext cx="64769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 flipH="1">
            <a:off x="1351643" y="2232306"/>
            <a:ext cx="64769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 flipH="1">
            <a:off x="1340757" y="2976673"/>
            <a:ext cx="65858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1340757" y="905553"/>
            <a:ext cx="0" cy="5112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 flipH="1">
            <a:off x="1340757" y="3731141"/>
            <a:ext cx="65858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14"/>
          <p:cNvCxnSpPr/>
          <p:nvPr/>
        </p:nvCxnSpPr>
        <p:spPr>
          <a:xfrm flipH="1">
            <a:off x="1340757" y="4492323"/>
            <a:ext cx="65858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 flipH="1">
            <a:off x="1348920" y="5261876"/>
            <a:ext cx="65858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/>
          <p:nvPr/>
        </p:nvCxnSpPr>
        <p:spPr>
          <a:xfrm flipH="1">
            <a:off x="1351643" y="5991223"/>
            <a:ext cx="65858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65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16503" y="1291530"/>
            <a:ext cx="6445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5.5.1 </a:t>
            </a:r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การ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บรรจุอิเล็กตรอนในแต่ละระดับพลังงาน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6503" y="1868981"/>
            <a:ext cx="8634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การ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บรรจุอิเล็กตรอนในแต่ละระดับพลังงาน ให้เริ่มจากระดับพลังงานที่อยู่ในสุดก่อน บรรจุให้เต็มในแต่ละระดับตามสูตร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2n</a:t>
            </a:r>
            <a:r>
              <a:rPr lang="en-US" sz="2400" baseline="30000" dirty="0">
                <a:latin typeface="Cordia New" pitchFamily="34" charset="-34"/>
                <a:cs typeface="Cordia New" pitchFamily="34" charset="-34"/>
              </a:rPr>
              <a:t>2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แล้วจึงบรรจุอิเล็กตรอนต่อในระดับพลังงานวงถัดไป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6503" y="2815764"/>
            <a:ext cx="3575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5.5.2 </a:t>
            </a:r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อิเล็กตรอน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วงนอกสุด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16503" y="3393215"/>
            <a:ext cx="8710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อิเล็กตรอน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วงนอกสุด หรือที่เรียกว่า </a:t>
            </a:r>
            <a:r>
              <a:rPr 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เวเลนซ์อิเล็กตรอน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(Valance Electron)</a:t>
            </a:r>
            <a:r>
              <a:rPr 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มีได้ไม่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เกิน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 8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อิเล็กตรอน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5811" y="4339998"/>
            <a:ext cx="4371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5.5.3 </a:t>
            </a:r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อิเล็กตรอน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ที่ถัดจากวงนอกสุด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16503" y="4917448"/>
            <a:ext cx="8665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อิเล็กตรอน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ที่ถัดจากวงนอกสุด มีได้ไม่เกิน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18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อิเล็กตรอน การจัดเรียงอิเล็กตรอนในปัจจุบันเขียนเป็นผังแสดง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ได้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55811" y="416286"/>
            <a:ext cx="8634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ใน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ปัจจุบันธาตุที่ค้นพบแล้ว มีอิเล็กตรอนในระดับพลังงานไม่เกิน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32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อิเล็กตรอน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สำหรับ</a:t>
            </a:r>
            <a:br>
              <a:rPr lang="th-TH" sz="2400" dirty="0">
                <a:latin typeface="Cordia New" pitchFamily="34" charset="-34"/>
                <a:cs typeface="Cordia New" pitchFamily="34" charset="-34"/>
              </a:rPr>
            </a:br>
            <a:r>
              <a:rPr lang="th-TH" sz="2400" dirty="0">
                <a:latin typeface="Cordia New" pitchFamily="34" charset="-34"/>
                <a:cs typeface="Cordia New" pitchFamily="34" charset="-34"/>
              </a:rPr>
              <a:t>การจัดเรียงอิเล็กตรอนในแต่ละระดับพลังงานมีหลักการจัด ดังนี้ 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504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958999"/>
            <a:ext cx="3835400" cy="367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061841" y="5070105"/>
            <a:ext cx="3013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ผังแสดงการจัดเรียงอิเล็กตรอน</a:t>
            </a:r>
          </a:p>
        </p:txBody>
      </p:sp>
    </p:spTree>
    <p:extLst>
      <p:ext uri="{BB962C8B-B14F-4D97-AF65-F5344CB8AC3E}">
        <p14:creationId xmlns:p14="http://schemas.microsoft.com/office/powerpoint/2010/main" val="110608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93" y="798513"/>
            <a:ext cx="5903913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41098" y="324531"/>
            <a:ext cx="3858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ตาราง</a:t>
            </a:r>
            <a:r>
              <a:rPr lang="th-TH" sz="2400" b="1" dirty="0" smtClean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การจัดเรียงอิเล็กตรอนของธาตุต่าง ๆ</a:t>
            </a:r>
          </a:p>
        </p:txBody>
      </p:sp>
    </p:spTree>
    <p:extLst>
      <p:ext uri="{BB962C8B-B14F-4D97-AF65-F5344CB8AC3E}">
        <p14:creationId xmlns:p14="http://schemas.microsoft.com/office/powerpoint/2010/main" val="11363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0933" y="977419"/>
            <a:ext cx="859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ใน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ชีวิตประจำวัน จะพบเห็นเครื่องหมายที่เป็นสัญลักษณ์ต่าง ๆ มากมาย เช่น ตามสินค้า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จะมีเครื่องหมาย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บอกคุณภาพของสินค้าว่าผ่านมาตรฐานตามที่กำหนดไว้หรือไม่ เช่น มาตรฐาน 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มอก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. 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521159" y="2251180"/>
            <a:ext cx="4105915" cy="2651440"/>
            <a:chOff x="1622" y="5767"/>
            <a:chExt cx="6480" cy="4474"/>
          </a:xfrm>
        </p:grpSpPr>
        <p:sp>
          <p:nvSpPr>
            <p:cNvPr id="5" name="Text Box 20"/>
            <p:cNvSpPr txBox="1">
              <a:spLocks noChangeArrowheads="1"/>
            </p:cNvSpPr>
            <p:nvPr/>
          </p:nvSpPr>
          <p:spPr bwMode="auto">
            <a:xfrm>
              <a:off x="4262" y="9757"/>
              <a:ext cx="1213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itchFamily="34" charset="-34"/>
                  <a:ea typeface="SimSun" pitchFamily="2" charset="-122"/>
                  <a:cs typeface="Cordia New" pitchFamily="34" charset="-34"/>
                </a:rPr>
                <a:t>ทองแดง</a:t>
              </a:r>
              <a:endParaRPr kumimoji="0" lang="th-TH" altLang="zh-CN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6789" y="9756"/>
              <a:ext cx="1200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itchFamily="34" charset="-34"/>
                  <a:ea typeface="SimSun" pitchFamily="2" charset="-122"/>
                  <a:cs typeface="Cordia New" pitchFamily="34" charset="-34"/>
                </a:rPr>
                <a:t>สังกะสี</a:t>
              </a:r>
              <a:endParaRPr kumimoji="0" lang="th-TH" altLang="zh-CN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1633" y="9757"/>
              <a:ext cx="1345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zh-CN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itchFamily="34" charset="-34"/>
                  <a:ea typeface="SimSun" pitchFamily="2" charset="-122"/>
                  <a:cs typeface="Cordia New" pitchFamily="34" charset="-34"/>
                </a:rPr>
                <a:t>ออกซิเจน</a:t>
              </a:r>
              <a:endParaRPr kumimoji="0" lang="th-TH" altLang="zh-C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622" y="5767"/>
              <a:ext cx="6480" cy="3896"/>
              <a:chOff x="1622" y="5767"/>
              <a:chExt cx="6480" cy="3896"/>
            </a:xfrm>
          </p:grpSpPr>
          <p:sp>
            <p:nvSpPr>
              <p:cNvPr id="12" name="Oval 17"/>
              <p:cNvSpPr>
                <a:spLocks noChangeArrowheads="1"/>
              </p:cNvSpPr>
              <p:nvPr/>
            </p:nvSpPr>
            <p:spPr bwMode="auto">
              <a:xfrm>
                <a:off x="6662" y="5767"/>
                <a:ext cx="1440" cy="1440"/>
              </a:xfrm>
              <a:prstGeom prst="ellipse">
                <a:avLst/>
              </a:prstGeom>
              <a:solidFill>
                <a:srgbClr val="00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13" name="Oval 16"/>
              <p:cNvSpPr>
                <a:spLocks noChangeArrowheads="1"/>
              </p:cNvSpPr>
              <p:nvPr/>
            </p:nvSpPr>
            <p:spPr bwMode="auto">
              <a:xfrm>
                <a:off x="6662" y="8223"/>
                <a:ext cx="1440" cy="14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altLang="zh-CN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itchFamily="34" charset="-34"/>
                  <a:ea typeface="SimSun" pitchFamily="2" charset="-122"/>
                  <a:cs typeface="Cordia New" pitchFamily="34" charset="-34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itchFamily="34" charset="-34"/>
                    <a:ea typeface="SimSun" pitchFamily="2" charset="-122"/>
                    <a:cs typeface="Cordia New" pitchFamily="34" charset="-34"/>
                  </a:rPr>
                  <a:t>Z</a:t>
                </a:r>
                <a:endParaRPr kumimoji="0" lang="th-TH" altLang="zh-CN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ngsana New" pitchFamily="18" charset="-34"/>
                </a:endParaRPr>
              </a:p>
            </p:txBody>
          </p:sp>
          <p:sp>
            <p:nvSpPr>
              <p:cNvPr id="14" name="Oval 15"/>
              <p:cNvSpPr>
                <a:spLocks noChangeArrowheads="1"/>
              </p:cNvSpPr>
              <p:nvPr/>
            </p:nvSpPr>
            <p:spPr bwMode="auto">
              <a:xfrm>
                <a:off x="4142" y="8223"/>
                <a:ext cx="1440" cy="14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altLang="zh-CN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itchFamily="34" charset="-34"/>
                  <a:ea typeface="SimSun" pitchFamily="2" charset="-122"/>
                  <a:cs typeface="Cordia New" pitchFamily="34" charset="-34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itchFamily="34" charset="-34"/>
                    <a:ea typeface="SimSun" pitchFamily="2" charset="-122"/>
                    <a:cs typeface="Cordia New" pitchFamily="34" charset="-34"/>
                  </a:rPr>
                  <a:t>C</a:t>
                </a:r>
                <a:endParaRPr kumimoji="0" lang="th-TH" altLang="zh-CN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ngsana New" pitchFamily="18" charset="-34"/>
                </a:endParaRPr>
              </a:p>
            </p:txBody>
          </p:sp>
          <p:grpSp>
            <p:nvGrpSpPr>
              <p:cNvPr id="15" name="Group 12"/>
              <p:cNvGrpSpPr>
                <a:grpSpLocks/>
              </p:cNvGrpSpPr>
              <p:nvPr/>
            </p:nvGrpSpPr>
            <p:grpSpPr bwMode="auto">
              <a:xfrm>
                <a:off x="1622" y="5782"/>
                <a:ext cx="1440" cy="1440"/>
                <a:chOff x="1622" y="5782"/>
                <a:chExt cx="1440" cy="1440"/>
              </a:xfrm>
            </p:grpSpPr>
            <p:sp>
              <p:nvSpPr>
                <p:cNvPr id="20" name="Oval 14"/>
                <p:cNvSpPr>
                  <a:spLocks noChangeArrowheads="1"/>
                </p:cNvSpPr>
                <p:nvPr/>
              </p:nvSpPr>
              <p:spPr bwMode="auto">
                <a:xfrm>
                  <a:off x="1622" y="5782"/>
                  <a:ext cx="1440" cy="144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21" name="Oval 13"/>
                <p:cNvSpPr>
                  <a:spLocks noChangeArrowheads="1"/>
                </p:cNvSpPr>
                <p:nvPr/>
              </p:nvSpPr>
              <p:spPr bwMode="auto">
                <a:xfrm>
                  <a:off x="2117" y="6291"/>
                  <a:ext cx="434" cy="434"/>
                </a:xfrm>
                <a:prstGeom prst="ellipse">
                  <a:avLst/>
                </a:prstGeom>
                <a:solidFill>
                  <a:srgbClr val="0033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</p:grp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1622" y="8223"/>
                <a:ext cx="1440" cy="144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grpSp>
            <p:nvGrpSpPr>
              <p:cNvPr id="17" name="Group 8"/>
              <p:cNvGrpSpPr>
                <a:grpSpLocks/>
              </p:cNvGrpSpPr>
              <p:nvPr/>
            </p:nvGrpSpPr>
            <p:grpSpPr bwMode="auto">
              <a:xfrm>
                <a:off x="4142" y="5767"/>
                <a:ext cx="1440" cy="1455"/>
                <a:chOff x="4142" y="5767"/>
                <a:chExt cx="1440" cy="1455"/>
              </a:xfrm>
            </p:grpSpPr>
            <p:sp>
              <p:nvSpPr>
                <p:cNvPr id="18" name="Oval 10"/>
                <p:cNvSpPr>
                  <a:spLocks noChangeArrowheads="1"/>
                </p:cNvSpPr>
                <p:nvPr/>
              </p:nvSpPr>
              <p:spPr bwMode="auto">
                <a:xfrm>
                  <a:off x="4142" y="5782"/>
                  <a:ext cx="1440" cy="1440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19" name="Line 9"/>
                <p:cNvSpPr>
                  <a:spLocks noChangeShapeType="1"/>
                </p:cNvSpPr>
                <p:nvPr/>
              </p:nvSpPr>
              <p:spPr bwMode="auto">
                <a:xfrm>
                  <a:off x="4862" y="5767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</p:grpSp>
        </p:grp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085" y="7208"/>
              <a:ext cx="1552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zh-CN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itchFamily="34" charset="-34"/>
                  <a:ea typeface="SimSun" pitchFamily="2" charset="-122"/>
                  <a:cs typeface="Cordia New" pitchFamily="34" charset="-34"/>
                </a:rPr>
                <a:t>ไนโตรเจน</a:t>
              </a:r>
              <a:endParaRPr kumimoji="0" lang="th-TH" altLang="zh-C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6789" y="7207"/>
              <a:ext cx="1200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itchFamily="34" charset="-34"/>
                  <a:ea typeface="SimSun" pitchFamily="2" charset="-122"/>
                  <a:cs typeface="Cordia New" pitchFamily="34" charset="-34"/>
                </a:rPr>
                <a:t>คาร์บอน</a:t>
              </a:r>
              <a:endParaRPr kumimoji="0" lang="th-TH" altLang="zh-CN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1633" y="7208"/>
              <a:ext cx="1345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zh-CN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itchFamily="34" charset="-34"/>
                  <a:ea typeface="SimSun" pitchFamily="2" charset="-122"/>
                  <a:cs typeface="Cordia New" pitchFamily="34" charset="-34"/>
                </a:rPr>
                <a:t>ไฮโดรเจน</a:t>
              </a:r>
              <a:endParaRPr kumimoji="0" lang="th-TH" altLang="zh-C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</p:grpSp>
      <p:sp>
        <p:nvSpPr>
          <p:cNvPr id="22" name="สี่เหลี่ยมผืนผ้า 21"/>
          <p:cNvSpPr/>
          <p:nvPr/>
        </p:nvSpPr>
        <p:spPr>
          <a:xfrm>
            <a:off x="2311410" y="5525696"/>
            <a:ext cx="4512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ตัวอย่างสัญลักษณ์ธาตุตามแนวคิด</a:t>
            </a:r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ของดอล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ตัน</a:t>
            </a:r>
            <a:endParaRPr lang="en-US" sz="2400" b="1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405560"/>
            <a:ext cx="6908209" cy="3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3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7493" y="527171"/>
            <a:ext cx="8647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ปี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ค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.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ศ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. 1813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err="1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โจนส์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จาคอบ เบอร์ซี</a:t>
            </a:r>
            <a:r>
              <a:rPr lang="th-TH" sz="2400" b="1" dirty="0" err="1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เลียส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(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Jons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Jacob Berzelius)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เป็นนักเคมีชาวสวีเดน เสนอให้ใช้ตัวอักษรย่อแทนชื่อธาตุ และเป็นที่ยอมรับกันจนถึงปัจจุบัน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205" y="1612168"/>
            <a:ext cx="1496967" cy="204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254713" y="3922662"/>
            <a:ext cx="2577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โจนส์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 จาคอบ เบอร์ซี</a:t>
            </a:r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เลียส</a:t>
            </a:r>
            <a:endParaRPr lang="en-US" sz="2400" b="1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37065" y="4400123"/>
            <a:ext cx="8714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	1.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ใช้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อักษรตัวแรกของชื่อธาตุในภาษาอังกฤษหรือภาษาลาติน เป็นสัญลักษณ์ของธาตุ และเขียนด้วย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ตัวพิมพ์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ใหญ่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4000" y="5543045"/>
            <a:ext cx="8647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	2.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กรณี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ที่อักษรตัวแรกซ้ำกันให้เพิ่มอักษรถัดไปตัวใดตัวหนึ่งแล้วเขียนเป็น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ตัวพิมพ์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เล็ก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73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26975" y="632326"/>
            <a:ext cx="7166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ตาราง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ชื่อ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ธาตุภาษาไทย ภาษาอังกฤษ ภาษาลาติน และสัญลักษณ์ของธาตุ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r="2191" b="4786"/>
          <a:stretch/>
        </p:blipFill>
        <p:spPr bwMode="auto">
          <a:xfrm>
            <a:off x="1224573" y="1434573"/>
            <a:ext cx="6732953" cy="357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290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2411" y="544011"/>
            <a:ext cx="7477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ตาราง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(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ต่อ) ชื่อธาตุภาษาไทย ภาษาอังกฤษ ภาษาลาติน และสัญลักษณ์ของธาตุ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640681" y="5001578"/>
            <a:ext cx="5900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สถาบันส่งเสริมการสอนวิทยาศาสตร์และเทคโนโลยี</a:t>
            </a:r>
            <a:r>
              <a:rPr lang="en-US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,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2525 : 3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5" y="1136683"/>
            <a:ext cx="7590307" cy="371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8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763814" y="921872"/>
            <a:ext cx="511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ตารางธาตุในปัจจุบันมีหลักเกณฑ์การจัด สรุปได้ดังนี้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18268" y="1459739"/>
            <a:ext cx="6841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1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. จัดเรียง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ตามเลขอะตอมจากน้อยไปหามาก และเรียงจากซ้ายมือไปทางขวามือ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018268" y="1888422"/>
            <a:ext cx="6602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2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. ธาตุ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ที่มีสมบัติเหมือนกัน จะจัดไว้ในแนวตั้งเดียวกัน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18266" y="2317105"/>
            <a:ext cx="7364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3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. ธาตุ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ที่อยู่ในแนวนอน เรียกว่า คาบ (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Periods)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แบ่งเป็น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7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คาบ ดังนี้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435400" y="2940580"/>
            <a:ext cx="65299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คาบที่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1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มี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2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ธาตุ 	คือ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H      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He</a:t>
            </a:r>
          </a:p>
          <a:p>
            <a:pPr algn="thaiDist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คาบที่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2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มี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8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ธาตุ 	คือ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Li     Be     B    C     N     O     F     Ne</a:t>
            </a:r>
          </a:p>
          <a:p>
            <a:pPr algn="thaiDist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คาบที่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3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มี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8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ธาตุ 	คือ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Na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 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Mg    Al    Si     P     S    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Cl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   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Ar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คาบที่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4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มี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18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ธาตุ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คือ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K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ถึง 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Kr</a:t>
            </a:r>
            <a:endParaRPr lang="th-TH" sz="2400" dirty="0" smtClean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คาบที่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5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มี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18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ธาตุ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คือ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Rb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ถึง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Xe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คาบที่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6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มี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32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ธาตุ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คือ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ตั้งแต่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Cs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ถึง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Rn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และกลุ่มแลนทา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ไนด์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จาก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Ce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ถึง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Lu</a:t>
            </a:r>
          </a:p>
          <a:p>
            <a:pPr algn="thaiDist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คาบที่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7 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มี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29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ธาตุ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คือ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ตั้งแต่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Fr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ถึง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Uuo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และกลุ่มแอกที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ไนด์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จาก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Th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ถึง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Lr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4" y="411570"/>
            <a:ext cx="6908209" cy="37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2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4000" y="327131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804863" algn="l"/>
              </a:tabLst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	4.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ธาตุ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ที่อยู่ในแนวตั้ง เรียกว่า หมู่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(Group)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แบ่งเป็น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2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กลุ่มย่อย คือ กลุ่ม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A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และ กลุ่ม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B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ดังต่อไปนี้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66700" y="1102302"/>
            <a:ext cx="7731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(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1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) กลุ่ม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A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มี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8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หมู่ คือ หมู่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IA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ถึง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VIIIA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ธาตุในหมู่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A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บางหมู่มีชื่อเรียกเฉพาะ ดังนี้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62648" y="1541203"/>
            <a:ext cx="86922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หมู่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  IA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เรียกว่า โลหะ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แอลคาไล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ได้แก่ ธาตุ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Li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Na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K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Rb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Cs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และ </a:t>
            </a:r>
            <a:r>
              <a:rPr lang="en-US" sz="2400" dirty="0" err="1" smtClean="0">
                <a:latin typeface="Cordia New" pitchFamily="34" charset="-34"/>
                <a:cs typeface="Cordia New" pitchFamily="34" charset="-34"/>
              </a:rPr>
              <a:t>Fr</a:t>
            </a:r>
            <a:endParaRPr lang="en-US" sz="2400" dirty="0" smtClean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หมู่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 IIA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เรียกว่า โลหะ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แอลคาไลน์เอิร์ท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ได้แก่ ธาตุ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Be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Mg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Ca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Sr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Ba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และ 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Ra</a:t>
            </a:r>
            <a:endParaRPr lang="th-TH" sz="2400" dirty="0" smtClean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หมู่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 VIIA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เรียกว่า ธาตุ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แฮโล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เจน ได้แก่ ธาตุ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F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Cl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Br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I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และ 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At</a:t>
            </a:r>
            <a:endParaRPr lang="th-TH" sz="2400" dirty="0" smtClean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หมู่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  VIIIA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เรียกว่า แก๊ส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เฉื่อยหรือแก๊สมีตระกูล ได้แก่ ธาตุ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He, Ne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Ar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Kr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Xe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,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Rn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และ </a:t>
            </a:r>
            <a:r>
              <a:rPr lang="en-US" sz="2400" dirty="0" err="1" smtClean="0">
                <a:latin typeface="Cordia New" pitchFamily="34" charset="-34"/>
                <a:cs typeface="Cordia New" pitchFamily="34" charset="-34"/>
              </a:rPr>
              <a:t>Uuo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4000" y="3136475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(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2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) กลุ่ม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B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มี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8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หมู่ คือ หมู่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IB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ถึง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VIIIB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ธาตุกลุ่ม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B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เป็นธาตุที่อยู่ระหว่างหมู่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IIA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กับ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IIIA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ธาตุกลุ่ม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B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ทั้งหมดเป็นโลหะ เรียกว่า 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ธาตุแท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รนซิชัน (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Transition Element)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66700" y="4155615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804863" algn="l"/>
              </a:tabLst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	5.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ธาตุ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ที่เป็นโลหะและอโลหะ จะแยกจากกันด้วยเส้นทึบ ลักษณะเหมือนขั้นบันไดกั้นไว้ ธาตุที่อยู่ทางซ้ายมือของเส้นทึบเป็นอโลหะทั้งหมด ส่วนธาตุที่อยู่ทางขวามือจะเป็นโลหะ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66700" y="5118489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804863" algn="l"/>
              </a:tabLst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	6.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ธาตุ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ที่อยู่แถวขั้นบันไดจะมีสมบัติก้ำกึ่งระหว่างโลหะกับอโลหะ เรียกว่า ธาตุกึ่งโลหะ (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Metalloid)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ได้แก่ ธาตุ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B, Si,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Ge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, As,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Sb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Te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, Po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และ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At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124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723686" y="781489"/>
            <a:ext cx="6151643" cy="2758616"/>
            <a:chOff x="1734" y="8200"/>
            <a:chExt cx="7846" cy="3152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8081" y="9125"/>
              <a:ext cx="360" cy="43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8088" y="10025"/>
              <a:ext cx="360" cy="43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8056" y="10789"/>
              <a:ext cx="360" cy="435"/>
            </a:xfrm>
            <a:prstGeom prst="rect">
              <a:avLst/>
            </a:prstGeom>
            <a:solidFill>
              <a:srgbClr val="FA9E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pic>
          <p:nvPicPr>
            <p:cNvPr id="9221" name="Picture 5" descr="Periodic Tab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4" y="8200"/>
              <a:ext cx="6097" cy="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8528" y="9097"/>
              <a:ext cx="105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zh-CN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itchFamily="34" charset="-34"/>
                  <a:ea typeface="SimSun" pitchFamily="2" charset="-122"/>
                  <a:cs typeface="Cordia New" pitchFamily="34" charset="-34"/>
                </a:rPr>
                <a:t>อโลหะ</a:t>
              </a:r>
              <a:endParaRPr kumimoji="0" lang="th-TH" altLang="zh-CN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8528" y="9997"/>
              <a:ext cx="105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zh-CN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itchFamily="34" charset="-34"/>
                  <a:ea typeface="SimSun" pitchFamily="2" charset="-122"/>
                  <a:cs typeface="Cordia New" pitchFamily="34" charset="-34"/>
                </a:rPr>
                <a:t>โลหะ</a:t>
              </a:r>
              <a:endParaRPr kumimoji="0" lang="th-TH" altLang="zh-CN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8528" y="10750"/>
              <a:ext cx="105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zh-CN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itchFamily="34" charset="-34"/>
                  <a:ea typeface="SimSun" pitchFamily="2" charset="-122"/>
                  <a:cs typeface="Cordia New" pitchFamily="34" charset="-34"/>
                </a:rPr>
                <a:t>กึ่งโลหะ</a:t>
              </a:r>
              <a:endParaRPr kumimoji="0" lang="th-TH" altLang="zh-CN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</p:grpSp>
      <p:sp>
        <p:nvSpPr>
          <p:cNvPr id="10" name="สี่เหลี่ยมผืนผ้า 9"/>
          <p:cNvSpPr/>
          <p:nvPr/>
        </p:nvSpPr>
        <p:spPr>
          <a:xfrm>
            <a:off x="2491974" y="4070546"/>
            <a:ext cx="4153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ธาตุที่มีสมบัติเป็นโลหะ อโลหะ และกึ่งโลหะ</a:t>
            </a:r>
          </a:p>
        </p:txBody>
      </p:sp>
    </p:spTree>
    <p:extLst>
      <p:ext uri="{BB962C8B-B14F-4D97-AF65-F5344CB8AC3E}">
        <p14:creationId xmlns:p14="http://schemas.microsoft.com/office/powerpoint/2010/main" val="1952386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5" y="346075"/>
            <a:ext cx="24257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93145" y="1502368"/>
            <a:ext cx="8703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สมัย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กรีก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โบราณ ประมาณ 400 ปีก่อนคริสต์ศักราช 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ดิโมค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ริ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ตุส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(Democritus)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มีความเชื่อว่าเมื่อย่อยสารให้เล็กลงเรื่อย ๆ จะได้ส่วนที่เล็กที่สุดซึ่งไม่สามารถแบ่งแยกได้อีกต่อไป และเรียกอนุภาคที่เล็กที่สุดของสารว่า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“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”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ซึ่งมาจากคำ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ว่า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</a:t>
            </a:r>
            <a:r>
              <a:rPr lang="th-TH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มอส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(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Atomos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แปลว่า แบ่งแยกไม่ได้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53796" y="5650199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ดิโมค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ริ</a:t>
            </a:r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ตุส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 นักปราชญ์ชาว</a:t>
            </a:r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กรีก</a:t>
            </a:r>
            <a:endParaRPr lang="th-TH" sz="2400" b="1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5" y="889979"/>
            <a:ext cx="6908209" cy="37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83" y="2935480"/>
            <a:ext cx="3513534" cy="233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165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39487" y="528402"/>
            <a:ext cx="865051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	5.7.1 </a:t>
            </a:r>
            <a:r>
              <a:rPr lang="th-TH" sz="24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ลักษณะ</a:t>
            </a:r>
            <a:r>
              <a:rPr lang="th-TH" sz="24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สำคัญของธาตุในหมู่</a:t>
            </a:r>
            <a:r>
              <a:rPr lang="th-TH" sz="24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เดียวกัน</a:t>
            </a:r>
          </a:p>
          <a:p>
            <a:pPr algn="thaiDist"/>
            <a:endParaRPr lang="th-TH" sz="800" dirty="0" smtClean="0">
              <a:solidFill>
                <a:srgbClr val="00206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/>
            <a:endParaRPr lang="en-US" sz="800" dirty="0">
              <a:solidFill>
                <a:srgbClr val="002060"/>
              </a:solidFill>
              <a:latin typeface="Cordia New" pitchFamily="34" charset="-34"/>
              <a:cs typeface="Cordia New" pitchFamily="34" charset="-34"/>
            </a:endParaRPr>
          </a:p>
          <a:p>
            <a:pPr algn="thaiDist">
              <a:tabLst>
                <a:tab pos="1436688" algn="l"/>
              </a:tabLst>
            </a:pPr>
            <a:r>
              <a:rPr lang="th-TH" sz="2400" b="1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ธาตุ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ที่อยู่ในหมู่เดียวกันจะมีจำนวนเวเลนซ์อิเล็กตรอนเท่ากัน ธาตุในหมู่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IA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ถึง หมู่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VIIA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จะมี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จำนวนเวเลนซ์อิเล็กตรอนตรงกับเลขหมู่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ตัวอย่างเช่น ธาตุ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Li, Na, K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มีการจัดเรียงอิเล็กตรอนดังนี้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Li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มีการจัดเรียงอิเล็กตรอน 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2, 1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แสดงว่า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Li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อยู่ในหมู่ที่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IA</a:t>
            </a:r>
          </a:p>
          <a:p>
            <a:pPr algn="thaiDist"/>
            <a:r>
              <a:rPr lang="th-TH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Na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มีการจัดเรียงอิเล็กตรอน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2, 8, 1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แสดงว่า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Na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อยู่ในหมู่ที่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IA</a:t>
            </a:r>
          </a:p>
          <a:p>
            <a:pPr algn="thaiDist"/>
            <a:r>
              <a:rPr lang="th-TH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K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มีการจัดเรียงอิเล็กตรอน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2, 8, 8, 1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แสดงว่า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K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อยู่ในหมู่ที่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IA</a:t>
            </a:r>
          </a:p>
        </p:txBody>
      </p:sp>
    </p:spTree>
    <p:extLst>
      <p:ext uri="{BB962C8B-B14F-4D97-AF65-F5344CB8AC3E}">
        <p14:creationId xmlns:p14="http://schemas.microsoft.com/office/powerpoint/2010/main" val="393825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0933" y="584760"/>
            <a:ext cx="8597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ธาตุใน หมู่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IIA</a:t>
            </a:r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จะมีเวเลนซ์อิเล็กตรอนเท่ากับ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2</a:t>
            </a:r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และหมู่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IIIA</a:t>
            </a:r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 จะมีเวเลนซ์อิเล็กตรอนเท่ากับ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3</a:t>
            </a:r>
            <a:b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</a:br>
            <a:endParaRPr lang="th-TH" sz="2400" i="1" dirty="0" smtClean="0">
              <a:solidFill>
                <a:schemeClr val="accent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ตัวอย่างเช่น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24933" y="2086997"/>
            <a:ext cx="86190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rdia New" pitchFamily="34" charset="-34"/>
                <a:cs typeface="Cordia New" pitchFamily="34" charset="-34"/>
              </a:rPr>
              <a:t>Be	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มีการจัดเรียงอิเล็กตรอน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2, 2 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แสดง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ว่า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Li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	อยู่ในหมู่ที่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IIA</a:t>
            </a:r>
          </a:p>
          <a:p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Mg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มีการจัดเรียงอิเล็กตรอน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2, 8, 2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แสดง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ว่า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Mg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อยู่ในหมู่ที่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IIA</a:t>
            </a:r>
          </a:p>
          <a:p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Al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มีการจัดเรียงอิเล็กตรอน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2, 8, 3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แสดง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ว่า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Al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อยู่ในหมู่ที่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IIIA</a:t>
            </a:r>
          </a:p>
          <a:p>
            <a:r>
              <a:rPr lang="en-US" sz="2400" dirty="0" err="1" smtClean="0">
                <a:latin typeface="Cordia New" pitchFamily="34" charset="-34"/>
                <a:cs typeface="Cordia New" pitchFamily="34" charset="-34"/>
              </a:rPr>
              <a:t>Ga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มีการจัดเรียงอิเล็กตรอน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2, 8, 18, 3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แสดง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ว่า	</a:t>
            </a:r>
            <a:r>
              <a:rPr lang="en-US" sz="2400" dirty="0" err="1">
                <a:latin typeface="Cordia New" pitchFamily="34" charset="-34"/>
                <a:cs typeface="Cordia New" pitchFamily="34" charset="-34"/>
              </a:rPr>
              <a:t>Ga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อยู่ในหมู่ที่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IIIA</a:t>
            </a:r>
          </a:p>
        </p:txBody>
      </p:sp>
    </p:spTree>
    <p:extLst>
      <p:ext uri="{BB962C8B-B14F-4D97-AF65-F5344CB8AC3E}">
        <p14:creationId xmlns:p14="http://schemas.microsoft.com/office/powerpoint/2010/main" val="9626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5196" y="491923"/>
            <a:ext cx="8617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755650" algn="l"/>
              </a:tabLst>
            </a:pPr>
            <a:r>
              <a:rPr lang="en-US" sz="2400" b="1" dirty="0" smtClean="0">
                <a:solidFill>
                  <a:srgbClr val="002060"/>
                </a:solidFill>
                <a:latin typeface="Cordia New" pitchFamily="34" charset="-34"/>
                <a:ea typeface="SimSun"/>
                <a:cs typeface="Cordia New" pitchFamily="34" charset="-34"/>
              </a:rPr>
              <a:t>	5.7.2</a:t>
            </a:r>
            <a:r>
              <a:rPr lang="en-US" sz="2400" b="1" dirty="0" smtClean="0">
                <a:solidFill>
                  <a:srgbClr val="002060"/>
                </a:solidFill>
                <a:latin typeface="Cordia New" pitchFamily="34" charset="-34"/>
                <a:ea typeface="SimSun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2060"/>
                </a:solidFill>
                <a:latin typeface="Cordia New" pitchFamily="34" charset="-34"/>
                <a:ea typeface="SimSun"/>
                <a:cs typeface="Cordia New" pitchFamily="34" charset="-34"/>
              </a:rPr>
              <a:t>ลักษณะ</a:t>
            </a:r>
            <a:r>
              <a:rPr lang="th-TH" sz="2400" b="1" dirty="0">
                <a:solidFill>
                  <a:srgbClr val="002060"/>
                </a:solidFill>
                <a:latin typeface="Cordia New" pitchFamily="34" charset="-34"/>
                <a:ea typeface="SimSun"/>
                <a:cs typeface="Cordia New" pitchFamily="34" charset="-34"/>
              </a:rPr>
              <a:t>สำคัญของธาตุในคาบเดียวกัน</a:t>
            </a:r>
            <a:endParaRPr lang="en-US" sz="2400" dirty="0">
              <a:effectLst/>
              <a:latin typeface="Cordia New" pitchFamily="34" charset="-34"/>
              <a:ea typeface="SimSun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4309" y="1163815"/>
            <a:ext cx="86284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i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	ธาตุ</a:t>
            </a:r>
            <a:r>
              <a:rPr lang="en-US" sz="2400" i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Na, Mg </a:t>
            </a:r>
            <a:r>
              <a:rPr lang="th-TH" sz="2400" i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และ </a:t>
            </a:r>
            <a:r>
              <a:rPr lang="en-US" sz="2400" i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Al </a:t>
            </a:r>
            <a:r>
              <a:rPr lang="th-TH" sz="2400" i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เมื่อดูจากตารางธาตุจะเห็นว่าอยู่ในคาบเดียวกัน คือ คาบที่ </a:t>
            </a:r>
            <a:r>
              <a:rPr lang="en-US" sz="2400" i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sz="2400" i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ซึ่งจะจัดเรียงอิเล็กตรอนได้ </a:t>
            </a:r>
            <a:r>
              <a:rPr lang="en-US" sz="2400" i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sz="2400" i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ระดับพลังงาน </a:t>
            </a:r>
            <a:r>
              <a:rPr lang="th-TH" sz="2400" i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ดังนี้</a:t>
            </a:r>
          </a:p>
          <a:p>
            <a:pPr algn="thaiDist"/>
            <a:endParaRPr lang="en-US" sz="24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Na</a:t>
            </a:r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จัดเรียงอิเล็กตรอน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2, 8,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1</a:t>
            </a:r>
          </a:p>
          <a:p>
            <a:pPr algn="thaiDist"/>
            <a:endParaRPr lang="en-US" sz="24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Mg </a:t>
            </a:r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จัดเรียงอิเล็กตรอน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2, 8,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2</a:t>
            </a:r>
          </a:p>
          <a:p>
            <a:pPr algn="thaiDist"/>
            <a:endParaRPr lang="en-US" sz="24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Al  </a:t>
            </a:r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จัดเรียงอิเล็กตรอน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2, 8, 3</a:t>
            </a:r>
          </a:p>
        </p:txBody>
      </p:sp>
    </p:spTree>
    <p:extLst>
      <p:ext uri="{BB962C8B-B14F-4D97-AF65-F5344CB8AC3E}">
        <p14:creationId xmlns:p14="http://schemas.microsoft.com/office/powerpoint/2010/main" val="98744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0166" y="660070"/>
            <a:ext cx="86573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ธาตุ 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B,</a:t>
            </a:r>
            <a:r>
              <a:rPr lang="th-TH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C,</a:t>
            </a:r>
            <a:r>
              <a:rPr lang="th-TH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N</a:t>
            </a:r>
            <a:r>
              <a:rPr lang="th-TH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เมื่อดูจากตารางธาตุจะเห็นว่าอยู่ในคาบเดียวกันคือคาบที่ 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2</a:t>
            </a:r>
            <a:r>
              <a:rPr lang="th-TH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ซึ่งจะจัดเรียงอิเล็กตรอนได้ 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2 </a:t>
            </a:r>
            <a:r>
              <a:rPr lang="th-TH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ระดับพลังงาน </a:t>
            </a:r>
            <a:r>
              <a:rPr lang="th-TH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ดังนี้</a:t>
            </a:r>
          </a:p>
          <a:p>
            <a:pPr algn="thaiDist"/>
            <a:endParaRPr lang="en-US" sz="24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b="1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b="1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B</a:t>
            </a:r>
            <a:r>
              <a:rPr lang="th-TH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จัดเรียงอิเล็กตรอน	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2, 3	</a:t>
            </a:r>
            <a:endParaRPr lang="en-US" sz="2400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algn="thaiDist"/>
            <a:endParaRPr lang="en-US" sz="24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C </a:t>
            </a:r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จัดเรียงอิเล็กตรอน	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2, 4	</a:t>
            </a:r>
            <a:endParaRPr lang="en-US" sz="2400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algn="thaiDist"/>
            <a:endParaRPr lang="en-US" sz="24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N  </a:t>
            </a:r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จัดเรียงอิเล็กตรอน 	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2, 5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0353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0371" y="525368"/>
            <a:ext cx="86541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ถ้า</a:t>
            </a:r>
            <a:r>
              <a:rPr lang="th-TH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ทราบการจัดเรียงอิเล็กตรอนของธาตุ จะระบุได้ว่าธาตุนั้นอยู่ในหมู่ใด และคาบใดในตารางธาตุ ดังตัวอย่าง</a:t>
            </a:r>
            <a:r>
              <a:rPr lang="th-TH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ต่อไปนี้</a:t>
            </a:r>
          </a:p>
          <a:p>
            <a:endParaRPr lang="th-TH" sz="2400" dirty="0">
              <a:latin typeface="Cordia New" pitchFamily="34" charset="-34"/>
              <a:cs typeface="Cordia New" pitchFamily="34" charset="-34"/>
            </a:endParaRPr>
          </a:p>
          <a:p>
            <a:endParaRPr lang="en-US" sz="24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Na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จัดเรียงอิเล็กตรอน 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    =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2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,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8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,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1	แสดงว่า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Na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เป็นธาตุในหมู่ที่</a:t>
            </a:r>
            <a:r>
              <a:rPr lang="th-TH" sz="2400" b="1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2400" b="1" dirty="0">
                <a:latin typeface="Cordia New" pitchFamily="34" charset="-34"/>
                <a:cs typeface="Cordia New" pitchFamily="34" charset="-34"/>
              </a:rPr>
              <a:t>1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คาบที่ </a:t>
            </a:r>
            <a:r>
              <a:rPr lang="en-US" sz="2400" b="1" dirty="0" smtClean="0">
                <a:latin typeface="Cordia New" pitchFamily="34" charset="-34"/>
                <a:cs typeface="Cordia New" pitchFamily="34" charset="-34"/>
              </a:rPr>
              <a:t>3</a:t>
            </a:r>
          </a:p>
          <a:p>
            <a:pPr algn="thaiDist"/>
            <a:endParaRPr lang="en-US" sz="24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Mg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จัดเรียงอิเล็กตรอน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    =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2, 8, 2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แสดงว่า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Mg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เป็นธาตุในหมู่ที่ </a:t>
            </a:r>
            <a:r>
              <a:rPr lang="en-US" sz="2400" b="1" dirty="0">
                <a:latin typeface="Cordia New" pitchFamily="34" charset="-34"/>
                <a:cs typeface="Cordia New" pitchFamily="34" charset="-34"/>
              </a:rPr>
              <a:t>2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 	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คาบที่ </a:t>
            </a:r>
            <a:r>
              <a:rPr lang="en-US" sz="2400" b="1" dirty="0" smtClean="0">
                <a:latin typeface="Cordia New" pitchFamily="34" charset="-34"/>
                <a:cs typeface="Cordia New" pitchFamily="34" charset="-34"/>
              </a:rPr>
              <a:t>3</a:t>
            </a:r>
          </a:p>
          <a:p>
            <a:pPr algn="thaiDist"/>
            <a:endParaRPr lang="en-US" sz="2400" dirty="0">
              <a:latin typeface="Cordia New" pitchFamily="34" charset="-34"/>
              <a:cs typeface="Cordia New" pitchFamily="34" charset="-34"/>
            </a:endParaRPr>
          </a:p>
          <a:p>
            <a:pPr algn="thaiDist"/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Al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จัดเรียง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อิเล็กตรอน	</a:t>
            </a: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     =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2, 8, 3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	แสดงว่า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Al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เป็น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ธาตุในหมู่ที่ </a:t>
            </a:r>
            <a:r>
              <a:rPr lang="en-US" sz="2400" b="1" dirty="0">
                <a:latin typeface="Cordia New" pitchFamily="34" charset="-34"/>
                <a:cs typeface="Cordia New" pitchFamily="34" charset="-34"/>
              </a:rPr>
              <a:t>3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คาบที่ </a:t>
            </a:r>
            <a:r>
              <a:rPr lang="en-US" sz="2400" b="1" dirty="0">
                <a:latin typeface="Cordia New" pitchFamily="34" charset="-34"/>
                <a:cs typeface="Cordia New" pitchFamily="34" charset="-34"/>
              </a:rPr>
              <a:t>3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43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5935" y="435076"/>
            <a:ext cx="5174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ตาราง</a:t>
            </a:r>
            <a:r>
              <a:rPr lang="th-TH" sz="2400" b="1" dirty="0" smtClean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การจัดเรียงอิเล็กตรอน หมู่ และคาบของธาตุบางชนิด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r="2948"/>
          <a:stretch/>
        </p:blipFill>
        <p:spPr bwMode="auto">
          <a:xfrm>
            <a:off x="1515532" y="1027371"/>
            <a:ext cx="6106583" cy="546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04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2463" y="331725"/>
            <a:ext cx="3514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5.1.</a:t>
            </a:r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1 แบบจำลอง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อะตอมขอ</a:t>
            </a:r>
            <a:r>
              <a:rPr lang="th-TH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งดอล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ตัน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34645" y="872170"/>
            <a:ext cx="8661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533400" algn="l"/>
              </a:tabLst>
            </a:pPr>
            <a:r>
              <a:rPr lang="th-TH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ทฤษฎี</a:t>
            </a:r>
            <a:r>
              <a:rPr lang="th-TH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อะตอมขอ</a:t>
            </a:r>
            <a:r>
              <a:rPr lang="th-TH" sz="24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งดอล</a:t>
            </a:r>
            <a:r>
              <a:rPr lang="th-TH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ตันสรุปสาระสำคัญได้ดังนี้</a:t>
            </a:r>
            <a:endParaRPr lang="en-US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62463" y="1458971"/>
            <a:ext cx="8644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1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. </a:t>
            </a:r>
            <a:r>
              <a:rPr lang="th-TH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</a:t>
            </a:r>
            <a:r>
              <a:rPr lang="th-TH" sz="2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เป็นอนุภาคที่เล็กที่สุดของสาร มีลักษณะทรงกลม ไม่สามารถแบ่งแยก</a:t>
            </a:r>
            <a:r>
              <a:rPr lang="th-TH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ได้</a:t>
            </a:r>
          </a:p>
          <a:p>
            <a:pPr algn="thaiDist"/>
            <a:r>
              <a:rPr lang="en-US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2.</a:t>
            </a:r>
            <a:r>
              <a:rPr lang="th-TH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อะตอม</a:t>
            </a:r>
            <a:r>
              <a:rPr lang="th-TH" sz="2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ของธาตุชนิดเดียวกันมีสมบัติเหมือนกัน แต่จะมีสมบัติแตกต่างไปจาก</a:t>
            </a:r>
            <a:r>
              <a:rPr lang="th-TH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อะตอมของ</a:t>
            </a:r>
            <a:r>
              <a:rPr lang="th-TH" sz="2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ธาตุ</a:t>
            </a:r>
            <a:r>
              <a:rPr lang="th-TH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อื่น</a:t>
            </a:r>
          </a:p>
          <a:p>
            <a:pPr algn="thaiDist"/>
            <a:r>
              <a:rPr lang="en-US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3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. </a:t>
            </a:r>
            <a:r>
              <a:rPr lang="th-TH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</a:t>
            </a:r>
            <a:r>
              <a:rPr lang="th-TH" sz="2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ของธาตุชนิดหนึ่งจะเปลี่ยนเป็นอะตอมของธาตุอีกชนิดหนึ่งไม่ได้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80" y="3342210"/>
            <a:ext cx="4301433" cy="204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524208" y="5669047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จอนห์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ดอล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ตัน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575939" y="5669047"/>
            <a:ext cx="2996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แบบจำลองอะตอมขอ</a:t>
            </a:r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งดอล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ตัน</a:t>
            </a:r>
          </a:p>
        </p:txBody>
      </p:sp>
    </p:spTree>
    <p:extLst>
      <p:ext uri="{BB962C8B-B14F-4D97-AF65-F5344CB8AC3E}">
        <p14:creationId xmlns:p14="http://schemas.microsoft.com/office/powerpoint/2010/main" val="1943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3938" y="504018"/>
            <a:ext cx="3514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5.1.2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แบบจำลอง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อะตอมของ</a:t>
            </a:r>
            <a:r>
              <a:rPr lang="th-TH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ทอม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สัน</a:t>
            </a:r>
            <a:endParaRPr lang="th-TH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2165" y="1074540"/>
            <a:ext cx="8663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ทอม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สัน (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Joseph John Thomson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)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ตั้งสมมติฐาน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ว่ามีรังสีชนิดหนึ่งจากแคโทดพุ่งเป็นเส้นตรงผ่านรูของแอโนดไปกระทบกับฉากเรืองแสง ทำให้เกิดเป็นจุดสว่างปรากฏขึ้นมาบนฉากเรืองแสง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84" y="2087966"/>
            <a:ext cx="2482129" cy="242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951546" y="4848839"/>
            <a:ext cx="5226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หลอดรังสีแคโทดที่ดัดแปลงเจาะรูตรงกลางแอโนด</a:t>
            </a:r>
            <a:endParaRPr lang="en-US" sz="2400" b="1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0048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28599" y="473354"/>
            <a:ext cx="8695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ทอม</a:t>
            </a:r>
            <a:r>
              <a:rPr lang="th-TH" sz="2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สันได้ทดลองต่อไปโดยเพิ่มขั้วไฟฟ้าเข้าไปในหลอดแก้วอีก 2 ขั้ว ดัง</a:t>
            </a:r>
            <a:r>
              <a:rPr lang="th-TH" sz="24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รูป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87" y="1150847"/>
            <a:ext cx="2970075" cy="2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994580" y="3919166"/>
            <a:ext cx="5192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การเบี่ยงเบนของรังสีแคโทดเมื่อผ่านสนามไฟฟ้า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8913" y="4558629"/>
            <a:ext cx="8664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จาก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ผลการทดลองและการคำนวณทำให้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ทอม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สันสรุปว่า อะตอมทุกชนิดมีอนุภาคที่มีประจุลบเป็นองค์ประกอบ และเรียกอนุภาคชนิดนี้ว่า</a:t>
            </a:r>
            <a:r>
              <a:rPr lang="th-TH" sz="2400" b="1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อิเล็กตรอน</a:t>
            </a:r>
            <a:endParaRPr lang="th-TH" sz="2400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635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0933" y="493749"/>
            <a:ext cx="858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ต่อมา</a:t>
            </a:r>
            <a:r>
              <a:rPr lang="th-TH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โกลด์สไตน์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(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Eugen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Goldstein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ได้ทำการทดลองจนพบว่า ในอะตอมนอกจากจะมีอิเล็กตรอนแล้ว ยังมีอนุภาคบวกที่มีประจุเท่ากับประจุของอิเล็กตรอน เขาเรียกอนุภาคบวกนี้ว่า </a:t>
            </a:r>
            <a:r>
              <a:rPr lang="th-TH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โปรตอน </a:t>
            </a:r>
            <a:endParaRPr lang="th-TH" sz="2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015300" y="2022241"/>
            <a:ext cx="5107049" cy="2203810"/>
            <a:chOff x="2790" y="2701"/>
            <a:chExt cx="5202" cy="2244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2" y="2880"/>
              <a:ext cx="2010" cy="2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" y="2701"/>
              <a:ext cx="1967" cy="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</p:pic>
        <p:sp>
          <p:nvSpPr>
            <p:cNvPr id="5" name="AutoShape 2"/>
            <p:cNvSpPr>
              <a:spLocks noChangeArrowheads="1"/>
            </p:cNvSpPr>
            <p:nvPr/>
          </p:nvSpPr>
          <p:spPr bwMode="auto">
            <a:xfrm>
              <a:off x="5039" y="3653"/>
              <a:ext cx="714" cy="42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400">
                <a:latin typeface="Cordia New" pitchFamily="34" charset="-34"/>
                <a:cs typeface="Cordia New" pitchFamily="34" charset="-34"/>
              </a:endParaRPr>
            </a:p>
          </p:txBody>
        </p:sp>
      </p:grpSp>
      <p:sp>
        <p:nvSpPr>
          <p:cNvPr id="6" name="สี่เหลี่ยมผืนผ้า 5"/>
          <p:cNvSpPr/>
          <p:nvPr/>
        </p:nvSpPr>
        <p:spPr>
          <a:xfrm>
            <a:off x="2669205" y="4792989"/>
            <a:ext cx="3809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ลักษณะแบบจำลองอะตอมของ</a:t>
            </a:r>
            <a:r>
              <a:rPr lang="th-TH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ทอม</a:t>
            </a:r>
            <a:r>
              <a:rPr 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สัน </a:t>
            </a:r>
          </a:p>
        </p:txBody>
      </p:sp>
    </p:spTree>
    <p:extLst>
      <p:ext uri="{BB962C8B-B14F-4D97-AF65-F5344CB8AC3E}">
        <p14:creationId xmlns:p14="http://schemas.microsoft.com/office/powerpoint/2010/main" val="14009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5587" y="613750"/>
            <a:ext cx="4316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5.1.3 </a:t>
            </a:r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แบบจำลอง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อะตอมของรัทเทอร์ฟอร์ด</a:t>
            </a:r>
            <a:r>
              <a:rPr lang="th-TH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02406" y="1305828"/>
            <a:ext cx="8685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ใน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ปี ค.ศ.1911 </a:t>
            </a:r>
            <a:r>
              <a:rPr lang="th-TH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เออร์เนสต์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 รัทเทอร์ฟอร์ด (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Ernest Rutherford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)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นักวิทยาศาสตร์ชาวนิวซีแลนด์ ได้ทำการทดลองยิงอนุภาคแอลฟาผ่านแผ่นโลหะทองคำบาง ๆ ดัง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รูป</a:t>
            </a:r>
            <a:endParaRPr lang="en-US" sz="2400" dirty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407" y="2353053"/>
            <a:ext cx="4539185" cy="249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134747" y="5397080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การทดลองของรัทเทอร์ฟอร์ด</a:t>
            </a:r>
            <a:endParaRPr lang="en-US" sz="2400" b="1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26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68" y="1317943"/>
            <a:ext cx="5486564" cy="226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935389" y="4124557"/>
            <a:ext cx="528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การใช้แบบจำลองอธิบายการทดลองของรัทเทอร์ฟอร์ด</a:t>
            </a:r>
          </a:p>
        </p:txBody>
      </p:sp>
    </p:spTree>
    <p:extLst>
      <p:ext uri="{BB962C8B-B14F-4D97-AF65-F5344CB8AC3E}">
        <p14:creationId xmlns:p14="http://schemas.microsoft.com/office/powerpoint/2010/main" val="36662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1389</TotalTime>
  <Words>407</Words>
  <Application>Microsoft Office PowerPoint</Application>
  <PresentationFormat>นำเสนอทางหน้าจอ (4:3)</PresentationFormat>
  <Paragraphs>145</Paragraphs>
  <Slides>35</Slides>
  <Notes>0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2</vt:i4>
      </vt:variant>
      <vt:variant>
        <vt:lpstr>ชื่อเรื่องภาพนิ่ง</vt:lpstr>
      </vt:variant>
      <vt:variant>
        <vt:i4>35</vt:i4>
      </vt:variant>
    </vt:vector>
  </HeadingPairs>
  <TitlesOfParts>
    <vt:vector size="38" baseType="lpstr">
      <vt:lpstr>ธีมของ Office</vt:lpstr>
      <vt:lpstr>Equation</vt:lpstr>
      <vt:lpstr>สมการ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deed_30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Windows User</cp:lastModifiedBy>
  <cp:revision>267</cp:revision>
  <dcterms:created xsi:type="dcterms:W3CDTF">2019-12-07T08:38:11Z</dcterms:created>
  <dcterms:modified xsi:type="dcterms:W3CDTF">2020-05-15T01:41:07Z</dcterms:modified>
</cp:coreProperties>
</file>