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2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98" y="102"/>
      </p:cViewPr>
      <p:guideLst>
        <p:guide orient="horz" pos="2115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1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356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080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588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21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8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62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714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912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8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672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22/05/63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741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71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34386" y="1058323"/>
            <a:ext cx="854825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3.2.5 แหล่งของสมมุติฐานของการวิจัย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สมมุติฐานจะต้อง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กำหนด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อย่างมีเหตุผล ผู้วิจัยจะต้องใช้แหล่งที่มาของสมมุติฐาน ของการวิจัยหลายทาง เพื่อ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นำมา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ประกอบในการตัดสินใจ 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ทฤษฎี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ที่เกี่ยวข้องกับเนื้อห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marL="457200" indent="-457200" algn="just">
              <a:buAutoNum type="arabicPeriod"/>
            </a:pPr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ข้อค้นพบจ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รวิจัยของ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ผู้อื่น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มเชื่อของสังคมและหลักคว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มจริงที่เป็นที่ยอมรับของมนุษย์</a:t>
            </a: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มรู้ 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ชำน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ญ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และประสบก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รณ์ตรงของผู้วิจัยในเรื่องนั้น ๆ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ผู้รู้หรือผู้ที่เชี่ยวช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ญเฉพ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ะท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งในเรื่องที่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ทำ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6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รสังเกตพฤติกรรมหรือเหตุก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รณ์ต่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ๆ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68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799" y="1179947"/>
            <a:ext cx="856210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3.2.6 ลักษณะที่ดีของสมมุติฐานของการ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สมมุติฐาน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ของการวิจัยที่ดี มีลักษณะที่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สำคัญ 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รวิจัยจะต้องสอดคล้องกับจุดมุ่งหม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รวิจัยจะต้องตอบ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ได้ครอบคลุมปัญห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ทุก ๆ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ด้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3.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รถทดสอบได้ด้วยข้อมูล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รวิจัยจะต้องใช้ภ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ที่ชัดเจน เข้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ใจง่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 และรัดกุม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รวิจัยในแต่ละข้อควรตอบ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คำถ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เพียงข้อเดียวหรือประเด็น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เดียว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/>
              <a:t>	6</a:t>
            </a:r>
            <a:r>
              <a:rPr lang="th-TH" sz="2400" dirty="0"/>
              <a:t>. สมมุติฐานของการวิจัยจะต้องสมเหตุสมผลตามทฤษฎี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09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0" y="867752"/>
            <a:ext cx="5292558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7450" y="1461885"/>
            <a:ext cx="8553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เขียนสมมุติฐานการวิจัยจะเขียนในลักษณะความสัมพันธ์ของตัวแปร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โดยพิจารณา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จากชื่อเรื่องการ วิจัย เช่น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713615" y="2471649"/>
            <a:ext cx="7419003" cy="3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968" y="943038"/>
            <a:ext cx="865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ตาราง</a:t>
            </a:r>
            <a:r>
              <a:rPr lang="th-TH" sz="2400" b="1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คว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มสัมพันธ์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ระหว่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งตัวแปรกับสมมุติฐ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t="6984"/>
          <a:stretch/>
        </p:blipFill>
        <p:spPr>
          <a:xfrm>
            <a:off x="1596681" y="1543248"/>
            <a:ext cx="6023664" cy="42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2" y="933246"/>
            <a:ext cx="2281122" cy="3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9" y="1919291"/>
            <a:ext cx="1327711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899" y="2946142"/>
            <a:ext cx="2585928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86" y="3991042"/>
            <a:ext cx="5292558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ตัวเชื่อมต่อตรง 5"/>
          <p:cNvCxnSpPr/>
          <p:nvPr/>
        </p:nvCxnSpPr>
        <p:spPr>
          <a:xfrm>
            <a:off x="1087784" y="1294606"/>
            <a:ext cx="0" cy="2864686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1078056" y="2055847"/>
            <a:ext cx="884230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087784" y="3062515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087784" y="4134504"/>
            <a:ext cx="864774" cy="0"/>
          </a:xfrm>
          <a:prstGeom prst="line">
            <a:avLst/>
          </a:prstGeom>
          <a:ln w="57150">
            <a:solidFill>
              <a:srgbClr val="57D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1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2" y="767069"/>
            <a:ext cx="2239556" cy="31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2" y="1347380"/>
            <a:ext cx="1327711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23051" y="1798221"/>
            <a:ext cx="8590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3.1.1 ความหมายของตัว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ตัว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 (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Variable)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หม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คุณลักษณะหรือปริม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ณที่ส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รถวัดได้ โดยปกติส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 เปลี่ยนแปลงค่า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ได้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5008" y="3121660"/>
            <a:ext cx="8590301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3.1.2 ประเภทของตัวแปร </a:t>
            </a:r>
            <a:endParaRPr lang="th-TH" sz="2400" b="1" dirty="0" smtClean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ตัว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แปรสามารถแบ่งออกเป็น 4 ประเภท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 </a:t>
            </a:r>
            <a:endParaRPr lang="th-TH" sz="2400" b="1" i="1" dirty="0" smtClean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ตัว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แปรต้นหรือตัวแปรอิสระ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Independent Variable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ตัวแปรตาม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Dependent 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Variable)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ตัวแปรควบคุม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Control Variable) </a:t>
            </a:r>
            <a:endParaRPr lang="th-TH" sz="2400" dirty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ตัวแปรสอดแทรก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Intervening Variable)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68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67" y="1013066"/>
            <a:ext cx="5807491" cy="234449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b="28357"/>
          <a:stretch/>
        </p:blipFill>
        <p:spPr>
          <a:xfrm>
            <a:off x="926348" y="3745278"/>
            <a:ext cx="7211928" cy="126011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66894" y="5153177"/>
            <a:ext cx="7730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ความสัมพันธ์ของตัวแปรอิสระ ตัวแปรตาม ตัวแปรควบคุม และตัวแปรสอดแทรก</a:t>
            </a:r>
          </a:p>
        </p:txBody>
      </p:sp>
    </p:spTree>
    <p:extLst>
      <p:ext uri="{BB962C8B-B14F-4D97-AF65-F5344CB8AC3E}">
        <p14:creationId xmlns:p14="http://schemas.microsoft.com/office/powerpoint/2010/main" val="38107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5863" y="1089211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3.1.3 ระดับของการวัดตัวแปร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85863" y="1602387"/>
            <a:ext cx="856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การแปลค่าของตัวแปรจะแปลค่าตามมาตรการวัด สามารถแบ่งระดับของการวัดตัวแปรออกเป็น 4 ระดับ ดังนี้ </a:t>
            </a:r>
            <a:endParaRPr lang="th-TH" sz="24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863" y="2484895"/>
            <a:ext cx="856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ระดับการวัดในมาตรานามบัญญัติหรือระดับกลุ่ม (</a:t>
            </a:r>
            <a:r>
              <a:rPr lang="en-US" sz="2400" dirty="0" err="1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Norminal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Scale)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863" y="2998071"/>
            <a:ext cx="856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ระดับการวัดในมาตราอันดับ (</a:t>
            </a:r>
            <a:r>
              <a:rPr lang="en-US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Ordinal Scale)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8404" y="3511247"/>
            <a:ext cx="856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ระดับก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รวัดในม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ตร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อันตรภ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Interval Scale)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8404" y="4024423"/>
            <a:ext cx="856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ระดับการวัดในมาตราอัตราส่วน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Ratio Scale)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5863" y="4537598"/>
            <a:ext cx="856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การ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วัดทั้ง 4 ระดับ อาจแบ่งออกเป็น 2 กลุ่มใหญ่ ๆ ได้แก่ การวัดเชิงคุณภาพและการวัดเชิง ปริมาณ </a:t>
            </a:r>
          </a:p>
        </p:txBody>
      </p:sp>
    </p:spTree>
    <p:extLst>
      <p:ext uri="{BB962C8B-B14F-4D97-AF65-F5344CB8AC3E}">
        <p14:creationId xmlns:p14="http://schemas.microsoft.com/office/powerpoint/2010/main" val="10462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770092"/>
            <a:ext cx="2585928" cy="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6880" y="1204736"/>
            <a:ext cx="8563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3.2.1 ความหมายของสมมุติฐานของการวิจัย </a:t>
            </a:r>
            <a:endParaRPr lang="th-TH" sz="2400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(</a:t>
            </a:r>
            <a:r>
              <a:rPr lang="en-US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Research Hypothesis) 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ยถึง ข้อคว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มหรือประโยคที่ใช้ค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 คะเน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คำตอบ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รวิจัยไว้ล่วงหน้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ดคะเนผลก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รวิจัยที่ผู้วิจัยค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รณ์ไว้ล่วงหน้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อย่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งมีเหตุผล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6880" y="2637013"/>
            <a:ext cx="85632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3.2.2 ประโยชน์ของสมมุติฐานของการ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b="1" i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สมมุติฐาน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ของการวิจัย มีประโยชน์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thaiDi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รถใช้เป็นแนวท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รค้นคว้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เอกส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รที่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เกี่ยวข้อง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2.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ช่วยให้ส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รถออกแบบก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รวิจัยและเลือกใช้เครื่องมือในก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รวิจัยได้สอดคล้อง กับปัญห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endParaRPr lang="th-TH" sz="800" dirty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3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ใช้เป็นแนวท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รห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คำตอบ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หรือผลลัพธ์ของก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thaiDist"/>
            <a:endParaRPr lang="th-TH" sz="800" dirty="0" smtClean="0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4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ใช้เป็นแนวท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งในก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รเก็บรวบรวม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ข้อมูล</a:t>
            </a:r>
          </a:p>
          <a:p>
            <a:pPr algn="thaiDist"/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5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สมมุติฐ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รถใช้พิสูจน์ว่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สิ่งที่ผู้วิจัยศึกษ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นั้นเป็นไปต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มที่ค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ดคะเนหรือไม่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5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9379" y="934036"/>
            <a:ext cx="8589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3.2.3 ประเภทของสมมุติฐานของการ</a:t>
            </a:r>
            <a:r>
              <a:rPr lang="th-TH" sz="2400" b="1" dirty="0" smtClean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วิจัย</a:t>
            </a:r>
          </a:p>
          <a:p>
            <a:pPr algn="just"/>
            <a:endParaRPr lang="th-TH" sz="800" b="1" dirty="0">
              <a:solidFill>
                <a:srgbClr val="EC008C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สมมุติฐาน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แบ่งออกได้เป็น 2 ประเภท คือ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9379" y="1888143"/>
            <a:ext cx="8589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 smtClean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</a:t>
            </a:r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สมมุติฐานแบบไม่มีทิศทาง (</a:t>
            </a:r>
            <a:r>
              <a:rPr lang="en-US" sz="2400" b="1" i="1" dirty="0" err="1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Nondirectional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Hypothesis) </a:t>
            </a:r>
            <a:endParaRPr lang="th-TH" sz="2400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65340"/>
          <a:stretch/>
        </p:blipFill>
        <p:spPr>
          <a:xfrm>
            <a:off x="890372" y="2585224"/>
            <a:ext cx="7436282" cy="276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7090" y="943037"/>
            <a:ext cx="8603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2. สมมุติฐานแบบมีทิศทาง (</a:t>
            </a:r>
            <a:r>
              <a:rPr lang="en-US" sz="2400" b="1" i="1" dirty="0">
                <a:solidFill>
                  <a:srgbClr val="7030A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Directional Hypothesis) </a:t>
            </a:r>
            <a:endParaRPr lang="th-TH" sz="2400" b="1" i="1" dirty="0">
              <a:solidFill>
                <a:srgbClr val="7030A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31" y="1619673"/>
            <a:ext cx="6751364" cy="34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966" y="773644"/>
            <a:ext cx="419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EC008C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3.2.4 วิธีการเขียนสมมุติฐานของการวิจัย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78966" y="1235309"/>
            <a:ext cx="86590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แบ่ง</a:t>
            </a:r>
            <a:r>
              <a:rPr lang="th-TH" sz="2400" b="1" i="1" dirty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วิธีการเขียนสมมุติฐาน ตามประเภทของสมมุติฐานการวิจัย ออกเป็น 2 ลักษณะ </a:t>
            </a:r>
            <a:r>
              <a:rPr lang="th-TH" sz="2400" b="1" i="1" dirty="0" smtClean="0">
                <a:solidFill>
                  <a:srgbClr val="00B05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ดังนี้</a:t>
            </a:r>
          </a:p>
          <a:p>
            <a:pPr algn="just"/>
            <a:endParaRPr lang="th-TH" sz="800" b="1" i="1" dirty="0">
              <a:solidFill>
                <a:srgbClr val="00B05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1. ก</a:t>
            </a:r>
            <a:r>
              <a:rPr lang="th-TH" sz="2400" dirty="0" smtClean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เขียนสมมุติฐ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รวิจัยแบบไม่มีทิศท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</a:t>
            </a:r>
            <a:endParaRPr lang="th-TH" sz="24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457200" indent="-457200" algn="just">
              <a:buAutoNum type="arabicPeriod"/>
            </a:pPr>
            <a:endParaRPr lang="th-TH" sz="800" dirty="0" smtClean="0">
              <a:solidFill>
                <a:srgbClr val="221E1F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just"/>
            <a:r>
              <a:rPr lang="th-TH" sz="2400" dirty="0" smtClean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รเขียนสมมุติฐ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นของก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รวิจัยแบบมีทิศท</a:t>
            </a:r>
            <a:r>
              <a:rPr lang="th-TH" sz="2400" dirty="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า</a:t>
            </a:r>
            <a:r>
              <a:rPr lang="th-TH" sz="2400" dirty="0">
                <a:solidFill>
                  <a:srgbClr val="221E1F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ง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95" y="2718747"/>
            <a:ext cx="6516435" cy="351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111</Words>
  <Application>Microsoft Office PowerPoint</Application>
  <PresentationFormat>นำเสนอทางหน้าจอ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Administrator</cp:lastModifiedBy>
  <cp:revision>140</cp:revision>
  <dcterms:created xsi:type="dcterms:W3CDTF">2018-10-24T06:38:00Z</dcterms:created>
  <dcterms:modified xsi:type="dcterms:W3CDTF">2020-05-22T02:29:24Z</dcterms:modified>
</cp:coreProperties>
</file>