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0000"/>
    <a:srgbClr val="317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2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98" y="102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361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597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490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871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104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485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679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14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563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844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166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109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8950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07819" y="804494"/>
            <a:ext cx="8423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5.3.5 ตัวอย่างการสร้างเครื่องมือการวิจัยในการรวบรวมข้อมูลการวิจัย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07819" y="1300004"/>
            <a:ext cx="8659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เลือกเครื่องมือประเภทใดเพื่อใช้ในการรวบรวมข้อมูลการวิจัย 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สำคัญ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อยู่ที่ว่าสามารถ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นำ 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ไปใช้วัดสิ่งที่ต้องการวัดได้จริงหรือไม่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07819" y="2106829"/>
            <a:ext cx="865909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แบบสอบถาม 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Questionnaire)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ยถึง ชุดของค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ถ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มที่สร้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งขึ้นเพื่อสอบถ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มคิด เห็นข้อเท็จจริง 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มสนใจ 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มต้องก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 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มค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ดหวัง และลักษณะต่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 ๆ 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ลักษณะ</a:t>
            </a:r>
            <a:r>
              <a:rPr lang="th-TH" sz="2400" b="1" i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ของ</a:t>
            </a:r>
            <a:r>
              <a:rPr lang="th-TH" sz="2400" b="1" i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แบบสอบถาม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แบบสอบถ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ที่สร้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งขึ้นพิจ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รณ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มลักษณะของค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ถ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 ค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ตอบแบ่งออกได้เป็น 2 ชนิด คือ </a:t>
            </a:r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คำถามปลายเปิดและคำถามปลายปิด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07819" y="3799600"/>
            <a:ext cx="86590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แบบทดสอบ </a:t>
            </a:r>
            <a:endParaRPr lang="th-TH" sz="2400" b="1" i="1" dirty="0" smtClean="0">
              <a:solidFill>
                <a:srgbClr val="7030A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endParaRPr lang="th-TH" sz="800" i="1" dirty="0">
              <a:solidFill>
                <a:srgbClr val="7030A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แบบทดสอบ 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Test)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ยถึง ชุดของ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คำถ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สถ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รณ์ หรือกิจกรรมที่สร้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งขึ้น เพื่อให้ผู้ถูกทดสอบแสดงพฤติกรรมอย่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งใดอย่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งหนึ่งออกม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ให้ผู้สอบสังเกตและวัด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ได้</a:t>
            </a:r>
          </a:p>
          <a:p>
            <a:pPr algn="thaiDist"/>
            <a:endParaRPr lang="th-TH" sz="800" b="1" i="1" dirty="0" smtClean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การ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ทดสอบ (</a:t>
            </a:r>
            <a:r>
              <a:rPr lang="en-US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Testing)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ยถึง กระบวนก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แบบทดสอบไป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ดำเนินก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ให้ผู้ถูก ทดสอบ ได้แสดงพฤติกรรมออกม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ให้ผู้สอบสังเกตและวัดได้ </a:t>
            </a: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5012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90944" y="830805"/>
            <a:ext cx="85898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ลักษณะ</a:t>
            </a:r>
            <a:r>
              <a:rPr lang="th-TH" sz="2400" b="1" i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ของแบบทดสอบที่</a:t>
            </a:r>
            <a:r>
              <a:rPr lang="th-TH" sz="2400" b="1" i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ดี</a:t>
            </a:r>
          </a:p>
          <a:p>
            <a:pPr algn="just"/>
            <a:endParaRPr lang="th-TH" sz="800" b="1" i="1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ความ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ตรงหรือความเที่ยงตรง (</a:t>
            </a:r>
            <a:r>
              <a:rPr lang="en-US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Validity) 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แบบทดสอบที่ให้ผลการวัด ได้ตรงกับสิ่งที่ต้องการวัดตามจุดมุ่งหมาย </a:t>
            </a:r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ความตรงของแบบทดสอบมี 4 ลักษณะ คือ</a:t>
            </a:r>
            <a:endParaRPr lang="th-TH" sz="2400" b="1" i="1" dirty="0">
              <a:solidFill>
                <a:srgbClr val="7030A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77090" y="2154244"/>
            <a:ext cx="85898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–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มตรงต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มเนื้อห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Content Validity</a:t>
            </a:r>
            <a:r>
              <a:rPr lang="en-US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</a:p>
          <a:p>
            <a:pPr algn="ju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–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มตรงต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มโครงสร้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งหรือคว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มตรงต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มทฤษฎี (</a:t>
            </a:r>
            <a:r>
              <a:rPr lang="en-US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Construct Validity</a:t>
            </a:r>
            <a:r>
              <a:rPr lang="en-US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–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มตรงต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มพย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กรณ์ (</a:t>
            </a:r>
            <a:r>
              <a:rPr lang="en-US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Predictive Validity) </a:t>
            </a:r>
            <a:endParaRPr lang="en-US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–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มตรงต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มสภ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 (</a:t>
            </a:r>
            <a:r>
              <a:rPr lang="en-US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Concurrent Validity)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4" y="4215375"/>
            <a:ext cx="4378156" cy="33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290943" y="4779350"/>
            <a:ext cx="85898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เครื่องมือสำหรับ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รวิจัยท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งสังคมศ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สตร์ ทุกชนิด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จำเป็นต้อง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คุณภ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พของเครื่องมือเพื่อ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ให้เครื่อง มือที่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นำไปใช้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รเก็บรวบรวมข้อมูลมี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คุณภ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 ดังนี้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4547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4799" y="567652"/>
            <a:ext cx="85482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5.4.1 ความหมายของคุณภาพของ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เครื่องมือสำหรับ</a:t>
            </a:r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วิจัย</a:t>
            </a:r>
          </a:p>
          <a:p>
            <a:pPr algn="thaiDist"/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คุณภ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ของเครื่องมือ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สำหรับ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 หม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ยถึง คุณสมบัติหรือคุณลักษณะที่ใช้เป็นดัชนีแสดง คุณภ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พของเครื่องมือก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รวิจัยนั้น ๆ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04798" y="2014202"/>
            <a:ext cx="854825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5.4.2 ประโยชน์ของการหาคุณภาพของ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เครื่องมือสำหรับ</a:t>
            </a:r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วิจัย</a:t>
            </a:r>
          </a:p>
          <a:p>
            <a:pPr algn="thaiDist"/>
            <a:endParaRPr lang="th-TH" sz="800" i="1" dirty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หาคุณภาพของเครื่องมือ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สำหรับ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การวิจัยมีประโยชน์ ดังนี้ </a:t>
            </a:r>
            <a:endParaRPr lang="th-TH" sz="2400" b="1" i="1" dirty="0" smtClean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endParaRPr lang="th-TH" sz="800" b="1" i="1" dirty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1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ให้เครื่องมือมีคว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มถูกต้อง และน่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เชื่อถือของก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 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2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ให้ผู้วิจัยแน่ใจว่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เครื่องมือชนิดนั้น ๆ มีคุณภ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พอยู่ในเกณฑ์ต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มที่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กำหนด </a:t>
            </a:r>
          </a:p>
          <a:p>
            <a:pPr algn="thaiDi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3. ทำ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ให้ได้เครื่องมือที่ดี และเมื่อน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ไปใช้ในก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รรวบรวมข้อมูลแล้วจะได้ข้อมูลอย่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งถูกต้อง และน่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เชื่อถือ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04797" y="4814969"/>
            <a:ext cx="8548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5.4.3 การตรวจสอบคุณภาพของเครื่องมือในการวิจัย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04796" y="5338189"/>
            <a:ext cx="8548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โดย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รตรวจสอบคุณภ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 ของเครื่องมือที่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จำเป็น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ดังนี้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894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7696" y="978372"/>
            <a:ext cx="3618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F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การหาค่าความเที่ยงตรง (</a:t>
            </a:r>
            <a:r>
              <a:rPr lang="en-US" sz="2400" b="1" i="1" dirty="0">
                <a:solidFill>
                  <a:srgbClr val="F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Validity) </a:t>
            </a:r>
            <a:endParaRPr lang="th-TH" sz="2400" i="1" dirty="0">
              <a:solidFill>
                <a:srgbClr val="F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/>
          <a:srcRect b="38554"/>
          <a:stretch/>
        </p:blipFill>
        <p:spPr>
          <a:xfrm>
            <a:off x="686673" y="1635700"/>
            <a:ext cx="7770653" cy="373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5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8536" y="881390"/>
            <a:ext cx="3568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F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การหาค่าความเชื่อมั่น (</a:t>
            </a:r>
            <a:r>
              <a:rPr lang="en-US" sz="2400" b="1" dirty="0">
                <a:solidFill>
                  <a:srgbClr val="F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Reliability) </a:t>
            </a:r>
            <a:endParaRPr lang="th-TH" sz="2400" dirty="0">
              <a:solidFill>
                <a:srgbClr val="F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3"/>
          <a:srcRect l="20467" r="48264" b="86773"/>
          <a:stretch/>
        </p:blipFill>
        <p:spPr>
          <a:xfrm>
            <a:off x="3255269" y="2634121"/>
            <a:ext cx="2633462" cy="1289444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1665733" y="4600023"/>
            <a:ext cx="5812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n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แทน จำนวนข้อของแบบสอบถ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	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5" name="วัตถุ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957222"/>
              </p:ext>
            </p:extLst>
          </p:nvPr>
        </p:nvGraphicFramePr>
        <p:xfrm>
          <a:off x="1738165" y="5061688"/>
          <a:ext cx="276517" cy="340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4" imgW="164880" imgH="203040" progId="Equation.DSMT4">
                  <p:embed/>
                </p:oleObj>
              </mc:Choice>
              <mc:Fallback>
                <p:oleObj name="Equation" r:id="rId4" imgW="164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38165" y="5061688"/>
                        <a:ext cx="276517" cy="340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วัตถุ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735590"/>
              </p:ext>
            </p:extLst>
          </p:nvPr>
        </p:nvGraphicFramePr>
        <p:xfrm>
          <a:off x="1738165" y="5516170"/>
          <a:ext cx="276517" cy="340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6" imgW="164880" imgH="203040" progId="Equation.DSMT4">
                  <p:embed/>
                </p:oleObj>
              </mc:Choice>
              <mc:Fallback>
                <p:oleObj name="Equation" r:id="rId6" imgW="164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38165" y="5516170"/>
                        <a:ext cx="276517" cy="340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สี่เหลี่ยมผืนผ้า 6"/>
          <p:cNvSpPr/>
          <p:nvPr/>
        </p:nvSpPr>
        <p:spPr>
          <a:xfrm>
            <a:off x="270886" y="1483923"/>
            <a:ext cx="8602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หาค่าความเชื่อมั่นของแบบสอบถามโดยใช้สูตรสัมประสิทธิ์แอลฟา(</a:t>
            </a:r>
            <a:r>
              <a:rPr lang="en-US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Alpha Coefficient) </a:t>
            </a:r>
            <a:r>
              <a:rPr lang="th-TH" sz="2400" b="1" i="1" dirty="0" err="1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ของครอนบัค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(</a:t>
            </a:r>
            <a:r>
              <a:rPr lang="en-US" sz="2400" b="1" i="1" dirty="0" err="1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Cronbach</a:t>
            </a:r>
            <a:r>
              <a:rPr lang="en-US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 (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พวงรัตน์ ทวีรัตน์. 2538 : 26) </a:t>
            </a:r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ดังนี้ </a:t>
            </a:r>
            <a:endParaRPr lang="th-TH" sz="2400" b="1" i="1" dirty="0">
              <a:solidFill>
                <a:srgbClr val="7030A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257300" y="4138358"/>
            <a:ext cx="7105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เมื่อ </a:t>
            </a:r>
            <a:r>
              <a:rPr lang="el-GR" sz="2000" b="1" dirty="0">
                <a:solidFill>
                  <a:srgbClr val="00B050"/>
                </a:solidFill>
                <a:latin typeface="TH Sarabun New" panose="020B0500040200020003" pitchFamily="34" charset="-34"/>
                <a:cs typeface="Cordia New" panose="020B0304020202020204" pitchFamily="34" charset="-34"/>
              </a:rPr>
              <a:t>α</a:t>
            </a:r>
            <a:r>
              <a:rPr lang="el-GR" sz="2400" b="1" dirty="0">
                <a:solidFill>
                  <a:srgbClr val="00B050"/>
                </a:solidFill>
                <a:latin typeface="TH Sarabun New" panose="020B0500040200020003" pitchFamily="34" charset="-34"/>
                <a:cs typeface="Cordia New" panose="020B0304020202020204" pitchFamily="34" charset="-34"/>
              </a:rPr>
              <a:t> </a:t>
            </a:r>
            <a:r>
              <a:rPr lang="th-TH" sz="2400" b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แทน ค่าสัมประสิทธิ์ของความเชื่อมั่น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005158" y="5057738"/>
            <a:ext cx="3421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แทน คะแนนคว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มแปรปรวนเป็นร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ยข้อ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967058" y="5497943"/>
            <a:ext cx="59863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แทน คะแนนคว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มแปรปรวนของเครื่องมือนั้นทั้ง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2105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63236" y="893848"/>
            <a:ext cx="8645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th-TH" sz="24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ความเป็นปรนัย (</a:t>
            </a:r>
            <a:r>
              <a:rPr lang="en-US" sz="2400" b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Objectivity)</a:t>
            </a:r>
            <a:r>
              <a:rPr lang="th-TH" sz="2400" b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เป็น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ลักษณะของเครื่องมือวัดที่เป็นนัยเดียวกันไม่ว่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ใคร จะ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เครื่องมือไป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ใช้ 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ถ้า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ใช้วัดของสิ่งเดียวกันในสภาพการณ์เดียวกันแล้วค่าที่ได้จะตรงกัน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63236" y="1906626"/>
            <a:ext cx="3496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</a:t>
            </a:r>
            <a:r>
              <a:rPr lang="th-TH" sz="2400" b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ค่าอำนาจจำแนก </a:t>
            </a:r>
            <a:r>
              <a:rPr lang="th-TH" sz="24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24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Discrimination) </a:t>
            </a:r>
            <a:endParaRPr lang="th-TH" sz="2400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51" y="2550072"/>
            <a:ext cx="7196084" cy="314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2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63236" y="1095438"/>
            <a:ext cx="8617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เกณฑ์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การแปลความหมาย ของค่า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อำนาจจำแนก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ของข้อสอบ 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ดังนี้ </a:t>
            </a:r>
            <a:endParaRPr lang="th-TH" sz="2400" b="1" i="1" dirty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/>
          <a:srcRect l="15434" r="15323" b="75489"/>
          <a:stretch/>
        </p:blipFill>
        <p:spPr>
          <a:xfrm>
            <a:off x="1285315" y="1828649"/>
            <a:ext cx="6573370" cy="30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9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90946" y="909099"/>
            <a:ext cx="3218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 ความยากง่าย (</a:t>
            </a:r>
            <a:r>
              <a:rPr lang="en-US" sz="24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Difficulty) </a:t>
            </a:r>
            <a:endParaRPr lang="th-TH" sz="2400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380" y="1566750"/>
            <a:ext cx="5655240" cy="458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6" y="931127"/>
            <a:ext cx="2281122" cy="36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956" y="1886441"/>
            <a:ext cx="4557379" cy="33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956" y="2843901"/>
            <a:ext cx="4378156" cy="33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956" y="3801361"/>
            <a:ext cx="3449124" cy="33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956" y="4769557"/>
            <a:ext cx="4378156" cy="33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ตัวเชื่อมต่อตรง 6"/>
          <p:cNvCxnSpPr/>
          <p:nvPr/>
        </p:nvCxnSpPr>
        <p:spPr>
          <a:xfrm>
            <a:off x="1079726" y="1291917"/>
            <a:ext cx="0" cy="3670678"/>
          </a:xfrm>
          <a:prstGeom prst="line">
            <a:avLst/>
          </a:prstGeom>
          <a:ln w="57150"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1069998" y="3013051"/>
            <a:ext cx="884230" cy="0"/>
          </a:xfrm>
          <a:prstGeom prst="line">
            <a:avLst/>
          </a:prstGeom>
          <a:ln w="57150"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>
            <a:off x="1079726" y="3975429"/>
            <a:ext cx="864774" cy="0"/>
          </a:xfrm>
          <a:prstGeom prst="line">
            <a:avLst/>
          </a:prstGeom>
          <a:ln w="57150"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1079726" y="4937807"/>
            <a:ext cx="864774" cy="0"/>
          </a:xfrm>
          <a:prstGeom prst="line">
            <a:avLst/>
          </a:prstGeom>
          <a:ln w="57150"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/>
          <p:nvPr/>
        </p:nvCxnSpPr>
        <p:spPr>
          <a:xfrm>
            <a:off x="1069998" y="2050673"/>
            <a:ext cx="864774" cy="0"/>
          </a:xfrm>
          <a:prstGeom prst="line">
            <a:avLst/>
          </a:prstGeom>
          <a:ln w="57150"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09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4" y="762800"/>
            <a:ext cx="4557379" cy="33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49382" y="1200043"/>
            <a:ext cx="3747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5.1.1 ความหมายของข้อมูลการวิจัย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70684" y="1648947"/>
            <a:ext cx="8496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ข้อมูล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 (</a:t>
            </a:r>
            <a:r>
              <a:rPr lang="en-US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Research Data)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หม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ยถึง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ข้อเท็จจริงหรือร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ยละเอียดของสิ่งต่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 ๆ อ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จเป็น ตัวเลขหรือข้อคว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มเกี่ยวกับสิ่งใดสิ่งหนึ่ง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49382" y="2452213"/>
            <a:ext cx="861829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5.1.2 ประเภทของข้อมูลการวิจัย </a:t>
            </a:r>
            <a:endParaRPr lang="th-TH" sz="2400" dirty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b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ข้อมูลการวิจัย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จำแนก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ตามแหล่งที่มาของข้อมูล แบ่งออกเป็น 2 ประเภท 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ได้แก่</a:t>
            </a:r>
          </a:p>
          <a:p>
            <a:pPr algn="thaiDist"/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  (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1) ข้อมูลปฐมภูมิ (</a:t>
            </a:r>
            <a:r>
              <a:rPr lang="en-US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Primary Data)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ยถึง ข้อมูลหรือร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ยละเอียดที่ผู้วิจัยเก็บรวบรวม ด้วยตนเอง 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กต้นตอ หรือ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แหล่งกำเนิด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ของข้อมูลนั้น ๆ โดยตรง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49382" y="4143608"/>
            <a:ext cx="8787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  (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2) ข้อมูลทุติยภูมิ (</a:t>
            </a:r>
            <a:r>
              <a:rPr lang="en-US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Secondary Data)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ยถึง ร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ยละเอียด หรือข้อเท็จจริงของข้อมูล นั้น ๆ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49382" y="4605273"/>
            <a:ext cx="86182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221E1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ข้อมูลการวิจัย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จำแนก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ตามลักษณะของข้อมูล แบ่งออกเป็น 2 ประเภท ได้แก่ 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73705" y="5128493"/>
            <a:ext cx="85939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dirty="0" smtClean="0">
                <a:solidFill>
                  <a:srgbClr val="221E1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(1) ข้อมูล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เชิงปริม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ณ (</a:t>
            </a:r>
            <a:r>
              <a:rPr lang="en-US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Quantitative Data</a:t>
            </a:r>
            <a:r>
              <a:rPr lang="en-US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</a:p>
          <a:p>
            <a:pPr algn="just"/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(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2) ข้อมูลเชิงคุณภ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 (</a:t>
            </a:r>
            <a:r>
              <a:rPr lang="en-US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Qualitative Data)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92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4799" y="654867"/>
            <a:ext cx="856210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5.1.3 หลักการเลือกใช้เครื่องมือเก็บรวบรวมข้อมูลการวิจัย </a:t>
            </a:r>
            <a:endParaRPr lang="th-TH" sz="2400" b="1" dirty="0" smtClean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endParaRPr lang="th-TH" sz="800" dirty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หลักการ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เลือกใช้เครื่องมือเก็บรวบรวมข้อมูลการวิจัย พิจารณาจากสิ่งต่อไปนี้ </a:t>
            </a:r>
            <a:endParaRPr lang="th-TH" sz="2400" b="1" i="1" dirty="0" smtClean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endParaRPr lang="th-TH" sz="800" b="1" i="1" dirty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1. ชนิด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ของข้อมูล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เนื่องจ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กข้อมูลแต่ละชนิด จะใช้วิธีก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รและเครื่องมือเก็บรวบรวมข้อมูล 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รวิจัยแตกต่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งกัน 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2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ตัวแปรที่ศึกษา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ได้แก่ ตัวแปรต้น หรือตัวแปรอิสระ และตัวแปรต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 ดังกล่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วแล้วในตอน ต้น ซึ่งผู้วิจัยต้องเลือกใช้เครื่องมือให้เหม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ะสมกับตัวแปรที่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ศึกษ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</a:p>
          <a:p>
            <a:pPr algn="thaiDist"/>
            <a:endParaRPr lang="th-TH" sz="800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3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การเลือกใช้เครื่องมือและวิธีการในการวิจัยทางวิทยาศาสตร์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ควรเลือกเครื่องมือที่มี 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มถูกต้อง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สูง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4248885"/>
            <a:ext cx="4378156" cy="33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07877" y="4782510"/>
            <a:ext cx="86590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5.2.1 ความหมายของเครื่องมือการ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วิจัย</a:t>
            </a:r>
          </a:p>
          <a:p>
            <a:pPr algn="thaiDist"/>
            <a:endParaRPr lang="th-TH" sz="800" b="1" dirty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เครื่องมือ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 หม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ยถึง สิ่งที่ใช้ส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หรับวัดค่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ของตัวแปรก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รวิจัยหรือใช้ส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หรับเก็บรวบรวม ข้อมูลของตัวแปรก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รวิจัยทุกตัวแปรของปัญห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1402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97873" y="839449"/>
            <a:ext cx="85482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5.2.2 ประเภทของเครื่องมือการ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วิจัย</a:t>
            </a:r>
          </a:p>
          <a:p>
            <a:pPr algn="just"/>
            <a:endParaRPr lang="th-TH" sz="800" b="1" dirty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เครื่องมือ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การวิจัย แบ่งออกเป็น 2 ประเภทใหญ่ ๆ 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ดังนี้</a:t>
            </a:r>
          </a:p>
          <a:p>
            <a:pPr algn="just"/>
            <a:endParaRPr lang="th-TH" sz="800" b="1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1. เครื่องมือ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วัดทาง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วิทยาศาสตร์</a:t>
            </a:r>
          </a:p>
          <a:p>
            <a:pPr marL="514350" indent="-514350" algn="just">
              <a:buAutoNum type="arabicPeriod"/>
            </a:pPr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2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เครื่องมือวัดทางสังคมศาสตร์และพฤติกรรมศาสตร์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97873" y="2778441"/>
            <a:ext cx="865216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5.2.3 แหล่งที่มาของข้อมูลการ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วิจัย</a:t>
            </a:r>
          </a:p>
          <a:p>
            <a:pPr algn="just"/>
            <a:endParaRPr lang="th-TH" sz="800" b="1" i="1" dirty="0" smtClean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โดยทั่วไป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มีแหล่งที่มาของข้อมูลการวิจัย 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ดังนี้</a:t>
            </a:r>
          </a:p>
          <a:p>
            <a:pPr algn="just"/>
            <a:endParaRPr lang="th-TH" sz="800" b="1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b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บุคคล</a:t>
            </a:r>
          </a:p>
          <a:p>
            <a:pPr algn="ju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2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เอกสารทาง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ราชการ</a:t>
            </a:r>
          </a:p>
          <a:p>
            <a:pPr algn="ju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3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รายงานการศึกษา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ค้นคว้าวิจัย</a:t>
            </a:r>
          </a:p>
          <a:p>
            <a:pPr algn="ju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4.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การทดลอง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483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00891" y="491419"/>
            <a:ext cx="863138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5.2.4 ลักษณะที่ดีของข้อมูลการวิจัย </a:t>
            </a:r>
          </a:p>
          <a:p>
            <a:pPr algn="just"/>
            <a:endParaRPr lang="th-TH" sz="800" dirty="0" smtClean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ข้อมูลการวิจัยจะต้องเป็นข้อมูลที่ดี ลักษณะที่ดีของข้อมูลการวิจัย พิจารณาจากหลักเกณฑ์ ดังนี้ </a:t>
            </a:r>
          </a:p>
          <a:p>
            <a:pPr algn="just"/>
            <a:endParaRPr lang="th-TH" sz="800" b="1" i="1" dirty="0" smtClean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1. คว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มถูกต้อง ข้อมูลก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รวิจัยจะต้องรวบรวมม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กแหล่งข้อมูลที่น่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เชื่อถือ</a:t>
            </a:r>
          </a:p>
          <a:p>
            <a:pPr algn="just"/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2. คว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มเป็นปัจจุบัน ข้อมูลก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รวิจัยจะต้องมีคว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มทันสมัย</a:t>
            </a:r>
          </a:p>
          <a:p>
            <a:pPr algn="just"/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3. คว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มสมบูรณ์ครบถ้วน </a:t>
            </a:r>
          </a:p>
          <a:p>
            <a:pPr algn="just"/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4. มีคว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มชัดเจนและสอดคล้องกับขอบเขตก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1" y="3787948"/>
            <a:ext cx="3449124" cy="33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56309" y="4244166"/>
            <a:ext cx="8631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5.3.1 สิ่ง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ที่จำเป็น</a:t>
            </a:r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ก่อนที่จะเริ่มสร้างเครื่องมือการวิจัย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09600" y="4737726"/>
            <a:ext cx="85344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ตัว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แปรและก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รวัดตัวแปร 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เครื่องมือที่ใช้เก็บรวบรวมข้อมูลท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สังคมศ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สตร์</a:t>
            </a:r>
          </a:p>
          <a:p>
            <a:pPr algn="just"/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2400" dirty="0">
                <a:solidFill>
                  <a:srgbClr val="221E1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เกณฑ์ในก</a:t>
            </a:r>
            <a:r>
              <a:rPr lang="th-TH" sz="24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รเลือกใช้เครื่องมือก</a:t>
            </a:r>
            <a:r>
              <a:rPr lang="th-TH" sz="24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รวิจัย</a:t>
            </a:r>
          </a:p>
          <a:p>
            <a:pPr algn="just"/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943475" y="4737726"/>
            <a:ext cx="44812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ตรวัดตัว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แปร</a:t>
            </a:r>
          </a:p>
          <a:p>
            <a:pPr algn="ju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ตัวแปรที่พบในก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รวิจัยท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งสังคมศ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สตร์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และ</a:t>
            </a:r>
          </a:p>
          <a:p>
            <a:pPr algn="just"/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ก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นิย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มตัวแปรที่ศึกษ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8379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70163" y="831390"/>
            <a:ext cx="860367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5.3.2 หลักการทั่วไปของการสร้างเครื่องมือการวิจัย </a:t>
            </a:r>
            <a:endParaRPr lang="th-TH" sz="800" dirty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หลักการ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ทั่วไปของการสร้างเครื่องมือการวิจัย มีดังนี้ </a:t>
            </a:r>
            <a:endParaRPr lang="th-TH" sz="2400" b="1" i="1" dirty="0" smtClean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i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กำหนด</a:t>
            </a:r>
            <a:r>
              <a:rPr lang="th-TH" sz="2400" i="1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รายการตัวแปรการวิจัยให้ครบตามประเด็นปัญหาการวิจัยหรือตาม</a:t>
            </a:r>
            <a:r>
              <a:rPr lang="th-TH" sz="2400" i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วัตถุประสงค์</a:t>
            </a:r>
            <a:endParaRPr lang="th-TH" sz="2400" i="1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i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2. </a:t>
            </a:r>
            <a:r>
              <a:rPr lang="th-TH" sz="2400" i="1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ศึกษาหรือกำหนดคำนิยามตัวแปรการวิจัยให้ครบทุกตัว</a:t>
            </a:r>
            <a:r>
              <a:rPr lang="th-TH" sz="2400" i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แปร</a:t>
            </a:r>
            <a:endParaRPr lang="th-TH" sz="2400" i="1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i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3. </a:t>
            </a:r>
            <a:r>
              <a:rPr lang="th-TH" sz="2400" i="1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เลือกเครื่องมือวิจัยสำหรับวัดค่าของตัวแปรทุก</a:t>
            </a:r>
            <a:r>
              <a:rPr lang="th-TH" sz="2400" i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ตัว</a:t>
            </a:r>
            <a:endParaRPr lang="th-TH" sz="2400" i="1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i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4</a:t>
            </a:r>
            <a:r>
              <a:rPr lang="th-TH" sz="2400" i="1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ศึกษาแนวคิดหรือทฤษฎีในการสร้างเครื่องมือวิจัยที่เลือกใช้ </a:t>
            </a:r>
          </a:p>
          <a:p>
            <a:pPr algn="just"/>
            <a:r>
              <a:rPr lang="th-TH" sz="2400" i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5</a:t>
            </a:r>
            <a:r>
              <a:rPr lang="th-TH" sz="2400" i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ลง</a:t>
            </a:r>
            <a:r>
              <a:rPr lang="th-TH" sz="2400" i="1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มือสร้างเครื่องมือการวิจัยตามแนวคิดหรือทฤษฎีที่ได้ศึกษาค้นคว้าไว้ให้</a:t>
            </a:r>
            <a:r>
              <a:rPr lang="th-TH" sz="2400" i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ครบถ้วน</a:t>
            </a:r>
            <a:endParaRPr lang="th-TH" sz="2400" i="1" dirty="0" smtClean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i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6</a:t>
            </a:r>
            <a:r>
              <a:rPr lang="th-TH" sz="2400" i="1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ตรวจสอบความเที่ยงตรงเชิงเนื้อหาโดยให้ผู้เชี่ยวชาญด้านเนื้อหาตรวจสอบข้อ</a:t>
            </a:r>
            <a:r>
              <a:rPr lang="th-TH" sz="2400" i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คำถาม</a:t>
            </a:r>
            <a:endParaRPr lang="th-TH" sz="2400" i="1" dirty="0" smtClean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i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7. </a:t>
            </a:r>
            <a:r>
              <a:rPr lang="th-TH" sz="2400" i="1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ปรับปรุงและแก้ไขข้อคำถามตามคำแนะนำของผู้เชี่ยวชาญ </a:t>
            </a:r>
            <a:endParaRPr lang="th-TH" sz="2400" i="1" dirty="0" smtClean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i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</a:rPr>
              <a:t>	8</a:t>
            </a:r>
            <a:r>
              <a:rPr lang="th-TH" sz="2400" i="1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</a:rPr>
              <a:t>. ทดลองใช้เครื่องมือวิจัยกับกลุ่มตัวอย่างของประชากรการวิจัย </a:t>
            </a:r>
          </a:p>
          <a:p>
            <a:pPr algn="thaiDist"/>
            <a:r>
              <a:rPr lang="th-TH" sz="2400" i="1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</a:rPr>
              <a:t>	9. นำข้อมูลที่ได้จากการทดลองไปหา</a:t>
            </a:r>
            <a:r>
              <a:rPr lang="th-TH" sz="2400" i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</a:rPr>
              <a:t>คุณภาพ</a:t>
            </a:r>
            <a:endParaRPr lang="th-TH" sz="2400" i="1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</a:endParaRPr>
          </a:p>
          <a:p>
            <a:pPr algn="thaiDist"/>
            <a:r>
              <a:rPr lang="th-TH" sz="2400" i="1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</a:rPr>
              <a:t>	10. หากเครื่องมือการวิจัยมีข้อบกพร่อง ควรทำการ</a:t>
            </a:r>
            <a:r>
              <a:rPr lang="th-TH" sz="2400" i="1" dirty="0" smtClean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</a:rPr>
              <a:t>ปรับปรุง</a:t>
            </a:r>
            <a:endParaRPr lang="th-TH" sz="2400" i="1" dirty="0">
              <a:solidFill>
                <a:schemeClr val="accent4">
                  <a:lumMod val="50000"/>
                </a:schemeClr>
              </a:solidFill>
              <a:latin typeface="Cordia New" panose="020B0304020202020204" pitchFamily="34" charset="-34"/>
            </a:endParaRPr>
          </a:p>
          <a:p>
            <a:pPr algn="thaiDist"/>
            <a:r>
              <a:rPr lang="th-TH" sz="2400" i="1" dirty="0">
                <a:solidFill>
                  <a:schemeClr val="accent4">
                    <a:lumMod val="50000"/>
                  </a:schemeClr>
                </a:solidFill>
                <a:latin typeface="Cordia New" panose="020B0304020202020204" pitchFamily="34" charset="-34"/>
              </a:rPr>
              <a:t>	11. จัดเตรียมเครื่องมือการวิจัยให้พร้อมก่อนนำไปเก็บข้อมูลจากกลุ่มตัวอย่างต่อไป </a:t>
            </a:r>
          </a:p>
          <a:p>
            <a:pPr algn="just"/>
            <a:endParaRPr lang="th-TH" sz="2400" i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9898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49382" y="870030"/>
            <a:ext cx="66086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5.3.3 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ลักษณะสำคัญ</a:t>
            </a:r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ของเครื่องมือการวิจัยทางสังคมศาสตร์บาง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ประเภท</a:t>
            </a:r>
          </a:p>
          <a:p>
            <a:pPr algn="just"/>
            <a:endParaRPr lang="th-TH" sz="800" b="1" dirty="0" smtClean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b="1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b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แบบสอบถาม</a:t>
            </a:r>
          </a:p>
          <a:p>
            <a:pPr algn="just"/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2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แบบ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สัมภาษณ์</a:t>
            </a:r>
          </a:p>
          <a:p>
            <a:pPr algn="just"/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3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แบบทดสอบหรือแบบวัด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ความรู้</a:t>
            </a:r>
          </a:p>
          <a:p>
            <a:pPr algn="ju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4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แบบบันทึกข้อมูล 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184564" y="3392488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 แบบบันทึกการสังเกต </a:t>
            </a:r>
          </a:p>
          <a:p>
            <a:pPr algn="ju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แบบตรวจสอบรายการ </a:t>
            </a:r>
          </a:p>
          <a:p>
            <a:pPr algn="ju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ผู้วิจัย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909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4799" y="823087"/>
            <a:ext cx="8562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5.3.4 ขั้นตอนการสร้างเครื่องมือการวิจัยในการรวบรวมข้อมูลการวิจัย </a:t>
            </a:r>
            <a:endParaRPr lang="th-TH" sz="2400" dirty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637" y="1471054"/>
            <a:ext cx="5894432" cy="4236959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532245" y="5707953"/>
            <a:ext cx="4107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กรอบแนวคิดในการสร้างเครื่องมือการวิจัย </a:t>
            </a:r>
          </a:p>
        </p:txBody>
      </p:sp>
    </p:spTree>
    <p:extLst>
      <p:ext uri="{BB962C8B-B14F-4D97-AF65-F5344CB8AC3E}">
        <p14:creationId xmlns:p14="http://schemas.microsoft.com/office/powerpoint/2010/main" val="417360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314</Words>
  <Application>Microsoft Office PowerPoint</Application>
  <PresentationFormat>นำเสนอทางหน้าจอ (4:3)</PresentationFormat>
  <Paragraphs>140</Paragraphs>
  <Slides>17</Slides>
  <Notes>0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17</vt:i4>
      </vt:variant>
    </vt:vector>
  </HeadingPairs>
  <TitlesOfParts>
    <vt:vector size="25" baseType="lpstr">
      <vt:lpstr>Angsana New</vt:lpstr>
      <vt:lpstr>Arial</vt:lpstr>
      <vt:lpstr>Calibri</vt:lpstr>
      <vt:lpstr>Calibri Light</vt:lpstr>
      <vt:lpstr>Cordia New</vt:lpstr>
      <vt:lpstr>TH Sarabun New</vt:lpstr>
      <vt:lpstr>ธีมของ Office</vt:lpstr>
      <vt:lpstr>Equation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www.easyosteam.com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Windows7 V.11_x64</dc:creator>
  <cp:lastModifiedBy>Administrator</cp:lastModifiedBy>
  <cp:revision>167</cp:revision>
  <dcterms:created xsi:type="dcterms:W3CDTF">2018-10-24T06:38:00Z</dcterms:created>
  <dcterms:modified xsi:type="dcterms:W3CDTF">2020-05-22T02:40:14Z</dcterms:modified>
</cp:coreProperties>
</file>