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70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104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376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7744" y="1013419"/>
            <a:ext cx="8674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6.4.2 พิจารณาจากระดับข้อมูลของการวัดตัวแปรหรือมาตราวัด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7744" y="1536639"/>
            <a:ext cx="8674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ตาราง</a:t>
            </a:r>
            <a:r>
              <a:rPr lang="th-TH" sz="2400" b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ระดับข้อมูลและสถิติที่เหม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ะสม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56" y="2184311"/>
            <a:ext cx="6762687" cy="32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0792" y="1062187"/>
            <a:ext cx="8662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6.4.3 พิจารณาจากแบบแผนการทดลองแต่ละชนิด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45187"/>
          <a:stretch/>
        </p:blipFill>
        <p:spPr>
          <a:xfrm>
            <a:off x="944020" y="1807462"/>
            <a:ext cx="7225480" cy="30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40357" y="1687575"/>
            <a:ext cx="849962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6.5.1 หลักการเก็บข้อมูลการวิจัย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เก็บข้อมูลก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มแตกต่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งกัน โดยมีหลักในก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รพิจ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เพื่อใช้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เก็บข้อมูล แบ่งออกเป็น 2 ประเด็นหลัก ดังนี้ </a:t>
            </a:r>
            <a:endParaRPr lang="th-TH" sz="24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9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พิจารณา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จากประเภทของการวิจัย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กล่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วคือ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รวิจัยแต่ละประเภทจะมีลักษณะ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เฉพ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ะดังกล่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วแล้วในตอนต้น </a:t>
            </a:r>
            <a:endParaRPr lang="th-TH" sz="24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พิจารณาจากวัตถุประสงค์ของการวิจัย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จะเห็นได้ว่าจากที่ได้ยกตัวอย่างไว้ใน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ตาราง การ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เก็บข้อมูลการวิจัยแต่ละประเภทและในแต่ละเรื่องจะต้องสอดคล้องกับวัตถุประสงค์การวิจัย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6002" y="4519120"/>
            <a:ext cx="8608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h-TH" sz="24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7" y="1121433"/>
            <a:ext cx="2542252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0416" y="1898872"/>
            <a:ext cx="86319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การสอบถาม</a:t>
            </a:r>
          </a:p>
          <a:p>
            <a:pPr algn="thaiDist"/>
            <a:endParaRPr lang="th-TH" sz="8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ทดสอบ</a:t>
            </a:r>
          </a:p>
          <a:p>
            <a:pPr algn="thaiDist"/>
            <a:endParaRPr lang="th-TH" sz="8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	3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การประเมินผล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</a:p>
          <a:p>
            <a:pPr algn="thaiDist"/>
            <a:endParaRPr lang="th-TH" sz="8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4.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การประเมิน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พฤติกรรม</a:t>
            </a:r>
          </a:p>
          <a:p>
            <a:pPr algn="thaiDist"/>
            <a:endParaRPr lang="th-TH" sz="8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การประเมินทักษะ หรือการปฏิบัติ หรือการทดลอง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6032" y="4297055"/>
            <a:ext cx="863193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6.5.3 การจัด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กระทำข้อมูล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หลังจากเก็บรวบรวมข้อมูล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รตรวจสอบคว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มสมบูรณ์ของแบบสอบถ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ยหลังที่ได้รับกลับคืน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</a:p>
          <a:p>
            <a:pPr algn="just"/>
            <a:endParaRPr lang="th-TH" sz="8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รลงรหัสใน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แบบสอบถ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</a:p>
          <a:p>
            <a:pPr algn="just"/>
            <a:endParaRPr lang="th-TH" sz="8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แบบสอบถ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มที่ได้ไปวิเคร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015" y="560044"/>
            <a:ext cx="86083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6.5.2 วิธีการเก็บรวบรวมข้อมูล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วิธีการ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เก็บรวบรวมข้อมูลการวิจัย จะมีความแตกต่างกัน ขึ้นกับ ชนิดของเครื่องมือการวิจัย ดังกล่าวแล้วในตอนต้น ในที่นี้ขอ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นำเสนอ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วิธีการเก็บรวบรวมข้อมูลที่นิยมใช้ มีดังนี้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1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68" y="777153"/>
            <a:ext cx="2289662" cy="33610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43840" y="1345979"/>
            <a:ext cx="8607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6.6.1 ความหมายของการวิเคราะห์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วิเคราะห์ข้อมูล หมายถึง การนำข้อมูลดิบที่เก็บรวบรวมได้จากกลุ่มตัวอย่างหรือประชากร ในการวิจัย มาวิเคราะห์เพื่อหาคุณลักษณะต่าง ๆ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ของข้อมูล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840" y="2669418"/>
            <a:ext cx="8607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6.6.2 ขั้นตอนการวิเคราะห์ข้อมูล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วิเคราะห์ข้อมูล ประกอบด้วย 5 ขั้นตอน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b="1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i="1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การตรวจสอบ</a:t>
            </a:r>
            <a:r>
              <a:rPr lang="th-TH" sz="2400" b="1" i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</a:p>
          <a:p>
            <a:pPr algn="just"/>
            <a:endParaRPr lang="th-TH" sz="800" i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b="1" i="1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การจัด</a:t>
            </a:r>
            <a:r>
              <a:rPr lang="th-TH" sz="2400" b="1" i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กระทำข้อมูล</a:t>
            </a:r>
          </a:p>
          <a:p>
            <a:pPr algn="just"/>
            <a:endParaRPr lang="th-TH" sz="800" b="1" i="1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b="1" i="1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การเลือกใช้สถิติที่เหมาะสมในวิเคราะห์</a:t>
            </a:r>
            <a:r>
              <a:rPr lang="th-TH" sz="2400" b="1" i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</a:p>
          <a:p>
            <a:pPr algn="just"/>
            <a:endParaRPr lang="th-TH" sz="800" b="1" i="1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4. </a:t>
            </a:r>
            <a:r>
              <a:rPr lang="th-TH" sz="2400" b="1" i="1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การเสนอผลการวิเคราะห์</a:t>
            </a:r>
            <a:r>
              <a:rPr lang="th-TH" sz="2400" b="1" i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</a:p>
          <a:p>
            <a:pPr algn="just"/>
            <a:endParaRPr lang="th-TH" sz="800" i="1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b="1" i="1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การแปลความหมายข้อมูล </a:t>
            </a:r>
            <a:endParaRPr lang="th-TH" sz="24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72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76" y="902185"/>
            <a:ext cx="2168594" cy="33610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39670" y="1382286"/>
            <a:ext cx="86970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6.7.1 สถิติพื้นฐานในกา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รทำวิจัย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เบื้องต้น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แปลผลข้อมูลมีคว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มเกี่ยวข้องกับสถิติพื้นฐ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ซึ่งสถิติพื้นฐ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นที่นิยม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 เบื้องต้น มีดังนี้ </a:t>
            </a:r>
            <a:endParaRPr lang="th-TH" sz="24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ร้อยละ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เป็นสถิติที่เป็นตัวเลขที่เข้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ใจง่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ยและนิยมใช้ม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 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รเปรียบเทียบตัวเลข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จำนวน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หนึ่งกับตัวเลขอีก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จำนวน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หนึ่งเมื่อเทียบส่วนเป็น 100 เช่น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/>
          <a:srcRect b="56765"/>
          <a:stretch/>
        </p:blipFill>
        <p:spPr>
          <a:xfrm>
            <a:off x="1715360" y="3711499"/>
            <a:ext cx="5745686" cy="21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2984" y="1005239"/>
            <a:ext cx="863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ค่าเฉลี่ย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ที่ได้จ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ข้อมูลทั้งหมดม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รวมกัน แล้วห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รด้วย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จำนวน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ทั้งหมด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2984" y="1526596"/>
            <a:ext cx="8638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ค่าเบี่ยงเบนมาตรฐาน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Standard Deviation)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รวัดก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รกระจ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ยของข้อมูลวิธี หนึ่ง ซึ่งนิยมใช้ประกอบกับค่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เฉลี่ยในก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สำรวจ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คำนวณห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เบี่ยงเบนม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2984" y="2417285"/>
            <a:ext cx="8638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6.7.2 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ข้อแนะนำใน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การแปลผลข้อมูล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ที่ผู้วิจัยควรฝึกฝนตนเองให้มี ทักษะกระบวนการทางวิทยาศาสตร์บางอย่าง 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ทักษะการคำนวณ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และการใช้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จำนวน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Using Numbers)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รคิด 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คำนวณโดย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นำจำนวน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ที่ได้จ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รวัด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รสังเกต และก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รทดลองม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กระทำ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ให้เกิดค่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ใหม่ เช่น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บวก ลบ คูณ 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เฉลี่ย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ๆ </a:t>
            </a:r>
            <a:endParaRPr lang="th-TH" sz="24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algn="thaiDist">
              <a:buAutoNum type="arabicPeriod"/>
            </a:pPr>
            <a:endParaRPr lang="th-TH" sz="8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ทักษะการจัด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กระทำและ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สื่อความหมายข้อมูล 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Communication)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เป็นความสามารถ ในการ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ข้อมูลดิบจากการสังเกต การ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สำรวจ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การทดลอง และอื่น ๆ </a:t>
            </a:r>
          </a:p>
        </p:txBody>
      </p:sp>
    </p:spTree>
    <p:extLst>
      <p:ext uri="{BB962C8B-B14F-4D97-AF65-F5344CB8AC3E}">
        <p14:creationId xmlns:p14="http://schemas.microsoft.com/office/powerpoint/2010/main" val="21086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1752" y="879307"/>
            <a:ext cx="854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ทักษะการลงความเห็นจากข้อมูล 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Inferring) </a:t>
            </a:r>
            <a:endParaRPr lang="th-TH" sz="2400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19" y="1624646"/>
            <a:ext cx="5875161" cy="322777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097280" y="5136090"/>
            <a:ext cx="694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ทักษะการลงความเห็นจากข้อมูล จะช่วยให้มีความเข้าใจในข้อค้นพบใหม่</a:t>
            </a:r>
          </a:p>
        </p:txBody>
      </p:sp>
    </p:spTree>
    <p:extLst>
      <p:ext uri="{BB962C8B-B14F-4D97-AF65-F5344CB8AC3E}">
        <p14:creationId xmlns:p14="http://schemas.microsoft.com/office/powerpoint/2010/main" val="24596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9664" y="737466"/>
            <a:ext cx="8528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4. ทักษะการตีความและลงข้อสรุป 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ข้อมูลท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งวิทย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ศ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สตร์ส่วนใหญ่จะอยู่ในรูปของลักษณะ ต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รูปภ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 หรือแผนภูมิ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44361" y="1638147"/>
            <a:ext cx="8528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ผู้วิจัยจำเป็นต้อง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มีจรรยาบรรณในการจัด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กระทำข้อมูล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 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เช่น มีคว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มซื่อสัตย์ต่อ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ตนเอง ไม่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นของผู้อื่นม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เป็นของตน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0" y="2538828"/>
            <a:ext cx="2369929" cy="33610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62120" y="2944614"/>
            <a:ext cx="282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แบ่งออกเป็น 2 ลักษณะ ดังนี้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6817" y="3475963"/>
            <a:ext cx="8625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6.8.1 กรณีที่เป็นการวิจัยที่มีการตั้งสมมุติฐานการวิจัย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ไว้</a:t>
            </a:r>
          </a:p>
          <a:p>
            <a:pPr algn="thaiDi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หากผลการวิจัยสอดคล้องกับสมมุติฐานที่ตั้งไว้ </a:t>
            </a:r>
            <a:endParaRPr lang="th-TH" sz="2400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2120" y="4499752"/>
            <a:ext cx="8528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1)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รเน่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เสียของ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แม่น้ำ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เจ้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พระย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แตกต่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งกัน </a:t>
            </a:r>
            <a:endParaRPr lang="th-TH" sz="24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 ปริม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ณออกซิเจนที่ละล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ในน้ำต่ำ ทำ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เน่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เสียม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 </a:t>
            </a:r>
            <a:endParaRPr lang="th-TH" sz="24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3) ปริม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ณขยะใน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แม่น้ำ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สูง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เน่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เสียและเป็นพิษม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ปริม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ณขยะน้อย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51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3881" y="825312"/>
            <a:ext cx="85892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หาก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ผลการวิจัยไม่สอดคล้องกับสมมติฐานที่ตั้งไว้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ก็จะกลับม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ทบทวน โดยตั้งสมมุติฐ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ใหม่ แล้วเก็บข้อมูล 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ะห์ข้อมูล และสรุปผลก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รวิจัยใหม่อีกรอบจนกว่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จะได้ตรงต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ที่ตั้งไว้ </a:t>
            </a:r>
            <a:endParaRPr lang="th-TH" sz="24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6.8.2 กรณีที่เป็นการวิจัยที่ไม่มีการตั้งสมมุติฐานการวิจัยไว้ </a:t>
            </a:r>
            <a:endParaRPr lang="th-TH" sz="24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เมื่อ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ะห์ข้อมูลต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มประเด็นปัญห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รวิจัยครบทุกข้อแล้ว จะต้อง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ะห์ข้อมูล 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สรุปผลก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มวัตถุประสงค์ก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รวิจัยให้มีคว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มครบถ้วน ถูกต้อง และสมบูรณ์ โดยตัดข้อมูลที่ไม่เด่น ชัดออกไป เลือกเฉพ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รวิจัยที่มีคว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มชัดเจน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22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5" y="833605"/>
            <a:ext cx="2278496" cy="3623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945" y="2069431"/>
            <a:ext cx="3072390" cy="33610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090" y="4910553"/>
            <a:ext cx="3035557" cy="33610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62" y="3971181"/>
            <a:ext cx="3449124" cy="33610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62" y="3034304"/>
            <a:ext cx="3335455" cy="336102"/>
          </a:xfrm>
          <a:prstGeom prst="rect">
            <a:avLst/>
          </a:prstGeom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1085316" y="1193800"/>
            <a:ext cx="0" cy="3909592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75588" y="3153848"/>
            <a:ext cx="884230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85316" y="4116226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085316" y="5078604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95044" y="2191470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228" y="4794544"/>
            <a:ext cx="2369929" cy="33610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28" y="2837601"/>
            <a:ext cx="2289662" cy="33610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28" y="1859129"/>
            <a:ext cx="2541822" cy="33610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228" y="3816073"/>
            <a:ext cx="2168594" cy="33610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06" y="871186"/>
            <a:ext cx="2278496" cy="362375"/>
          </a:xfrm>
          <a:prstGeom prst="rect">
            <a:avLst/>
          </a:prstGeom>
        </p:spPr>
      </p:pic>
      <p:cxnSp>
        <p:nvCxnSpPr>
          <p:cNvPr id="8" name="ตัวเชื่อมต่อตรง 7"/>
          <p:cNvCxnSpPr/>
          <p:nvPr/>
        </p:nvCxnSpPr>
        <p:spPr>
          <a:xfrm>
            <a:off x="1079726" y="1233561"/>
            <a:ext cx="0" cy="3729034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069998" y="3013051"/>
            <a:ext cx="884230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079726" y="3975429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79726" y="4937807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69998" y="2050673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67" y="832330"/>
            <a:ext cx="2611311" cy="36691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09" y="1420637"/>
            <a:ext cx="3072390" cy="33610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53915" y="1895544"/>
            <a:ext cx="8573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Statistics)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ตัวเลข และศ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 หรือวิช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ที่เรียนเกี่ยวกับวิธีก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รเก็บรวบรวมข้อมูล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แบ่ง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ออกเป็น 2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 ดังนี้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3753" y="2812751"/>
            <a:ext cx="8573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ที่เป็นตัวเลข หรือข้อมูลสถิติ (</a:t>
            </a:r>
            <a:r>
              <a:rPr lang="en-US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Statistics Data)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ตัวเลขที่ได้จ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รเก็บรวบรวมข้อมูล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รวิจัยโดยใช้วิธีก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รใดๆ 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กข้อมูลจ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นวนม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1067" y="3686853"/>
            <a:ext cx="8573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ที่เป็นศาสตร์ (</a:t>
            </a:r>
            <a:r>
              <a:rPr lang="en-US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Statistics)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ศ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สตร์หรือวิช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ที่เรียนเกี่ยวกับวิธีก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รเก็บรวบรวมข้อมูล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แบ่งเป็น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ประเภทใหญ่ ๆ ได้แก่ สถิติ พรรณน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และสถิติอ้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11067" y="4560955"/>
            <a:ext cx="8573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การวิจัย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สถิติที่เป็นตัวเลข และสถิติที่เป็นศ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ช่วยในง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นวิจัย โดยก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รเก็บ ตัวเลขม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เสนอในรูปของต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งหรือกร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ฟลักษณะต่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ๆ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1534" y="5435055"/>
            <a:ext cx="8673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พรรณนา 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Descriptive Statistics)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สถิติที่ใช้ในก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รสรุปข้อมูลที่ได้ม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ทั้งหมดหรือทุก หน่วยของประช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กรโดยไม่มีก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งอิงไปยังกลุ่มอื่น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55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38836" y="739238"/>
            <a:ext cx="8673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อ้างอิง 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Inference Statistics)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หรือสถิติอนุมาน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สถิติที่ใช้อธิบ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ยคุณลักษณะของ สิ่งที่ศึกษ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กลุ่มใดกลุ่มหนึ่งหรือหล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ยกลุ่มที่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คำนวณ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รสุ่มตัวอย่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งแล้วอ้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งอิงไปยังประช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8836" y="1726363"/>
            <a:ext cx="8673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อ้างอิงแบบอ้างอิงพารามิเตอร์ 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Parametric statistics)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สถิติที่ใช้ทดสอบสมมุติฐ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โดยใช้สถิติ 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t-test, z-test, ANOVA, regression analysis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8836" y="2713488"/>
            <a:ext cx="8673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อ้างอิงแบบไม่อ้างอิงพารามิเตอร์ 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Nonparametric statistics)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สถิติที่ใช้สถิติ 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chi-square, medium test, sign test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กลุ่มตัวอย่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รกระจ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ยแบบอิสระ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free distribution)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 กลุ่มตัวอย่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งขน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ดเล็ก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8836" y="4069945"/>
            <a:ext cx="8673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พารามิเตอร์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Parameter)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ตัวเลขที่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คำนวณ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กข้อมูลประช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 ซึ่งใช้อธิบ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 คุณลักษณะประช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population)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04930" y="5057070"/>
            <a:ext cx="8591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ค่าสถิติ</a:t>
            </a:r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ที่คำนวณ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กข้อมูลที่เก็บจ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กกลุ่มตัวอย่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ซึ่งค่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สถิติใช้ประม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มิเตอร์ ค่าสถิติใช้แทนข้อมูล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02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7" y="900857"/>
            <a:ext cx="3335455" cy="33610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79777" y="1431959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จำแนก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ออก เป็น 2 ประเภท ดังนี้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79777" y="1954820"/>
            <a:ext cx="3578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6.2.1 สถิติพรรณนาหรือสถิติบรรยาย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79777" y="2424164"/>
            <a:ext cx="8571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สถิติ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พรรณนาหรือสถิติบรรยายเป็นวิธีการทางสถิติเพื่อใช้ในการพรรณนาหรือบรรยายลักษณะ ของสิ่งที่ศึกษา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แบ่งออกเป็น 3 กลุ่ม ดังนี้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9777" y="3326824"/>
            <a:ext cx="857161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วัดปริม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ได้แก่ 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มถี่ และค่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ร้อยละ </a:t>
            </a:r>
          </a:p>
          <a:p>
            <a:pPr algn="just"/>
            <a:endParaRPr lang="th-TH" sz="8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รวัดแนวโน้มสู่ส่วนกล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ได้แก่ 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เฉลี่ย (</a:t>
            </a:r>
            <a:r>
              <a:rPr lang="en-US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mean) </a:t>
            </a:r>
            <a:r>
              <a:rPr lang="th-TH" sz="2400" dirty="0" err="1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มัธย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(</a:t>
            </a:r>
            <a:r>
              <a:rPr lang="en-US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median)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 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นนิยม (</a:t>
            </a:r>
            <a:r>
              <a:rPr lang="en-US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mode)</a:t>
            </a:r>
            <a:endParaRPr lang="th-TH" sz="24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รวัดก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รกระจ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ยของข้อมูล (</a:t>
            </a:r>
            <a:r>
              <a:rPr lang="en-US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variability)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ได้แก่ พิสัย (</a:t>
            </a:r>
            <a:r>
              <a:rPr lang="en-US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range)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เบี่ยงเบนม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(</a:t>
            </a:r>
            <a:r>
              <a:rPr lang="en-US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standard deviation :S,D.)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 err="1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เบี่ยงเบนควอรไทล์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และค่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เบี่ยงเบนเฉลี่ย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93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7033" y="911870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6.2.2 สถิติอ้างอิงหรือสถิติอนุมาน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1688" y="1373535"/>
            <a:ext cx="888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วิเคราะห์ความถดถอยและสหสัมพันธ์ สถิติอ้างอิง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จำแนก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 2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ประเภทย่อย ดังนี้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9153" y="1913121"/>
            <a:ext cx="8716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1. สถิติ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พาราเมตริก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Parametric statistics) </a:t>
            </a:r>
            <a:endParaRPr lang="en-US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algn="just">
              <a:buAutoNum type="arabicPeriod"/>
            </a:pPr>
            <a:endParaRPr lang="en-US" sz="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. สถิตินอนพาราเมตริก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Nonparametric statistics)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55" y="2945149"/>
            <a:ext cx="6938290" cy="25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2" y="622101"/>
            <a:ext cx="3449124" cy="33610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375632" y="1120676"/>
            <a:ext cx="8500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6.3.1 สถิติใช้ในการวิเคราะห์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 </a:t>
            </a: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สถิติ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ใช้ในการวิเคราะห์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 ได้แก่ </a:t>
            </a:r>
          </a:p>
          <a:p>
            <a:pPr algn="thaiDist"/>
            <a:endParaRPr lang="th-TH" sz="800" dirty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สถิติ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นใช้อธิบ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ยคุณลักษณะต่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ๆ เช่น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มถี่ ร้อยละ 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เฉลี่ย ส่วนเบี่ยงเบน 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เป็นต้น </a:t>
            </a:r>
            <a:endParaRPr lang="th-TH" sz="24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algn="thaiDist">
              <a:buAutoNum type="arabicPeriod"/>
            </a:pPr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สถิติที่ห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มสัมพันธ์ระหว่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งตัวแปร เช่น สหสัมพันธ์อย่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งง่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 เป็นต้น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1928" y="3384940"/>
            <a:ext cx="85001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6.3.2 สถิติใช้ตรวจสอบคุณภาพของเครื่องมือ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ก่อนนำไปใช้จริง </a:t>
            </a:r>
            <a:endParaRPr lang="th-TH" sz="24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 smtClean="0">
              <a:solidFill>
                <a:srgbClr val="211D1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ขั้นตอน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รวิจัยในส่วนของก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รสร้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งเครื่องมือเก็บรวบรวมข้อมูล 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จำเป็นต้อง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รตรวจ สอบคุณภ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พของเครื่องมือก่อนน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ไปใช้จริง เช่น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มเที่ยงตรง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มเชื่อมั่น 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อำน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จจำแนก 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 ง่าย เป็นต้น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96232" y="5023850"/>
            <a:ext cx="86258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6.3.3 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ใช้กำหนด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ขนาดของกลุ่มตัวอย่าง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วิจัยที่ไม่ส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รถใช้ประช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กรทั้งหมดจึงจ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เป็นต้องก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หนดขน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ดของกลุ่ม ตัวอย่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งที่เหม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 สมเพื่อส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รถเป็นตัวแทนที่ดีของประช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11D1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62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75" y="642455"/>
            <a:ext cx="3035557" cy="33610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07073" y="1097691"/>
            <a:ext cx="8563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6.4.1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พิจารณาข้อมูลที่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จะนำมา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วิเคราะห์ว่าเป็นข้อมูลเชิงปริมาณหรือข้อมูลเชิงคุณภาพ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</a:rPr>
              <a:t>ดังแสดงใน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</a:rPr>
              <a:t>ตาราง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7073" y="1798373"/>
            <a:ext cx="8563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รเลือกใช้สถิติที่เหม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ะสมกับข้อมูลเชิงปริม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ณหรือข้อมูลเชิงคุณภ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026" y="2407386"/>
            <a:ext cx="4925947" cy="38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148</Words>
  <Application>Microsoft Office PowerPoint</Application>
  <PresentationFormat>นำเสนอทางหน้าจอ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Amm1</cp:lastModifiedBy>
  <cp:revision>169</cp:revision>
  <dcterms:created xsi:type="dcterms:W3CDTF">2018-10-24T06:38:00Z</dcterms:created>
  <dcterms:modified xsi:type="dcterms:W3CDTF">2021-03-26T02:06:38Z</dcterms:modified>
</cp:coreProperties>
</file>