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2" r:id="rId9"/>
    <p:sldId id="273" r:id="rId10"/>
    <p:sldId id="278" r:id="rId11"/>
    <p:sldId id="274" r:id="rId12"/>
    <p:sldId id="277" r:id="rId13"/>
    <p:sldId id="275" r:id="rId14"/>
    <p:sldId id="276" r:id="rId15"/>
    <p:sldId id="279" r:id="rId16"/>
    <p:sldId id="280" r:id="rId17"/>
    <p:sldId id="281" r:id="rId18"/>
    <p:sldId id="282" r:id="rId19"/>
    <p:sldId id="296" r:id="rId20"/>
    <p:sldId id="283" r:id="rId21"/>
    <p:sldId id="297" r:id="rId22"/>
    <p:sldId id="298" r:id="rId23"/>
    <p:sldId id="299" r:id="rId24"/>
    <p:sldId id="284" r:id="rId25"/>
    <p:sldId id="293" r:id="rId26"/>
    <p:sldId id="290" r:id="rId27"/>
    <p:sldId id="286" r:id="rId28"/>
    <p:sldId id="287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26/03/64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377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3038" y="762741"/>
            <a:ext cx="1965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7.3.2 ส่วนเนื้อเรื่อง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6210" y="1224406"/>
            <a:ext cx="8591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โดยทั่วไปนิยมแบ่งออกเป็น 5 บท หรือมากกว่าตามความเหมาะสม มีแนวทางการเขียน 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3038" y="1686071"/>
            <a:ext cx="8591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F1592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บทที่ 1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บท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 </a:t>
            </a:r>
            <a:endParaRPr lang="th-TH" sz="24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ความเป็นมาและ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ความสำคัญ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ของปัญหา </a:t>
            </a:r>
            <a:endParaRPr lang="th-TH" sz="2400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56" y="2748776"/>
            <a:ext cx="3840488" cy="3093464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861684" y="5842240"/>
            <a:ext cx="5420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รูปแบบการเขียนความเป็นมาและ</a:t>
            </a:r>
            <a:r>
              <a:rPr lang="th-TH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ความสำคัญ</a:t>
            </a: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ของปัญหา</a:t>
            </a:r>
          </a:p>
        </p:txBody>
      </p:sp>
    </p:spTree>
    <p:extLst>
      <p:ext uri="{BB962C8B-B14F-4D97-AF65-F5344CB8AC3E}">
        <p14:creationId xmlns:p14="http://schemas.microsoft.com/office/powerpoint/2010/main" val="17020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0163" y="1137001"/>
            <a:ext cx="8603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2. วัตถุประสงค์ของการวิจัยหรือจุดมุ่งหมายของการวิจัย </a:t>
            </a:r>
            <a:endParaRPr lang="th-TH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b="39584"/>
          <a:stretch/>
        </p:blipFill>
        <p:spPr>
          <a:xfrm>
            <a:off x="836940" y="1942168"/>
            <a:ext cx="7470119" cy="34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8764" y="839826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กรอบแนวคิดการวิจัย </a:t>
            </a:r>
            <a:endParaRPr lang="th-TH" sz="2400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9" y="1624342"/>
            <a:ext cx="7200882" cy="37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3421" y="93680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สมมุติฐานการวิจัย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b="59610"/>
          <a:stretch/>
        </p:blipFill>
        <p:spPr>
          <a:xfrm>
            <a:off x="1058850" y="1762578"/>
            <a:ext cx="7026300" cy="34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984" y="645863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ขอบเขตการวิจัย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05" y="1376901"/>
            <a:ext cx="5233990" cy="48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8654" y="531425"/>
            <a:ext cx="8506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นิยามศัพท์เฉพาะ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ลักษณะเป็น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คำจำกัด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มเชิงปฏิบัติก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รที่ใช้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สำหรับ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รวิจัยในครั้งนี้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หลักก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รเขียน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(1)นิย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มให้ชัดเจน มีลักษณะนิย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มเชิงปฏิบัติก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</a:p>
          <a:p>
            <a:pPr marL="457200" indent="-457200" algn="thaiDist">
              <a:buAutoNum type="arabicParenBoth"/>
            </a:pP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(2)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นิย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มเฉพ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ะตัวแปรหรือ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คำศัพท์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ที่ต้องก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รสื่อ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มหม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</a:t>
            </a: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(3)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อิงแนวคิดเอกส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รที่ศึกษ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8654" y="2825894"/>
            <a:ext cx="8506691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 ประโยชน์ที่คาดว่าจะได้รับ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รระบุถึงประโยชน์ที่ได้รับจ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รวิจัยทั้งในด้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นวิช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 และวิช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ชีพ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หลักก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รเขียน ดังนี้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(1) ระบุ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ประโยชน์ที่ค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จะได้หลังจ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วิจัยแล้ว </a:t>
            </a:r>
          </a:p>
          <a:p>
            <a:pPr marL="457200" indent="-457200" algn="thaiDist">
              <a:buAutoNum type="arabicParenBoth"/>
            </a:pPr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 เขียนประโยชน์ 2 ระดับ ได้แก่ ประโยชน์โดยตรงหรือประโยชน์ทันที และประโยชน์ โดยอ้อมหรือประโยชน์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สืบเนื่อง</a:t>
            </a: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(3) เรียงลำดับ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กประโยชน์โดยตรงม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กที่สุดไปห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น้อยที่สุด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4) เขียนให้สอดคล้องกับวัตถุประสงค์ของก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5) ไม่ขย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มสำคัญ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จนเกินคว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มเป็นไปได้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54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21672" y="829247"/>
            <a:ext cx="86313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1592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บทที่ 2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รและง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นวิจัยที่เกี่ยวข้อง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รศึกษ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รที่เกี่ยวข้อง 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รรวบรวมส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รสนเทศจ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ตำร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หนังสือ 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 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วิจัย โครงง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นวิทย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ศ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สตร์ และเอกส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รต่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ๆ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1672" y="2195774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1592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บทที่ 3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วิธีดำเนินก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3916" y="2700527"/>
            <a:ext cx="8676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รูปแบบของการวิจัย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เช่น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รวิจัยเชิงบรรย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รวิจัยเชิง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สำรวจ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รวิจัยเชิงพัฒน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รวิจัยเชิงทดลอง เป็นต้น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1672" y="3574612"/>
            <a:ext cx="8631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ประชากรและกลุ่มตัวอย่าง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รระบุว่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รวิจัยในครั้งนี้ประช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กรคืออะไร หรือคือ ใคร มีลักษณะอย่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งไร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จำนวน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เท่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ไร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1479" y="4448697"/>
            <a:ext cx="8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เครื่องมือที่ใช้ในการวิจัย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ที่นิยมใช้มี 5 ชนิด ได้แก่ แบบทดสอบ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Test)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แบบสอบถ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Questionnaire)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แบบสัมภ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ษณ์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Interviews)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แบบสังเกต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Observation)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ข้อมูลแสดงถึงคุณภ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21671" y="5322781"/>
            <a:ext cx="8829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221E1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การเก็บรวบรวมข้อมูล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รระบุขั้นตอนก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เพื่อเก็บรวบรวมข้อมูลเป็น ข้อ ๆ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866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3236" y="1018544"/>
            <a:ext cx="8631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การวิเคราะห์ข้อมูล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รระบุถึงวิธีก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รวิเคร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ะห์ข้อมูลหรือวิธีก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รจัด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 และสถิติที่ใช้ในก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รวิเคร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ะห์ข้อมูล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3236" y="1969850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1592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บทที่ 4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รวิเคร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ะห์ข้อมูล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2874941"/>
            <a:ext cx="8701212" cy="17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7691" y="701272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1592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บทที่ 5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สรุป อภิปร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ยผล และข้อเสนอแนะ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7691" y="1162937"/>
            <a:ext cx="85453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สรุป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การวิจัย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รสรุปวัตถุประสงค์ของก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วิธีดำเนินก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 และผลก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โดยเสนอต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มวัตถุประสงค์ของก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อภิปรายผล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รวิจัยและข้อค้นพบม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อภิปร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ยใน 5 ประเด็น ได้แก่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 สอดคล้องหรือไม่สอดคล้องกับสมมุติฐ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ข้อค้นพบเด่นที่น่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จะ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นำม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กล่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ย้ำ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มแตกต่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งหรือคว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 สอดคล้องเมื่อเทียบกับคว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ยหรือสภ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พปกติ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ทั่วไป</a:t>
            </a: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8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ข้อเสนอแนะ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ประกอบด้วยข้อเสนอแนะของ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ผู้วิจัย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รวิจัยที่พบ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เพื่อนำผลก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ไป ใช้ให้เป็นประโยชน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16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62973" y="696561"/>
            <a:ext cx="8517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7.3.1 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ส่วน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3965" y="1675664"/>
            <a:ext cx="8672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</a:rPr>
              <a:t>1. เอกสารอ้างอิงหรือ</a:t>
            </a:r>
            <a:r>
              <a:rPr lang="th-TH" sz="2400" b="1" dirty="0" smtClean="0">
                <a:solidFill>
                  <a:srgbClr val="7030A0"/>
                </a:solidFill>
                <a:latin typeface="Cordia New" panose="020B0304020202020204" pitchFamily="34" charset="-34"/>
              </a:rPr>
              <a:t>บรรณานุกรม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ได้แก่ รายการสิ่งพิมพ์ รวมทั้งโสตทัศนวัสดุ </a:t>
            </a:r>
            <a:b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และฐานข้อมูล ที่ผู้วิจัยใช้สำหรับค้นคว้าอ้างอิงประกอบการเขียนรายงานการวิจัย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3965" y="2505523"/>
            <a:ext cx="868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7030A0"/>
                </a:solidFill>
                <a:latin typeface="Cordia New" panose="020B0304020202020204" pitchFamily="34" charset="-34"/>
              </a:rPr>
              <a:t>2. ภาคผนวก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เป็นส่วนเพิ่มเติมเพื่อให้เข้าใจเนื้อหาหรือเรื่องราวของรายงานการวิจัยได้ดี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ขึ้นภาคผนวก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จะอยู่ต่อจากบรรณานุกรมมีหน้าคั่นบอกตอน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93965" y="3302578"/>
            <a:ext cx="8772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</a:rPr>
              <a:t>3. ประวัติผู้วิจัย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ให้รายละเอียดเกี่ยวกับผู้วิจัย (ให้เขียนความยาวไม่เกิน 1 หน้ากระดาษ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) ประกอบด้วย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ชื่อ นามสกุล ให้ใส่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คำ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ว่า นาย นาง นางสาว ถ้ามียศฐานันดรศักดิ์ ราชทินนาม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หรือสมณศักดิ์ให้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ใส่แทน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คำ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ว่า นาย นาง นางสาว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99045" y="1198818"/>
            <a:ext cx="6317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ส่วนอ้างอิง ประกอบด้วยเอกสารอ้างอิง ภาคผนวก และประวัติผู้วิจัย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8563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76" y="537051"/>
            <a:ext cx="2278496" cy="36237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556" y="1614976"/>
            <a:ext cx="4085548" cy="33610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556" y="2286185"/>
            <a:ext cx="3737758" cy="33610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556" y="5656347"/>
            <a:ext cx="3002896" cy="33610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556" y="2964284"/>
            <a:ext cx="4589909" cy="33610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556" y="3642383"/>
            <a:ext cx="3884050" cy="33610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556" y="4288181"/>
            <a:ext cx="3437860" cy="33610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1556" y="4972263"/>
            <a:ext cx="4392414" cy="336102"/>
          </a:xfrm>
          <a:prstGeom prst="rect">
            <a:avLst/>
          </a:prstGeom>
        </p:spPr>
      </p:pic>
      <p:cxnSp>
        <p:nvCxnSpPr>
          <p:cNvPr id="12" name="ตัวเชื่อมต่อตรง 11"/>
          <p:cNvCxnSpPr/>
          <p:nvPr/>
        </p:nvCxnSpPr>
        <p:spPr>
          <a:xfrm>
            <a:off x="966782" y="899426"/>
            <a:ext cx="0" cy="4947776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951109" y="4479600"/>
            <a:ext cx="884230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951109" y="5153232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951109" y="5826864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951109" y="3805968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951109" y="3132335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951109" y="1785069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951109" y="2458702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7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3651" y="2549321"/>
            <a:ext cx="860367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 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หลัก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ทั่วไปในการอ้างอิง </a:t>
            </a:r>
            <a:endParaRPr lang="th-TH" sz="2400" b="1" i="1" dirty="0" smtClean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(1) ข้อมูล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นำม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เขียนอ้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 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กข้อคว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มที่อ้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วและเข้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ใจย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 ควรย่อใจคว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มและเรียบเรียงใหม่ให้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เข้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ใจ</a:t>
            </a: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3)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งอิงที่เป็นก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รคัดลอกข้อคว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มของเอกส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รที่อ้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4) ข้อคว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มที่คัดลอกจ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กเอกส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งอิงไม่ควรย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วเกินไป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(5)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ควรใช้แบบแผนก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งอิงเดียวกันในง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นเขียนตลอดเรื่องหรือตลอดเล่ม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6) ควรแสดงแนวคว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มคิดของเรื่องที่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นำม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เที่ยงตรง</a:t>
            </a: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7)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งอิงแบบสรุปคว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8) รูปแบบก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รเขียนอ้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9" y="732539"/>
            <a:ext cx="8882642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5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9796" y="637383"/>
            <a:ext cx="874409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</a:rPr>
              <a:t>2. วิธีการเขียนเอกสารอ้างอิง</a:t>
            </a:r>
            <a:endParaRPr lang="th-TH" sz="2400" b="1" i="1" dirty="0" smtClean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(1) รวบรวมบัตรบันทึกทั้งหมดมาจัดเรียง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ตามลำดับ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อักษรผู้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แต่ง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(2) เขียนรายละเอียดทางบรรณานุกรมของ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หนังสือ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(3) ให้เขียน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คำ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ว่า “เอกสารอ้างอิง” ไว้กลางกระดาษ ห่างจากขอบบนประมาณ 2 นิ้ว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(4) ถ้ามีเอกสารอ้างอิงที่มีทั้งภาษาไทยและภาษาอังกฤษต้อง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เรียงลำดับ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ภาษาไทย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ก่อน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(5) ถ้าชื่อผู้แต่ง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ซ้ำ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กัน คนต่อไปไม่ต้องเขียนชื่อ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ซ้ำ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อีก แต่ใช้เครื่องหมาย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สัญประกาศ (_______)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(6) การเขียนเอกสารอ้างอิงแต่ละรายการ บรรทัดแรกต้องเขียนชิดซ้าย ถ้าไม่พอให้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ต่อบรรทัด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2, 3, _ _ _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(7) เขียนเครื่องหมายและวรรคตอนต่าง ๆ ตามแบบแผนที่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กำหนด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อย่างเคร่งครัด ดังนี้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	หลัง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เครื่องหมาย มหัพภาค (. 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period)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เว้น 2 ระยะ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	หลัง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เครื่องหมาย อัญประกาศ (“___” 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quotation)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เว้น 2 ระยะ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	หลัง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เครื่องหมาย จุลภาค (, 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comma)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เว้น 1 ระยะ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	หลัง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เครื่องหมาย อัฒภาค (; 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semi–colon)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เว้น 1 ระยะ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	หลัง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เครื่องหมาย มหัพภาคคู่ (: 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colons)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เว้น 1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ระยะ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(8) การเขียนอ้างอิงแทรกในเนื้อหา จากการศึกษาเอกสารที่เกี่ยวข้อง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4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6666" y="637383"/>
            <a:ext cx="89242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(9) การเขียนอ้างอิงท้ายเล่ม หลักการเขียนอ้างอิงท้ายเล่มโดยทั่วไป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ประกอบด้วย 5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ส่วน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สำคัญ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คือ ชื่อ สกุล ผู้แต่ง ชื่อเรื่อง เมืองที่พิมพ์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สำนักพิมพ์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ปีที่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พิมพ์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(10) หลักการเขียนอ้างอิงท้ายเล่มในส่วนของผู้แต่ง แบ่งได้เป็น 2 ลักษณะ คือ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ก) ผู้แต่งที่เป็นบุคคล ได้แก่ ผู้แต่ง ผู้แปล ผู้รวบรวม ถ้าเป็นคนไทยให้ใช้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ชื่อและ</a:t>
            </a:r>
            <a:b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</a:b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ชื่อ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สกุลเท่านั้น ไม่ต้องใส่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คำนำหน้า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นาม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ข) ผู้แต่งที่เป็นสถาบัน ได้แก่ หน่วยราชการ สถาบันการศึกษา รัฐวิสาหกิจ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สมาคม สโมสร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ธนาคาร ที่ตามมาข้างท้าย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(11) หลักการเขียนอ้างอิงท้ายเล่มในส่วนที่เกี่ยวกับชื่อเรื่อง ได้แก่ ชื่อบทความ (ถ้ามี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) ชื่อ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ของสิ่งพิมพ์ ให้ใช้ตามที่ปรากฏในหน้าปกใน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สำหรับ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ชื่อเรื่องที่มีชื่อรอง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(12) หลักการเขียนอ้างอิงท้ายเล่มในส่วนที่เกี่ยวกับการพิมพ์ แบ่งได้ตามลักษณะ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ของสิ่งพิมพ์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ดังนี้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	(ก) หนังสือ ได้แก่ เมืองที่พิมพ์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สำนักพิมพ์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ปีที่พิมพ์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ข) วารสาร ได้แก่ ปีที่ เล่มที่ เดือน ปี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	</a:t>
            </a:r>
          </a:p>
          <a:p>
            <a:pPr algn="thaiDi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		(ค) หนังสือพิมพ์ ได้แก่ วัน เดือน ปี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ง) สารานุกรม ได้แก่ เล่มที่ ปีที่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พิมพ์</a:t>
            </a:r>
          </a:p>
        </p:txBody>
      </p:sp>
    </p:spTree>
    <p:extLst>
      <p:ext uri="{BB962C8B-B14F-4D97-AF65-F5344CB8AC3E}">
        <p14:creationId xmlns:p14="http://schemas.microsoft.com/office/powerpoint/2010/main" val="15628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6666" y="637383"/>
            <a:ext cx="8924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(13) แบบแผนการเขียนอ้างอิงท้ายเล่ม ในการเขียนเอกสารอ้างอิงหรือบรรณานุกรม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มีแบบ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แผนและหลักเกณฑ์ในการบันทึกรายการอาจ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ได้ 2 รูปแบบ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3651" y="1496365"/>
            <a:ext cx="86036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</a:rPr>
              <a:t>3. วิธีการจัดเรียงเอกสารอ้างอิงท้ายเล่มหรือ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</a:rPr>
              <a:t>บรรณานุกรม</a:t>
            </a: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(1) เรียง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ตามลำดับ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อักษรของผู้แต่ง ก–ฮ เป็นวิธีที่นิยมใช้กันมาก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2) เรียง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ตามลำดับ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ปีที่พิมพ์ของเอกสาร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3) แยกกลุ่มตามประเภทของสิ่งพิมพ์ เช่น หนังสือ บทความ วิทยานิพนธ์ และในแต่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ละตอน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ก็จัดเรียง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ตามลำดับ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อักษรของรายการหลัก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4)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เรียงลำดับ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หมายเลขที่อ้างอิงในตัว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เรื่อง</a:t>
            </a:r>
          </a:p>
          <a:p>
            <a:pPr algn="thaiDi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7030A0"/>
                </a:solidFill>
                <a:latin typeface="Cordia New" panose="020B0304020202020204" pitchFamily="34" charset="-34"/>
              </a:rPr>
              <a:t>สรุปการอ้างอิง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 เป็นการแสดงให้ทราบแหล่งที่มาของข้อมูล ซึ่งเป็นมารยาททางวิชาการที่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จะไม่นำ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ข้อเขียนหรือความคิดของผู้อื่นมาเป็นของตน การอ้างอิงมีรูปแบบต่าง ๆ กัน ขึ้นอยู่กับการ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</a:rPr>
              <a:t>กำหนดของแต่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</a:rPr>
              <a:t>ละสถาบัน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97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169" y="784410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7.4.2 ภาคผนวก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169" y="1246075"/>
            <a:ext cx="8685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ภาคผนวก</a:t>
            </a:r>
            <a:r>
              <a:rPr lang="th-TH" sz="2400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เป็นการ</a:t>
            </a:r>
            <a:r>
              <a:rPr lang="th-TH" sz="2400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ข้อมูลอื่น ๆ นอกเหนือจากการ</a:t>
            </a:r>
            <a:r>
              <a:rPr lang="th-TH" sz="2400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นำมา</a:t>
            </a:r>
            <a:r>
              <a:rPr lang="th-TH" sz="2400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เขียนบทที่ 1 ถึง บทที่ 5 และเป็น ข้อมูลที่</a:t>
            </a:r>
            <a:r>
              <a:rPr lang="th-TH" sz="2400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สำคัญ</a:t>
            </a:r>
            <a:r>
              <a:rPr lang="th-TH" sz="2400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ที่ใช้อธิบายเพิ่มเติมเพื่อสนับสนุนความน่าเชื่อถือของข้อมูลต่าง ๆ </a:t>
            </a:r>
            <a:r>
              <a:rPr lang="th-TH" sz="2400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 3 ส่วน</a:t>
            </a:r>
            <a:endParaRPr lang="th-TH" sz="2400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168" y="2077072"/>
            <a:ext cx="8685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เค้า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โครงของโครงงานร่างการวิจัยที่ได้รับการ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อนุมัติ</a:t>
            </a:r>
          </a:p>
          <a:p>
            <a:pPr marL="457200" indent="-457200" algn="just">
              <a:buAutoNum type="arabicPeriod"/>
            </a:pPr>
            <a:endParaRPr lang="th-TH" sz="800" i="1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ตารางผนวกข้อมูลดิบที่เกี่ยวข้องกับบทที่ 4 </a:t>
            </a:r>
            <a:endParaRPr lang="th-TH" sz="24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6138" y="3031179"/>
            <a:ext cx="4047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ประมวลภาพเด่นจากการวิจัย </a:t>
            </a:r>
            <a:endParaRPr lang="th-TH" sz="24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8" y="3649184"/>
            <a:ext cx="3437860" cy="33610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221097" y="4280171"/>
            <a:ext cx="87150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7.5.1 การตั้งค่า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หน้ากระดาษ</a:t>
            </a:r>
          </a:p>
          <a:p>
            <a:pPr algn="ju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</a:t>
            </a:r>
            <a:r>
              <a:rPr lang="th-TH" sz="2400" b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กระดาษ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ที่ใช้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ให้ใช้กระด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ษสีข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 คุณภ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พดี ขน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 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A4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11 นิ้ว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มหน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70–80 แกรม ซึ่งมีคว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มทนท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ไม่มีเส้นบรรทัด และใช้หน้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เดียว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49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8654" y="854325"/>
            <a:ext cx="85621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การจัด</a:t>
            </a:r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หน้ากระดาษ</a:t>
            </a:r>
          </a:p>
          <a:p>
            <a:pPr algn="thaiDist"/>
            <a:endParaRPr lang="th-TH" sz="800" b="1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ด้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นบน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กขอบกระด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ษด้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นบนประม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 1.5 นิ้ว 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ด้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นล่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กขอบกระด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ษด้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นล่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งประม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 1 นิ้ว 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ด้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นซ้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กขอบกระด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ษซ้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ยประม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 1.5 นิ้ว ช่วงระยะย่อหน้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กกรอบ กระด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ษซ้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ยประม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 2.5 นิ้ว 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ด้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กขอบกระด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ษขว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 1 นิ้ว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8654" y="3323835"/>
            <a:ext cx="8562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7.5.2 รูปแบบอักษรที่ใช้ในการ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พิมพ์ </a:t>
            </a:r>
            <a:endParaRPr lang="th-TH" sz="2400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โดย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ปกติต้องเป็นสี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และใช้</a:t>
            </a:r>
            <a:r>
              <a:rPr lang="th-TH" sz="2400" dirty="0" err="1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ตัวพิมพ์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เดียวกันทั้งเล่มที่นิยมใช้ เช่น </a:t>
            </a:r>
            <a:r>
              <a:rPr lang="en-US" sz="2400" dirty="0" err="1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Angsana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New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 </a:t>
            </a:r>
            <a:r>
              <a:rPr lang="en-US" sz="2400" dirty="0" err="1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Cordia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New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ควรใช้ให้เหมือนกันทั้งเล่ม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8654" y="4685349"/>
            <a:ext cx="3517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7.5.3 การย่อหน้าและขนาดตัวอักษร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8654" y="5185090"/>
            <a:ext cx="8437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ย่อ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แรกให้เว้นจ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กกรอบที่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งต้น 7–8 ตัวอักษร ย่อหน้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ต่อ ๆ ไปเว้นครั้งละ 3 ตัวอักษร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497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9381" y="1002910"/>
            <a:ext cx="861752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7.5.4 การให้หมายเลขหน้า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ตำแหน่ง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ที่ใส่เลขหน้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นิยมใส่ 2 ที่ คือ อยู่กล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งกระด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 ห่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กขอบกระด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ษบน ประม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 1 นิ้ว หรืออยู่ตรงมุมบนขว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กขอบกระด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ษบนและขว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 1 นิ้ว ส่วนก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รให้หม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ยเลข หน้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มีดังนี้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 </a:t>
            </a:r>
            <a:r>
              <a:rPr lang="th-TH" sz="2400" b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ส่วน</a:t>
            </a:r>
            <a:r>
              <a:rPr lang="th-TH" sz="2400" b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หน้า </a:t>
            </a:r>
            <a:r>
              <a:rPr lang="th-TH" sz="2400" b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ส่วนเนื้อหา</a:t>
            </a:r>
            <a:r>
              <a:rPr lang="th-TH" sz="2400" b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ส่วนท้าย </a:t>
            </a:r>
            <a:endParaRPr lang="th-TH" sz="2400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3413354"/>
            <a:ext cx="4392414" cy="336102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49380" y="3975791"/>
            <a:ext cx="86175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solidFill>
                  <a:srgbClr val="221E1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ผู้วิจัย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ควรตรวจท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นพิมพ์ต้นฉบับ ก่อนก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รูปเล่มร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รวิจัยเพื่อคว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มถูกต้อง ครบ ถ้วน และสมบูรณ์ของร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97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9797" y="551289"/>
            <a:ext cx="863138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7.6.1 การตรวจทานงาน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พิมพ์</a:t>
            </a:r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ตรวจทานงานพิมพ์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ควรดำเนินการ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ตรวจทานงานพิมพ์ ดังนี้ </a:t>
            </a:r>
          </a:p>
          <a:p>
            <a:pPr algn="just"/>
            <a:r>
              <a:rPr lang="th-TH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การพิมพ์บทที่และหัวข้อในรายงาน </a:t>
            </a:r>
            <a:endParaRPr lang="th-TH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การพิมพ์หัวข้อหลักและหัวข้อ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รอง</a:t>
            </a:r>
          </a:p>
          <a:p>
            <a:pPr algn="just"/>
            <a:endParaRPr lang="th-TH" sz="800" b="1" i="1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การเว้นวรรค </a:t>
            </a:r>
            <a:endParaRPr lang="th-TH" sz="24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การพิมพ์ย่อ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หน้า</a:t>
            </a:r>
          </a:p>
          <a:p>
            <a:pPr algn="just"/>
            <a:endParaRPr lang="th-TH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	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การพิมพ์เลขหน้า </a:t>
            </a:r>
            <a:endParaRPr lang="th-TH" sz="24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การตรวจ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แก้คำผิด</a:t>
            </a:r>
          </a:p>
          <a:p>
            <a:pPr algn="just"/>
            <a:endParaRPr lang="th-TH" sz="800" b="1" i="1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 การตรวจสอบปี</a:t>
            </a:r>
            <a:r>
              <a:rPr lang="th-TH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</a:p>
          <a:p>
            <a:pPr algn="just"/>
            <a:endParaRPr lang="th-TH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การตรวจสอบ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</a:p>
          <a:p>
            <a:pPr algn="just"/>
            <a:endParaRPr lang="th-TH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b="1" i="1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9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การพิสูจน์อักษรครั้งสุดท้าย </a:t>
            </a:r>
            <a:endParaRPr lang="th-TH" sz="2400" b="1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34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9381" y="562068"/>
            <a:ext cx="8617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7.6.2 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จัดทำเล่ม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รายงานการวิจัย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จัด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ทำสำเน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เพิ่มเติมต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จำนวน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ที่สถ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นศึกษ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และผู้ศึกษ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ต้องก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เข้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ปก ควรใช้กระด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ษปกแข็ง และใช้สีต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มที่สถ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นศึกษ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 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เย็บเล่มให้ประณีต สวยง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 และทนท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รใช้ง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นได้พอสมควร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79" y="2551167"/>
            <a:ext cx="3002896" cy="336102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26724" y="2992539"/>
            <a:ext cx="8617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การนำเสนอ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ผลงานการวิจัย แบ่งออกเป็น 2 รูปแบบ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9380" y="3454204"/>
            <a:ext cx="8617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7.7.1 การจัดนิทรรศการ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จัดนิทรรศก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 หรือเรียกว่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นำเสนอ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นวิจัยภ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คโปสเตอร์ 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นที่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สำเร็จ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สมบูรณ์แล้วม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เผยแพร่สู่ส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ธ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รณชน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04070" y="4876206"/>
            <a:ext cx="8662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7.7.2 กา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รนำเสนอ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ผลงานวิจัยด้วยวาจา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โดยผู้นำ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เสนอจะต้องให้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ความสำคัญ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 2 ด้าน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ju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ด้านสื่อที่ใช้ใน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การนำเสนอ 		2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ด้านเวลาใน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การนำเสนอ </a:t>
            </a:r>
            <a:endParaRPr lang="th-TH" sz="24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36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92" y="950958"/>
            <a:ext cx="2611311" cy="36691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2" y="1627737"/>
            <a:ext cx="4085548" cy="336102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80924" y="2216644"/>
            <a:ext cx="8782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7.1.1 ความหมายของรายงานการ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รายงาน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ผลของก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รศึกษ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ค้นคว้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เกี่ยวกับเรื่องใดเรื่องหนึ่งที่ได้รับมอบหม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 ให้จัด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หรือเลือกศึกษ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เองต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มสนใจโดย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ผลที่ได้ม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เรียบเรียง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นำเสนอ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มหลักเกณฑ์ที่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(ปรีย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ไชยสมคุณ. 2556 :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130)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รายงาน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การวิจัย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นำเสนอ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รวิจัยด้วยล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ยลักษณ์อักษร เรียบเรียงด้วยตัว หนังสือซึ่งก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นำเสนอ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จะต้อง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คำนึงถึงลำดับ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15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3964" y="863335"/>
            <a:ext cx="88149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7.1.2 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ความสำคัญ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ของรายงานการ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การนำเสนอ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ผลการวิจัยโดยการ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จัดทำ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เป็นรายงานการวิจัยมี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ความสำคัญ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อย่างยิ่ง เนื่องจาก รายงานการวิจัยก่อให้เกิดประโยชน์ในส่วนต่าง ๆ 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ร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รวิจัยเป็นเอกส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รที่แสดงถึงข้อมูลส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รสนเทศ (</a:t>
            </a:r>
            <a:r>
              <a:rPr lang="en-US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information)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algn="thaiDist">
              <a:buAutoNum type="arabicPeriod"/>
            </a:pP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รวิจัยเป็นสื่อกล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งสร้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มเข้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ใจก่อให้เกิดก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รเรียนรู้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ร่วมกัน</a:t>
            </a: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รวิจัยก่อให้เกิดก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รสั่งสมและขย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ยพรมแดนขององค์คว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มรู้ในศ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สตร์ส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ต่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ๆ</a:t>
            </a:r>
          </a:p>
          <a:p>
            <a:pPr algn="thaiDist"/>
            <a:endParaRPr lang="th-TH" sz="800" dirty="0">
              <a:solidFill>
                <a:srgbClr val="7B50A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 ยกระดับก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รพัฒน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ชีพให้มีม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สู่ส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กล</a:t>
            </a: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	5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รวิจัยก่อให้เกิดประโยชน์ในก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รพัฒน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สมรรถนะท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งปัญญ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และสมรรถนะก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 ปฏิบัติง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นของผู้เรียน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67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358537" y="3855734"/>
            <a:ext cx="6426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ความสำคัญ</a:t>
            </a: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ของการเขียนรายงานการวิจัย สามารถส่งเสริมผู้เรียน </a:t>
            </a:r>
          </a:p>
          <a:p>
            <a:pPr algn="ctr"/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ให้มีนิสัยรักการอ่าน สร้างนิสัยใฝ่รู้และทันยุคทันสมัย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20" y="1251529"/>
            <a:ext cx="7178360" cy="21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91" y="964338"/>
            <a:ext cx="3737758" cy="33610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70163" y="1476479"/>
            <a:ext cx="86036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7.2.1 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ลักษณะสำคัญ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ของรายงานการ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รายงาน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การวิจัย มีลักษณะที่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สำคัญ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เป็นเอกส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รที่ผู้วิจัยเรียบเรียงขึ้นหลังจ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กที่ได้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วิจัยเสร็จสิ้นแล้ว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นำเสนอ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รสนเทศเชิงคุณค่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ที่ได้จ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เพื่อเผยแพร่และ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นำไปใช้ประโยชน์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3.ส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ในแต่ละบทของร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นวิจัยมีลักษณะเฉพ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ะที่มีคว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มเป็น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เอกภ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พแต่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มสัมพันธ์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สอดคล้องกันทุกบท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ประโยคภ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ที่ใช้ในก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รเขียนร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รวิจัยเป็นประโยคอดีตก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84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1887" y="1918808"/>
            <a:ext cx="87521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ความเป็นระบบ (</a:t>
            </a:r>
            <a:r>
              <a:rPr lang="en-US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Systematic)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algn="thaiDist"/>
            <a:endParaRPr lang="th-TH" sz="800" b="1" i="1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 ความถูกต้อง (</a:t>
            </a:r>
            <a:r>
              <a:rPr lang="en-US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Accuracy) </a:t>
            </a:r>
            <a:endParaRPr lang="en-US" sz="2400" b="1" i="1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3. ความสมบูรณ์ครบถ้วน (</a:t>
            </a:r>
            <a:r>
              <a:rPr lang="en-US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Completeness)</a:t>
            </a:r>
          </a:p>
          <a:p>
            <a:pPr algn="thaiDist"/>
            <a:endParaRPr lang="th-TH" sz="800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4. ความสัมพันธ์สอดคล้องเชื่อมโยง (</a:t>
            </a:r>
            <a:r>
              <a:rPr lang="en-US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Correspondence)</a:t>
            </a:r>
          </a:p>
          <a:p>
            <a:pPr algn="thaiDist"/>
            <a:endParaRPr lang="th-TH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5. ความคงเส้นคงวา หรือความสม่ำเสมอ (</a:t>
            </a:r>
            <a:r>
              <a:rPr lang="en-US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Consistency)</a:t>
            </a:r>
          </a:p>
          <a:p>
            <a:pPr algn="thaiDist"/>
            <a:endParaRPr lang="en-US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6. ความกระจ่างชัด (</a:t>
            </a:r>
            <a:r>
              <a:rPr lang="en-US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Clarity)</a:t>
            </a:r>
          </a:p>
          <a:p>
            <a:pPr algn="thaiDist"/>
            <a:endParaRPr lang="th-TH" sz="800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7. ความตรงประเด็น (</a:t>
            </a:r>
            <a:r>
              <a:rPr lang="en-US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Pertinent) </a:t>
            </a:r>
          </a:p>
          <a:p>
            <a:pPr algn="thaiDist"/>
            <a:endParaRPr lang="th-TH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 smtClean="0"/>
              <a:t>	</a:t>
            </a:r>
            <a:r>
              <a:rPr lang="th-TH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8</a:t>
            </a:r>
            <a:r>
              <a:rPr lang="th-TH" sz="24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. ความเป็นเอกภาพ (</a:t>
            </a:r>
            <a:r>
              <a:rPr lang="en-US" sz="24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Unity) </a:t>
            </a:r>
            <a:endParaRPr lang="en-US" sz="2400" b="1" i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8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9</a:t>
            </a:r>
            <a:r>
              <a:rPr lang="th-TH" sz="24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. ความเป็นประโยชน์ (</a:t>
            </a:r>
            <a:r>
              <a:rPr lang="en-US" sz="24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Utility) 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endParaRPr lang="th-TH" sz="24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4018" y="595369"/>
            <a:ext cx="8575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7.2.2 เกณฑ์การประเมินคุณภาพของรายงานการ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เกณฑ์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การประเมินคุณภาพของรายงานการวิจัย เป็น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ข้อกำหนด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ที่บ่งชี้ถึงคุณลักษณะของ รายงานวิจัยที่มีคุณภาพ มี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804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7818" y="490286"/>
            <a:ext cx="8617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7.2.3 ส่วนประกอบของรายงานการวิจัย </a:t>
            </a:r>
            <a:endParaRPr lang="th-TH" sz="24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แบ่ง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ออกเป็น 3 ส่วน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b="5716"/>
          <a:stretch/>
        </p:blipFill>
        <p:spPr>
          <a:xfrm>
            <a:off x="2987180" y="1468913"/>
            <a:ext cx="4270299" cy="4470222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518365" y="5939135"/>
            <a:ext cx="3207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ส่วนประกอบของรายงานการวิจัย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4170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19" y="892141"/>
            <a:ext cx="4589909" cy="33610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62973" y="1389291"/>
            <a:ext cx="851779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เขียนรายงานการวิจัยให้มีคุณภาพ มีแนวทางในการปฏิบัติ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ju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7.3.1 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ส่วน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49119" y="2368394"/>
            <a:ext cx="8517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ปก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นอก</a:t>
            </a:r>
            <a:endParaRPr lang="th-TH" sz="24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62973" y="2810323"/>
            <a:ext cx="8517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ปก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</a:t>
            </a:r>
          </a:p>
          <a:p>
            <a:pPr algn="just"/>
            <a:endParaRPr lang="th-TH" sz="800" i="1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บทคัดย่อ</a:t>
            </a:r>
            <a:endParaRPr lang="th-TH" sz="24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62973" y="3796078"/>
            <a:ext cx="8517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กิตติกรรมประกาศหรือประกาศ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คุณูปการ</a:t>
            </a:r>
            <a:endParaRPr lang="th-TH" sz="24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9119" y="4216986"/>
            <a:ext cx="86175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สารบัญ </a:t>
            </a:r>
          </a:p>
          <a:p>
            <a:pPr algn="just"/>
            <a:endParaRPr lang="th-TH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6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สารบัญตาราง (ถ้ามี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algn="just"/>
            <a:endParaRPr lang="th-TH" sz="800" b="1" i="1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7. 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สารบัญภาพหรือสารบัญภาพประกอบ (ถ้า</a:t>
            </a:r>
            <a:r>
              <a:rPr lang="th-TH" sz="2400" b="1" i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i="1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4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85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308</Words>
  <Application>Microsoft Office PowerPoint</Application>
  <PresentationFormat>นำเสนอทางหน้าจอ (4:3)</PresentationFormat>
  <Paragraphs>220</Paragraphs>
  <Slides>28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28</vt:i4>
      </vt:variant>
    </vt:vector>
  </HeadingPairs>
  <TitlesOfParts>
    <vt:vector size="36" baseType="lpstr">
      <vt:lpstr>Angsana New</vt:lpstr>
      <vt:lpstr>Arial</vt:lpstr>
      <vt:lpstr>Calibri</vt:lpstr>
      <vt:lpstr>Calibri Light</vt:lpstr>
      <vt:lpstr>Cordia New</vt:lpstr>
      <vt:lpstr>Symbol</vt:lpstr>
      <vt:lpstr>TH Sarabun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Amm1</cp:lastModifiedBy>
  <cp:revision>202</cp:revision>
  <dcterms:created xsi:type="dcterms:W3CDTF">2018-10-24T06:38:00Z</dcterms:created>
  <dcterms:modified xsi:type="dcterms:W3CDTF">2021-03-26T02:27:17Z</dcterms:modified>
</cp:coreProperties>
</file>