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9" r:id="rId3"/>
    <p:sldId id="262" r:id="rId4"/>
    <p:sldId id="263" r:id="rId5"/>
    <p:sldId id="264" r:id="rId6"/>
    <p:sldId id="265" r:id="rId7"/>
    <p:sldId id="266" r:id="rId8"/>
    <p:sldId id="270" r:id="rId9"/>
    <p:sldId id="267" r:id="rId10"/>
    <p:sldId id="269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48" y="84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6.wmf"/><Relationship Id="rId1" Type="http://schemas.openxmlformats.org/officeDocument/2006/relationships/image" Target="../media/image11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11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535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4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715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560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67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27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532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99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38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965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20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9DB5-E043-4991-BF59-3D038E35464A}" type="datetimeFigureOut">
              <a:rPr lang="th-TH" smtClean="0"/>
              <a:t>18/05/65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254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3" Type="http://schemas.openxmlformats.org/officeDocument/2006/relationships/image" Target="../media/image5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1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7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6.png"/><Relationship Id="rId4" Type="http://schemas.openxmlformats.org/officeDocument/2006/relationships/image" Target="../media/image11.wmf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3.wmf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9.bin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61819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53314" y="719646"/>
            <a:ext cx="8637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1.5.2 การคูณเวกเตอร์ในระบบ 3 มิติ</a:t>
            </a:r>
          </a:p>
          <a:p>
            <a:pPr algn="thaiDist"/>
            <a:endParaRPr lang="th-TH" sz="800" b="1" i="0" u="none" strike="noStrike" baseline="0" dirty="0">
              <a:solidFill>
                <a:srgbClr val="6A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การคูณเวกเตอร์ในระบบ 3 มิติ แบ่งได้เป็น 2 แบบ คือ การคูณเวกเตอร์ในระบบ 3 มิติ</a:t>
            </a:r>
            <a:r>
              <a:rPr lang="th-TH" sz="2400" b="0" i="0" u="none" strike="noStrike" baseline="0" dirty="0" err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แบบสเกลาร์</a:t>
            </a:r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(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Dot Product) </a:t>
            </a:r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และการคูณเวกเตอร์ในระบบ 3 มิติแบบเวกเตอร์ (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Cross Product)	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661086" y="3970253"/>
            <a:ext cx="8637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0" u="none" strike="noStrike" baseline="0" dirty="0">
                <a:solidFill>
                  <a:srgbClr val="B61033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2. การคูณเวกเตอร์ในระบบ 3 มิติ แบบเวกเตอร์ (</a:t>
            </a:r>
            <a:r>
              <a:rPr lang="en-US" sz="2400" b="1" i="0" u="none" strike="noStrike" baseline="0" dirty="0">
                <a:solidFill>
                  <a:srgbClr val="B61033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Cross Product)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3314" y="2008334"/>
            <a:ext cx="8637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B61033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การคูณเวกเตอร์ในระบบ 3 มิติ</a:t>
            </a:r>
            <a:r>
              <a:rPr lang="th-TH" sz="2400" b="1" dirty="0" err="1">
                <a:solidFill>
                  <a:srgbClr val="B61033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แบบสเกลาร์</a:t>
            </a:r>
            <a:r>
              <a:rPr lang="th-TH" sz="2400" b="1" dirty="0">
                <a:solidFill>
                  <a:srgbClr val="B61033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(</a:t>
            </a:r>
            <a:r>
              <a:rPr lang="en-US" sz="2400" b="1" dirty="0">
                <a:solidFill>
                  <a:srgbClr val="B61033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Dot Product)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42662" y="2511477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</a:rPr>
              <a:t>ถ้า</a:t>
            </a:r>
            <a:endParaRPr lang="th-TH" dirty="0"/>
          </a:p>
        </p:txBody>
      </p:sp>
      <p:graphicFrame>
        <p:nvGraphicFramePr>
          <p:cNvPr id="15" name="วัตถุ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679479"/>
              </p:ext>
            </p:extLst>
          </p:nvPr>
        </p:nvGraphicFramePr>
        <p:xfrm>
          <a:off x="1755504" y="2472901"/>
          <a:ext cx="1902096" cy="47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" name="Equation" r:id="rId3" imgW="1358640" imgH="342720" progId="Equation.DSMT4">
                  <p:embed/>
                </p:oleObj>
              </mc:Choice>
              <mc:Fallback>
                <p:oleObj name="Equation" r:id="rId3" imgW="13586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5504" y="2472901"/>
                        <a:ext cx="1902096" cy="479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วัตถุ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797131"/>
              </p:ext>
            </p:extLst>
          </p:nvPr>
        </p:nvGraphicFramePr>
        <p:xfrm>
          <a:off x="3880314" y="2475444"/>
          <a:ext cx="1813392" cy="47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" name="Equation" r:id="rId5" imgW="1295280" imgH="342720" progId="Equation.DSMT4">
                  <p:embed/>
                </p:oleObj>
              </mc:Choice>
              <mc:Fallback>
                <p:oleObj name="Equation" r:id="rId5" imgW="1295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0314" y="2475444"/>
                        <a:ext cx="1813392" cy="479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249900" y="2967890"/>
            <a:ext cx="8637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dirty="0">
                <a:latin typeface="Cordia New" panose="020B0304020202020204" pitchFamily="34" charset="-34"/>
                <a:ea typeface="Calibri" panose="020F0502020204030204" pitchFamily="34" charset="0"/>
              </a:rPr>
              <a:t>	จะสามารถหาผลลัพธ์ของการคูณเวกเตอร์ ได้จากสูตร</a:t>
            </a:r>
            <a:endParaRPr lang="en-US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17" name="วัตถุ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302563"/>
              </p:ext>
            </p:extLst>
          </p:nvPr>
        </p:nvGraphicFramePr>
        <p:xfrm>
          <a:off x="1755503" y="3528989"/>
          <a:ext cx="483457" cy="282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" name="Equation" r:id="rId7" imgW="304560" imgH="177480" progId="Equation.DSMT4">
                  <p:embed/>
                </p:oleObj>
              </mc:Choice>
              <mc:Fallback>
                <p:oleObj name="Equation" r:id="rId7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5503" y="3528989"/>
                        <a:ext cx="483457" cy="282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สี่เหลี่ยมผืนผ้า 17"/>
          <p:cNvSpPr/>
          <p:nvPr/>
        </p:nvSpPr>
        <p:spPr>
          <a:xfrm>
            <a:off x="2238960" y="3466304"/>
            <a:ext cx="2605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=  </a:t>
            </a:r>
            <a:r>
              <a:rPr lang="en-US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</a:t>
            </a:r>
            <a:r>
              <a:rPr lang="en-US" sz="2400" baseline="-25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B</a:t>
            </a:r>
            <a:r>
              <a:rPr lang="en-US" sz="2400" baseline="-25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+ A</a:t>
            </a:r>
            <a:r>
              <a:rPr lang="en-US" sz="2400" baseline="-25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B</a:t>
            </a:r>
            <a:r>
              <a:rPr lang="en-US" sz="2400" baseline="-25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+ A</a:t>
            </a:r>
            <a:r>
              <a:rPr lang="en-US" sz="2400" baseline="-25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Z</a:t>
            </a:r>
            <a:r>
              <a:rPr lang="en-US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B</a:t>
            </a:r>
            <a:r>
              <a:rPr lang="en-US" sz="2400" baseline="-25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Z   </a:t>
            </a:r>
            <a:endParaRPr lang="th-TH" sz="2400" dirty="0"/>
          </a:p>
        </p:txBody>
      </p:sp>
      <p:graphicFrame>
        <p:nvGraphicFramePr>
          <p:cNvPr id="19" name="วัตถุ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670281"/>
              </p:ext>
            </p:extLst>
          </p:nvPr>
        </p:nvGraphicFramePr>
        <p:xfrm>
          <a:off x="1765028" y="4458692"/>
          <a:ext cx="1902096" cy="47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" name="Equation" r:id="rId9" imgW="1358640" imgH="342720" progId="Equation.DSMT4">
                  <p:embed/>
                </p:oleObj>
              </mc:Choice>
              <mc:Fallback>
                <p:oleObj name="Equation" r:id="rId9" imgW="13586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5028" y="4458692"/>
                        <a:ext cx="1902096" cy="479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วัตถุ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60512"/>
              </p:ext>
            </p:extLst>
          </p:nvPr>
        </p:nvGraphicFramePr>
        <p:xfrm>
          <a:off x="4206468" y="4458692"/>
          <a:ext cx="1813392" cy="47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" name="Equation" r:id="rId10" imgW="1295280" imgH="342720" progId="Equation.DSMT4">
                  <p:embed/>
                </p:oleObj>
              </mc:Choice>
              <mc:Fallback>
                <p:oleObj name="Equation" r:id="rId10" imgW="1295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6468" y="4458692"/>
                        <a:ext cx="1813392" cy="479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สี่เหลี่ยมผืนผ้า 22"/>
          <p:cNvSpPr/>
          <p:nvPr/>
        </p:nvSpPr>
        <p:spPr>
          <a:xfrm>
            <a:off x="1152187" y="4436986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</a:rPr>
              <a:t>ถ้า</a:t>
            </a:r>
            <a:endParaRPr lang="th-TH" dirty="0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251607" y="5112874"/>
            <a:ext cx="864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3113" algn="l"/>
                <a:tab pos="914400" algn="l"/>
                <a:tab pos="1147763" algn="l"/>
                <a:tab pos="1377950" algn="l"/>
                <a:tab pos="1511300" algn="l"/>
                <a:tab pos="3944938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จะสามารถหาผลลัพธ์ของการคูณเวกเตอร์ได้จากหลักของ </a:t>
            </a:r>
            <a:r>
              <a:rPr lang="en-US" sz="2400" b="1" i="1" dirty="0" err="1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Deteminant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คือ ทแยงลงมีเครื่องหมายเป็น 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+ 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และทแยงลงมีเครื่องหมายเป็น 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–</a:t>
            </a:r>
            <a:endParaRPr lang="en-US" sz="2400" b="1" i="1" dirty="0">
              <a:solidFill>
                <a:srgbClr val="7030A0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404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8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9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19" y="1849354"/>
            <a:ext cx="6919607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19" y="2635960"/>
            <a:ext cx="6919607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18" y="3444954"/>
            <a:ext cx="6919607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21" y="4253948"/>
            <a:ext cx="6919607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22" y="5050880"/>
            <a:ext cx="6919607" cy="3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102428" y="965205"/>
            <a:ext cx="0" cy="427886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1085494" y="2006605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085494" y="2808822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1093961" y="3611039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1102428" y="4413256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1085494" y="5215473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0" y="844539"/>
            <a:ext cx="1961392" cy="36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58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9" y="968107"/>
            <a:ext cx="2234609" cy="37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518985" y="1552813"/>
            <a:ext cx="8625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rgbClr val="7030A0"/>
                </a:solidFill>
              </a:rPr>
              <a:t>ปริมาณใด ๆ ทางฟิสิกส์ แบ่งออกได้เป็น 2 ชนิด ดังนี้</a:t>
            </a:r>
            <a:endParaRPr lang="th-TH" sz="2400" b="1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72179" y="2227127"/>
            <a:ext cx="862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1.1.1 </a:t>
            </a:r>
            <a:r>
              <a:rPr lang="th-TH" sz="2400" b="1" i="0" u="none" strike="noStrike" baseline="0" dirty="0" err="1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ปริมาณส</a:t>
            </a:r>
            <a:r>
              <a:rPr lang="th-TH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</a:t>
            </a:r>
            <a:r>
              <a:rPr lang="th-TH" sz="2400" b="1" i="0" u="none" strike="noStrike" baseline="0" dirty="0" err="1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ลาร์</a:t>
            </a:r>
            <a:r>
              <a:rPr lang="th-TH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(</a:t>
            </a:r>
            <a:r>
              <a:rPr lang="en-US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Scalar Quantities) </a:t>
            </a:r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คือ ปริมาณที่มีแต่ขนาด ก็สามารถให้ความหมายได้ครบถ้วน ไม่จำเป็นต้องบอกทิศทางอีก เช่น ระยะทาง 100 เมตร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72178" y="3114090"/>
            <a:ext cx="862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1.1.2 ปริมาณเวกเตอร์ (</a:t>
            </a:r>
            <a:r>
              <a:rPr lang="en-US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Vector Quantities) </a:t>
            </a:r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คือ ปริมาณที่บอกทั้งขนาดและทิศทางจึงจะได้ใจความที่ครบถ้วนสมบูรณ์ เช่น การกระจัด 10 เมตร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963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7" y="871236"/>
            <a:ext cx="6919607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47132" y="1370302"/>
            <a:ext cx="8637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1.2.1 การหาเวกเตอร์ลัพธ์โดยใช้แผนภาพ</a:t>
            </a:r>
          </a:p>
          <a:p>
            <a:r>
              <a:rPr lang="th-TH" sz="2400" b="1" i="1" u="none" strike="noStrike" baseline="0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การหาเวกเตอร์ลัพธ์โดยใช้แผนภาพมีวิธีการหาคำตอบ 2 วิธี คือ</a:t>
            </a:r>
            <a:endParaRPr lang="th-TH" sz="2400" b="1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0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pSp>
        <p:nvGrpSpPr>
          <p:cNvPr id="21" name="กลุ่ม 20"/>
          <p:cNvGrpSpPr/>
          <p:nvPr/>
        </p:nvGrpSpPr>
        <p:grpSpPr>
          <a:xfrm>
            <a:off x="253313" y="2617601"/>
            <a:ext cx="8637373" cy="3293209"/>
            <a:chOff x="253313" y="2617601"/>
            <a:chExt cx="8637373" cy="3293209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253313" y="2617601"/>
              <a:ext cx="8637373" cy="329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endParaRPr lang="th-TH" sz="8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(1) กำหนดขนาดและทิศทางของเวกเตอร์ </a:t>
              </a:r>
              <a:r>
                <a:rPr lang="th-TH" sz="2400" b="0" i="0" u="none" strike="noStrike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 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และเวกเตอร์</a:t>
              </a:r>
            </a:p>
            <a:p>
              <a:pPr algn="thaiDist"/>
              <a:endParaRPr lang="en-US" sz="8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(2) ให้เวกเตอร์ </a:t>
              </a:r>
              <a:r>
                <a:rPr lang="th-TH" sz="2400" b="0" i="0" u="none" strike="noStrike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 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เป็นตัวตั้ง โดยเขียนขนาดและทิศทางให้ถูกต้อง</a:t>
              </a:r>
            </a:p>
            <a:p>
              <a:pPr algn="thaiDist"/>
              <a:endParaRPr lang="th-TH" sz="8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(3) นำเอาหางของเวกเตอร์ </a:t>
              </a:r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มาต่อกับหัวของเวกเตอร์</a:t>
              </a:r>
            </a:p>
            <a:p>
              <a:pPr algn="thaiDist"/>
              <a:endParaRPr lang="en-US" sz="8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(4) เวกเตอร์ลัพธ์ที่ได้จะมีจุดเริ่มต้นที่หางของเวกเตอร์     และมีจุดสิ้นสุดที่หัวของ</a:t>
              </a:r>
            </a:p>
            <a:p>
              <a:pPr algn="thaiDist"/>
              <a:endParaRPr lang="th-TH" sz="8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เวกเตอร์</a:t>
              </a:r>
              <a:endParaRPr lang="en-US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(5) ในกรณีที่มีเวกเตอร์มากกว่า 2 เวกเตอร์ จะสามารถหาเวกเตอร์ลัพธ์ได้โดยนำเวกเตอร์</a:t>
              </a: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ตัวต่อไปมาต่อที่หัวของเวกเตอร์ </a:t>
              </a:r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 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และทำแบบนี้ไปเรื่อย ๆ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aphicFrame>
          <p:nvGraphicFramePr>
            <p:cNvPr id="7" name="วัตถุ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1029048"/>
                </p:ext>
              </p:extLst>
            </p:nvPr>
          </p:nvGraphicFramePr>
          <p:xfrm>
            <a:off x="2519587" y="3215678"/>
            <a:ext cx="223441" cy="330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2" name="Equation" r:id="rId4" imgW="139680" imgH="203040" progId="Equation.DSMT4">
                    <p:embed/>
                  </p:oleObj>
                </mc:Choice>
                <mc:Fallback>
                  <p:oleObj name="Equation" r:id="rId4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19587" y="3215678"/>
                          <a:ext cx="223441" cy="3304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วัตถุ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1111253"/>
                </p:ext>
              </p:extLst>
            </p:nvPr>
          </p:nvGraphicFramePr>
          <p:xfrm>
            <a:off x="3480549" y="3710658"/>
            <a:ext cx="223441" cy="330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3" name="Equation" r:id="rId6" imgW="139680" imgH="203040" progId="Equation.DSMT4">
                    <p:embed/>
                  </p:oleObj>
                </mc:Choice>
                <mc:Fallback>
                  <p:oleObj name="Equation" r:id="rId6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80549" y="3710658"/>
                          <a:ext cx="223441" cy="3304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วัตถุ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5008492"/>
                </p:ext>
              </p:extLst>
            </p:nvPr>
          </p:nvGraphicFramePr>
          <p:xfrm>
            <a:off x="5755386" y="3718776"/>
            <a:ext cx="223441" cy="330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4" name="Equation" r:id="rId8" imgW="139680" imgH="203040" progId="Equation.DSMT4">
                    <p:embed/>
                  </p:oleObj>
                </mc:Choice>
                <mc:Fallback>
                  <p:oleObj name="Equation" r:id="rId8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755386" y="3718776"/>
                          <a:ext cx="223441" cy="3304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วัตถุ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7889386"/>
                </p:ext>
              </p:extLst>
            </p:nvPr>
          </p:nvGraphicFramePr>
          <p:xfrm>
            <a:off x="5636910" y="4190700"/>
            <a:ext cx="223441" cy="330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5" name="Equation" r:id="rId9" imgW="139680" imgH="203040" progId="Equation.DSMT4">
                    <p:embed/>
                  </p:oleObj>
                </mc:Choice>
                <mc:Fallback>
                  <p:oleObj name="Equation" r:id="rId9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36910" y="4190700"/>
                          <a:ext cx="223441" cy="3304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วัตถุ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5642673"/>
                </p:ext>
              </p:extLst>
            </p:nvPr>
          </p:nvGraphicFramePr>
          <p:xfrm>
            <a:off x="1071751" y="4685863"/>
            <a:ext cx="223441" cy="330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6" name="Equation" r:id="rId10" imgW="139680" imgH="203040" progId="Equation.DSMT4">
                    <p:embed/>
                  </p:oleObj>
                </mc:Choice>
                <mc:Fallback>
                  <p:oleObj name="Equation" r:id="rId10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71751" y="4685863"/>
                          <a:ext cx="223441" cy="3304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วัตถุ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1171326"/>
                </p:ext>
              </p:extLst>
            </p:nvPr>
          </p:nvGraphicFramePr>
          <p:xfrm>
            <a:off x="2979530" y="5447951"/>
            <a:ext cx="195552" cy="284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7" name="Equation" r:id="rId12" imgW="139680" imgH="203040" progId="Equation.DSMT4">
                    <p:embed/>
                  </p:oleObj>
                </mc:Choice>
                <mc:Fallback>
                  <p:oleObj name="Equation" r:id="rId12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79530" y="5447951"/>
                          <a:ext cx="195552" cy="2842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วัตถุ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1067995"/>
                </p:ext>
              </p:extLst>
            </p:nvPr>
          </p:nvGraphicFramePr>
          <p:xfrm>
            <a:off x="4659682" y="2788460"/>
            <a:ext cx="195495" cy="266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8" name="Equation" r:id="rId13" imgW="139639" imgH="190417" progId="Equation.DSMT4">
                    <p:embed/>
                  </p:oleObj>
                </mc:Choice>
                <mc:Fallback>
                  <p:oleObj name="Equation" r:id="rId13" imgW="139639" imgH="190417" progId="Equation.DSMT4">
                    <p:embed/>
                    <p:pic>
                      <p:nvPicPr>
                        <p:cNvPr id="0" name="Object 1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9682" y="2788460"/>
                          <a:ext cx="195495" cy="2665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วัตถุ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0029022"/>
                </p:ext>
              </p:extLst>
            </p:nvPr>
          </p:nvGraphicFramePr>
          <p:xfrm>
            <a:off x="5987294" y="2792868"/>
            <a:ext cx="195495" cy="266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9" name="Equation" r:id="rId15" imgW="139639" imgH="190417" progId="Equation.DSMT4">
                    <p:embed/>
                  </p:oleObj>
                </mc:Choice>
                <mc:Fallback>
                  <p:oleObj name="Equation" r:id="rId15" imgW="139639" imgH="190417" progId="Equation.DSMT4">
                    <p:embed/>
                    <p:pic>
                      <p:nvPicPr>
                        <p:cNvPr id="0" name="Object 2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7294" y="2792868"/>
                          <a:ext cx="195495" cy="2665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สี่เหลี่ยมผืนผ้า 19"/>
          <p:cNvSpPr/>
          <p:nvPr/>
        </p:nvSpPr>
        <p:spPr>
          <a:xfrm>
            <a:off x="185429" y="2153073"/>
            <a:ext cx="8699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B61033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การหาเวกเตอร์ลัพธ์โดยวิธีหางต่อหัว </a:t>
            </a:r>
            <a:r>
              <a:rPr lang="th-TH" sz="2400" b="1" i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มีขั้นตอนดังนี้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60854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กลุ่ม 12"/>
          <p:cNvGrpSpPr/>
          <p:nvPr/>
        </p:nvGrpSpPr>
        <p:grpSpPr>
          <a:xfrm>
            <a:off x="159123" y="1254174"/>
            <a:ext cx="8550877" cy="2062103"/>
            <a:chOff x="133723" y="882963"/>
            <a:chExt cx="8550877" cy="2062103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133723" y="882963"/>
              <a:ext cx="8550877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endParaRPr lang="th-TH" sz="8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(1) กำหนดขนาดและทิศทางของเวกเตอร์ </a:t>
              </a:r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และเวกเตอร์ </a:t>
              </a:r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(2) ให้เวกเตอร์ </a:t>
              </a:r>
              <a:r>
                <a:rPr lang="th-TH" sz="2400" b="0" i="0" u="none" strike="noStrike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 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เป็นตัวตั้ง โดยเขียนขนาดและทิศทางให้ถูกต้อง</a:t>
              </a: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(3) นำหางของเวกเตอร์ </a:t>
              </a:r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มาต่อกับหัวของเวกเตอร์ </a:t>
              </a:r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(4) สร้างรูปสี่เหลี่ยมด้านขนาน</a:t>
              </a: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(5) เวกเตอร์ลัพธ์ คือ เส้นทแยงมุมของรูปสี่เหลี่ยมด้านขนานที่สร้างขึ้น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aphicFrame>
          <p:nvGraphicFramePr>
            <p:cNvPr id="4" name="วัตถุ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4232063"/>
                </p:ext>
              </p:extLst>
            </p:nvPr>
          </p:nvGraphicFramePr>
          <p:xfrm>
            <a:off x="4555066" y="1009749"/>
            <a:ext cx="211287" cy="312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2" name="Equation" r:id="rId3" imgW="139680" imgH="203040" progId="Equation.DSMT4">
                    <p:embed/>
                  </p:oleObj>
                </mc:Choice>
                <mc:Fallback>
                  <p:oleObj name="Equation" r:id="rId3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55066" y="1009749"/>
                          <a:ext cx="211287" cy="3125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วัตถุ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9535418"/>
                </p:ext>
              </p:extLst>
            </p:nvPr>
          </p:nvGraphicFramePr>
          <p:xfrm>
            <a:off x="5865815" y="1015826"/>
            <a:ext cx="217247" cy="321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3" name="Equation" r:id="rId5" imgW="139680" imgH="203040" progId="Equation.DSMT4">
                    <p:embed/>
                  </p:oleObj>
                </mc:Choice>
                <mc:Fallback>
                  <p:oleObj name="Equation" r:id="rId5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865815" y="1015826"/>
                          <a:ext cx="217247" cy="3213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วัตถุ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8137421"/>
                </p:ext>
              </p:extLst>
            </p:nvPr>
          </p:nvGraphicFramePr>
          <p:xfrm>
            <a:off x="2405890" y="1364602"/>
            <a:ext cx="219321" cy="3244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4" name="Equation" r:id="rId7" imgW="139680" imgH="203040" progId="Equation.DSMT4">
                    <p:embed/>
                  </p:oleObj>
                </mc:Choice>
                <mc:Fallback>
                  <p:oleObj name="Equation" r:id="rId7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05890" y="1364602"/>
                          <a:ext cx="219321" cy="3244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วัตถุ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9427227"/>
                </p:ext>
              </p:extLst>
            </p:nvPr>
          </p:nvGraphicFramePr>
          <p:xfrm>
            <a:off x="3088998" y="1761233"/>
            <a:ext cx="206584" cy="305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5" name="Equation" r:id="rId8" imgW="139680" imgH="203040" progId="Equation.DSMT4">
                    <p:embed/>
                  </p:oleObj>
                </mc:Choice>
                <mc:Fallback>
                  <p:oleObj name="Equation" r:id="rId8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88998" y="1761233"/>
                          <a:ext cx="206584" cy="3055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วัตถุ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5611667"/>
                </p:ext>
              </p:extLst>
            </p:nvPr>
          </p:nvGraphicFramePr>
          <p:xfrm>
            <a:off x="5367620" y="1757755"/>
            <a:ext cx="211287" cy="312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6" name="Equation" r:id="rId9" imgW="139680" imgH="203040" progId="Equation.DSMT4">
                    <p:embed/>
                  </p:oleObj>
                </mc:Choice>
                <mc:Fallback>
                  <p:oleObj name="Equation" r:id="rId9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367620" y="1757755"/>
                          <a:ext cx="211287" cy="3125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สี่เหลี่ยมผืนผ้า 8"/>
          <p:cNvSpPr/>
          <p:nvPr/>
        </p:nvSpPr>
        <p:spPr>
          <a:xfrm>
            <a:off x="285647" y="3358812"/>
            <a:ext cx="8594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1.2.2 การหาเวกเตอร์ลัพธ์โดยการคำนวณ</a:t>
            </a:r>
          </a:p>
          <a:p>
            <a:pPr algn="thaiDist"/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การหาเวกเตอร์ลัพธ์โดยการคำนวณ จะสามารถหาขนาดของเวกเตอร์ลัพธ์ได้จาก “กฎของ</a:t>
            </a:r>
          </a:p>
          <a:p>
            <a:pPr algn="thaiDist"/>
            <a:r>
              <a:rPr lang="en-US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Cosine” </a:t>
            </a:r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และทิศทางของเวกเตอร์ลัพธ์จาก “กฎของ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Sine”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63819" y="942306"/>
            <a:ext cx="7685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B61033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การหาเวกเตอร์ลัพธ์โดยวิธีหางต่อหาง </a:t>
            </a:r>
            <a:r>
              <a:rPr lang="th-TH" sz="2400" b="1" i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มีขั้นตอนในการทำ ดังต่อไปนี้</a:t>
            </a:r>
          </a:p>
        </p:txBody>
      </p:sp>
    </p:spTree>
    <p:extLst>
      <p:ext uri="{BB962C8B-B14F-4D97-AF65-F5344CB8AC3E}">
        <p14:creationId xmlns:p14="http://schemas.microsoft.com/office/powerpoint/2010/main" val="201702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11"/>
          <p:cNvGrpSpPr/>
          <p:nvPr/>
        </p:nvGrpSpPr>
        <p:grpSpPr>
          <a:xfrm>
            <a:off x="234779" y="1666353"/>
            <a:ext cx="8674442" cy="1942341"/>
            <a:chOff x="234779" y="1224393"/>
            <a:chExt cx="8674442" cy="1942341"/>
          </a:xfrm>
        </p:grpSpPr>
        <p:sp>
          <p:nvSpPr>
            <p:cNvPr id="2" name="สี่เหลี่ยมผืนผ้า 1"/>
            <p:cNvSpPr/>
            <p:nvPr/>
          </p:nvSpPr>
          <p:spPr>
            <a:xfrm>
              <a:off x="234779" y="1227742"/>
              <a:ext cx="867444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1. กำหนดขนาดและทิศทางของเวกเตอร์ </a:t>
              </a:r>
              <a:r>
                <a:rPr lang="en-US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   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และ เวกเตอร์ </a:t>
              </a:r>
              <a:endParaRPr lang="en-US" sz="2400" b="0" i="0" u="none" strike="noStrike" baseline="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thaiDist"/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2. ให้เวกเตอร์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 </a:t>
              </a:r>
              <a:r>
                <a:rPr lang="en-US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เป็นตัวตั้ง โดยเขียนขนาดและทิศทางให้ถูกต้อง</a:t>
              </a:r>
            </a:p>
            <a:p>
              <a:pPr algn="thaiDist"/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3. แปลงเวกเตอร์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ให้เป็นเวกเตอร์ </a:t>
              </a:r>
              <a:r>
                <a:rPr lang="en-US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 (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เวกเตอร์ที่มีขนาดเท่ากัน แต่มีทิศทางตรงข้าม) แล้วนำเอาหางของเวกเตอร์ </a:t>
              </a:r>
              <a:r>
                <a:rPr lang="en-US" sz="2400" b="0" i="0" u="none" strike="noStrike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</a:t>
              </a:r>
              <a:r>
                <a:rPr lang="en-US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มาต่อเข้ากับหัวของเวกเตอร์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 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เพื่อให้เข้ารูป </a:t>
              </a:r>
              <a:endParaRPr lang="en-US" sz="2400" b="0" i="0" u="none" strike="noStrike" baseline="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thaiDist"/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4. เวกเตอร์ลัพธ์ที่ได้จะมีจุดเริ่มต้นที่หางของเวกเตอร์</a:t>
              </a:r>
              <a:r>
                <a:rPr lang="en-US" sz="2400" b="0" i="0" u="none" strike="noStrike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 </a:t>
              </a:r>
              <a:r>
                <a:rPr lang="en-US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และมีจุดสิ้นสุดที่หัวของเวกเตอร์ 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aphicFrame>
          <p:nvGraphicFramePr>
            <p:cNvPr id="3" name="วัตถุ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9060832"/>
                </p:ext>
              </p:extLst>
            </p:nvPr>
          </p:nvGraphicFramePr>
          <p:xfrm>
            <a:off x="4572000" y="1224393"/>
            <a:ext cx="211287" cy="312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2" name="Equation" r:id="rId3" imgW="139680" imgH="203040" progId="Equation.DSMT4">
                    <p:embed/>
                  </p:oleObj>
                </mc:Choice>
                <mc:Fallback>
                  <p:oleObj name="Equation" r:id="rId3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72000" y="1224393"/>
                          <a:ext cx="211287" cy="3125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วัตถุ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8621092"/>
                </p:ext>
              </p:extLst>
            </p:nvPr>
          </p:nvGraphicFramePr>
          <p:xfrm>
            <a:off x="4214178" y="1953335"/>
            <a:ext cx="295275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3" name="Equation" r:id="rId5" imgW="190440" imgH="203040" progId="Equation.DSMT4">
                    <p:embed/>
                  </p:oleObj>
                </mc:Choice>
                <mc:Fallback>
                  <p:oleObj name="Equation" r:id="rId5" imgW="1904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214178" y="1953335"/>
                          <a:ext cx="295275" cy="322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วัตถุ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5174787"/>
                </p:ext>
              </p:extLst>
            </p:nvPr>
          </p:nvGraphicFramePr>
          <p:xfrm>
            <a:off x="2421308" y="1602936"/>
            <a:ext cx="211287" cy="305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4" name="Equation" r:id="rId7" imgW="139680" imgH="203040" progId="Equation.DSMT4">
                    <p:embed/>
                  </p:oleObj>
                </mc:Choice>
                <mc:Fallback>
                  <p:oleObj name="Equation" r:id="rId7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21308" y="1602936"/>
                          <a:ext cx="211287" cy="3055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วัตถุ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1856331"/>
                </p:ext>
              </p:extLst>
            </p:nvPr>
          </p:nvGraphicFramePr>
          <p:xfrm>
            <a:off x="2680206" y="1945917"/>
            <a:ext cx="217247" cy="321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5" name="Equation" r:id="rId8" imgW="139680" imgH="203040" progId="Equation.DSMT4">
                    <p:embed/>
                  </p:oleObj>
                </mc:Choice>
                <mc:Fallback>
                  <p:oleObj name="Equation" r:id="rId8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80206" y="1945917"/>
                          <a:ext cx="217247" cy="3213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วัตถุ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9807132"/>
                </p:ext>
              </p:extLst>
            </p:nvPr>
          </p:nvGraphicFramePr>
          <p:xfrm>
            <a:off x="2225085" y="2319653"/>
            <a:ext cx="295275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6" name="Equation" r:id="rId10" imgW="190440" imgH="203040" progId="Equation.DSMT4">
                    <p:embed/>
                  </p:oleObj>
                </mc:Choice>
                <mc:Fallback>
                  <p:oleObj name="Equation" r:id="rId10" imgW="1904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225085" y="2319653"/>
                          <a:ext cx="295275" cy="322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วัตถุ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1006449"/>
                </p:ext>
              </p:extLst>
            </p:nvPr>
          </p:nvGraphicFramePr>
          <p:xfrm>
            <a:off x="5994400" y="1234515"/>
            <a:ext cx="217488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7" name="Equation" r:id="rId12" imgW="139680" imgH="203040" progId="Equation.DSMT4">
                    <p:embed/>
                  </p:oleObj>
                </mc:Choice>
                <mc:Fallback>
                  <p:oleObj name="Equation" r:id="rId12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994400" y="1234515"/>
                          <a:ext cx="217488" cy="322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วัตถุ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9210897"/>
                </p:ext>
              </p:extLst>
            </p:nvPr>
          </p:nvGraphicFramePr>
          <p:xfrm>
            <a:off x="4855563" y="2314157"/>
            <a:ext cx="211287" cy="312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8" name="Equation" r:id="rId13" imgW="139680" imgH="203040" progId="Equation.DSMT4">
                    <p:embed/>
                  </p:oleObj>
                </mc:Choice>
                <mc:Fallback>
                  <p:oleObj name="Equation" r:id="rId13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855563" y="2314157"/>
                          <a:ext cx="211287" cy="3125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วัตถุ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6891825"/>
                </p:ext>
              </p:extLst>
            </p:nvPr>
          </p:nvGraphicFramePr>
          <p:xfrm>
            <a:off x="5509778" y="2689490"/>
            <a:ext cx="211287" cy="312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9" name="Equation" r:id="rId14" imgW="139680" imgH="203040" progId="Equation.DSMT4">
                    <p:embed/>
                  </p:oleObj>
                </mc:Choice>
                <mc:Fallback>
                  <p:oleObj name="Equation" r:id="rId14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509778" y="2689490"/>
                          <a:ext cx="211287" cy="3125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วัตถุ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1575869"/>
                </p:ext>
              </p:extLst>
            </p:nvPr>
          </p:nvGraphicFramePr>
          <p:xfrm>
            <a:off x="8318887" y="2703300"/>
            <a:ext cx="295275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0" name="Equation" r:id="rId15" imgW="190440" imgH="203040" progId="Equation.DSMT4">
                    <p:embed/>
                  </p:oleObj>
                </mc:Choice>
                <mc:Fallback>
                  <p:oleObj name="Equation" r:id="rId15" imgW="1904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318887" y="2703300"/>
                          <a:ext cx="295275" cy="322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วัตถุ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7527644"/>
                </p:ext>
              </p:extLst>
            </p:nvPr>
          </p:nvGraphicFramePr>
          <p:xfrm>
            <a:off x="6185819" y="2364526"/>
            <a:ext cx="1529262" cy="309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1" name="Equation" r:id="rId16" imgW="1002960" imgH="203040" progId="Equation.DSMT4">
                    <p:embed/>
                  </p:oleObj>
                </mc:Choice>
                <mc:Fallback>
                  <p:oleObj name="Equation" r:id="rId16" imgW="10029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185819" y="2364526"/>
                          <a:ext cx="1529262" cy="3097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0" y="3647530"/>
            <a:ext cx="6919607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สี่เหลี่ยมผืนผ้า 17"/>
          <p:cNvSpPr/>
          <p:nvPr/>
        </p:nvSpPr>
        <p:spPr>
          <a:xfrm>
            <a:off x="200434" y="4089282"/>
            <a:ext cx="866375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u="none" strike="noStrike" baseline="0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การคูณปริมาณเวกเตอร์สามารถแบ่งออกได้เป็น 3 ลักษณะ คือ</a:t>
            </a:r>
          </a:p>
          <a:p>
            <a:pPr algn="thaiDist"/>
            <a:endParaRPr lang="th-TH" sz="800" b="1" i="1" u="none" strike="noStrike" baseline="0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0" u="none" strike="noStrike" baseline="0" dirty="0">
                <a:solidFill>
                  <a:srgbClr val="0082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1.4.1 การคูณปริมาณเวกเตอร์กับ</a:t>
            </a:r>
            <a:r>
              <a:rPr lang="th-TH" sz="2400" b="1" i="0" u="none" strike="noStrike" baseline="0" dirty="0" err="1">
                <a:solidFill>
                  <a:srgbClr val="0082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ปริมาณส</a:t>
            </a:r>
            <a:r>
              <a:rPr lang="th-TH" sz="2400" b="1" i="0" u="none" strike="noStrike" baseline="0" dirty="0">
                <a:solidFill>
                  <a:srgbClr val="0082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</a:t>
            </a:r>
            <a:r>
              <a:rPr lang="th-TH" sz="2400" b="1" i="0" u="none" strike="noStrike" baseline="0" dirty="0" err="1">
                <a:solidFill>
                  <a:srgbClr val="0082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ลาร์</a:t>
            </a:r>
            <a:endParaRPr lang="th-TH" sz="2400" b="1" i="0" u="none" strike="noStrike" baseline="0" dirty="0">
              <a:solidFill>
                <a:srgbClr val="0082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b="1" i="0" u="none" strike="noStrike" baseline="0" dirty="0">
              <a:solidFill>
                <a:srgbClr val="0082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0" i="0" u="none" strike="noStrike" baseline="0" dirty="0" err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ปริมาณส</a:t>
            </a:r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</a:t>
            </a:r>
            <a:r>
              <a:rPr lang="th-TH" sz="2400" b="0" i="0" u="none" strike="noStrike" baseline="0" dirty="0" err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ลาร์</a:t>
            </a:r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คือ ค่าคงที่ อาจจะเป็นบวก ลบ หรือศูนย์ ก็ได้ เมื่อนำมาคูณเข้ากับปริมาณ</a:t>
            </a:r>
          </a:p>
          <a:p>
            <a:pPr algn="thaiDist"/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เวกเตอร์ ผลลัพธ์ที่ได้จะเป็นปริมาณเวกเตอร์ ที่มีขนาดและทิศทาง อาจเท่าเดิมหรือเปลี่ยนแปลงไปจากเดิมก็ได้ ดังตาราง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80" y="540153"/>
            <a:ext cx="6919607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263819" y="894202"/>
            <a:ext cx="8616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0" i="0" u="none" strike="noStrike" baseline="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u="none" strike="noStrike" baseline="0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การลบปริมาณเวกเตอร์สามารถหาเวกเตอร์ลัพธ์ได้โดยวิธี ดังต่อไปนี้</a:t>
            </a:r>
          </a:p>
          <a:p>
            <a:r>
              <a:rPr lang="th-TH" sz="2400" b="1" i="0" u="none" strike="noStrike" baseline="0" dirty="0">
                <a:solidFill>
                  <a:srgbClr val="0082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การหาเวกเตอร์ลัพธ์โดยวิธีหางต่อหัว </a:t>
            </a:r>
            <a:r>
              <a:rPr lang="th-TH" sz="2400" b="1" i="1" u="none" strike="noStrike" baseline="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มีขั้นตอน คือ</a:t>
            </a:r>
            <a:endParaRPr lang="th-TH" sz="2400" b="1" i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91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91" y="1121582"/>
            <a:ext cx="7899017" cy="47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5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กลุ่ม 22"/>
          <p:cNvGrpSpPr/>
          <p:nvPr/>
        </p:nvGrpSpPr>
        <p:grpSpPr>
          <a:xfrm>
            <a:off x="336417" y="1318715"/>
            <a:ext cx="8600302" cy="830997"/>
            <a:chOff x="336417" y="1318715"/>
            <a:chExt cx="8600302" cy="830997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336417" y="1318715"/>
              <a:ext cx="86003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การคูณเวกเตอร์</a:t>
              </a:r>
              <a:r>
                <a:rPr lang="th-TH" sz="2400" b="0" i="0" u="none" strike="noStrike" baseline="0" dirty="0" err="1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แบบสเกลาร์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หรือเรียกอีกแบบหนึ่งว่า ผลคูณแบ</a:t>
              </a:r>
              <a:r>
                <a:rPr lang="th-TH" sz="2400" b="0" i="0" u="none" strike="noStrike" baseline="0" dirty="0" err="1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บดอท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(</a:t>
              </a:r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Dot Product)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จะใช้</a:t>
              </a: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        สัญลักษณ์ แทนผล</a:t>
              </a:r>
              <a:r>
                <a:rPr lang="th-TH" sz="2400" b="0" i="0" u="none" strike="noStrike" baseline="0" dirty="0" err="1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คูณส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เก</a:t>
              </a:r>
              <a:r>
                <a:rPr lang="th-TH" sz="2400" b="0" i="0" u="none" strike="noStrike" baseline="0" dirty="0" err="1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ลาร์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ของเวกเตอร์        และเวกเตอร์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7"/>
            <p:cNvGrpSpPr/>
            <p:nvPr/>
          </p:nvGrpSpPr>
          <p:grpSpPr>
            <a:xfrm>
              <a:off x="455864" y="1705012"/>
              <a:ext cx="5891277" cy="312518"/>
              <a:chOff x="354226" y="1614803"/>
              <a:chExt cx="5891277" cy="312518"/>
            </a:xfrm>
          </p:grpSpPr>
          <p:graphicFrame>
            <p:nvGraphicFramePr>
              <p:cNvPr id="5" name="วัตถุ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1906031"/>
                  </p:ext>
                </p:extLst>
              </p:nvPr>
            </p:nvGraphicFramePr>
            <p:xfrm>
              <a:off x="354226" y="1639517"/>
              <a:ext cx="483456" cy="2820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12" name="Equation" r:id="rId3" imgW="304560" imgH="177480" progId="Equation.DSMT4">
                      <p:embed/>
                    </p:oleObj>
                  </mc:Choice>
                  <mc:Fallback>
                    <p:oleObj name="Equation" r:id="rId3" imgW="30456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354226" y="1639517"/>
                            <a:ext cx="483456" cy="28201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วัตถุ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51321065"/>
                  </p:ext>
                </p:extLst>
              </p:nvPr>
            </p:nvGraphicFramePr>
            <p:xfrm>
              <a:off x="4572000" y="1614803"/>
              <a:ext cx="211287" cy="3125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13" name="Equation" r:id="rId5" imgW="139680" imgH="203040" progId="Equation.DSMT4">
                      <p:embed/>
                    </p:oleObj>
                  </mc:Choice>
                  <mc:Fallback>
                    <p:oleObj name="Equation" r:id="rId5" imgW="13968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572000" y="1614803"/>
                            <a:ext cx="211287" cy="31251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วัตถุ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0814206"/>
                  </p:ext>
                </p:extLst>
              </p:nvPr>
            </p:nvGraphicFramePr>
            <p:xfrm>
              <a:off x="6034216" y="1614803"/>
              <a:ext cx="211287" cy="3125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14" name="Equation" r:id="rId7" imgW="139680" imgH="203040" progId="Equation.DSMT4">
                      <p:embed/>
                    </p:oleObj>
                  </mc:Choice>
                  <mc:Fallback>
                    <p:oleObj name="Equation" r:id="rId7" imgW="13968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6034216" y="1614803"/>
                            <a:ext cx="211287" cy="31251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" name="กลุ่ม 2"/>
          <p:cNvGrpSpPr/>
          <p:nvPr/>
        </p:nvGrpSpPr>
        <p:grpSpPr>
          <a:xfrm>
            <a:off x="336417" y="2585174"/>
            <a:ext cx="8600302" cy="830997"/>
            <a:chOff x="271849" y="2262628"/>
            <a:chExt cx="8600302" cy="830997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271849" y="2262628"/>
              <a:ext cx="86003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การคูณปริมาณเวกเตอร์แบบเวกเตอร์หรือเรียกอีกแบบหนึ่งว่า ผลคูณ</a:t>
              </a:r>
              <a:r>
                <a:rPr lang="th-TH" sz="2400" b="0" i="0" u="none" strike="noStrike" baseline="0" dirty="0" err="1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แบบครอส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(</a:t>
              </a:r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Cross</a:t>
              </a:r>
            </a:p>
            <a:p>
              <a:pPr algn="thaiDist"/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Product)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จะใช้สัญลักษณ์ </a:t>
              </a:r>
              <a:r>
                <a:rPr lang="th-TH" sz="24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       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แทนผลคูณเวกเตอร์ของเวกเตอร์ </a:t>
              </a:r>
              <a:r>
                <a:rPr lang="en-US" sz="24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 และเวกเตอร์ 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pSp>
          <p:nvGrpSpPr>
            <p:cNvPr id="14" name="กลุ่ม 13"/>
            <p:cNvGrpSpPr/>
            <p:nvPr/>
          </p:nvGrpSpPr>
          <p:grpSpPr>
            <a:xfrm>
              <a:off x="2580245" y="2678579"/>
              <a:ext cx="4912641" cy="321358"/>
              <a:chOff x="2580245" y="2478024"/>
              <a:chExt cx="4912641" cy="321358"/>
            </a:xfrm>
          </p:grpSpPr>
          <p:graphicFrame>
            <p:nvGraphicFramePr>
              <p:cNvPr id="11" name="วัตถุ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37443294"/>
                  </p:ext>
                </p:extLst>
              </p:nvPr>
            </p:nvGraphicFramePr>
            <p:xfrm>
              <a:off x="2580245" y="2516807"/>
              <a:ext cx="563563" cy="282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15" name="Equation" r:id="rId9" imgW="355320" imgH="177480" progId="Equation.DSMT4">
                      <p:embed/>
                    </p:oleObj>
                  </mc:Choice>
                  <mc:Fallback>
                    <p:oleObj name="Equation" r:id="rId9" imgW="35532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2580245" y="2516807"/>
                            <a:ext cx="563563" cy="2825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วัตถุ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1157822"/>
                  </p:ext>
                </p:extLst>
              </p:nvPr>
            </p:nvGraphicFramePr>
            <p:xfrm>
              <a:off x="5902336" y="2478024"/>
              <a:ext cx="211287" cy="3125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16" name="Equation" r:id="rId11" imgW="139680" imgH="203040" progId="Equation.DSMT4">
                      <p:embed/>
                    </p:oleObj>
                  </mc:Choice>
                  <mc:Fallback>
                    <p:oleObj name="Equation" r:id="rId11" imgW="13968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902336" y="2478024"/>
                            <a:ext cx="211287" cy="31251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วัตถุ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3030372"/>
                  </p:ext>
                </p:extLst>
              </p:nvPr>
            </p:nvGraphicFramePr>
            <p:xfrm>
              <a:off x="7281599" y="2478024"/>
              <a:ext cx="211287" cy="3125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17" name="Equation" r:id="rId12" imgW="139680" imgH="203040" progId="Equation.DSMT4">
                      <p:embed/>
                    </p:oleObj>
                  </mc:Choice>
                  <mc:Fallback>
                    <p:oleObj name="Equation" r:id="rId12" imgW="13968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7281599" y="2478024"/>
                            <a:ext cx="211287" cy="31251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9" y="3631688"/>
            <a:ext cx="6919607" cy="3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271849" y="4056072"/>
            <a:ext cx="8729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1.5.1 การบวก ลบ เวกเตอร์ในระบบ 3 มิติ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21" name="กลุ่ม 20"/>
          <p:cNvGrpSpPr/>
          <p:nvPr/>
        </p:nvGrpSpPr>
        <p:grpSpPr>
          <a:xfrm>
            <a:off x="271849" y="4486813"/>
            <a:ext cx="8600302" cy="1262177"/>
            <a:chOff x="271849" y="4234605"/>
            <a:chExt cx="8600302" cy="1262177"/>
          </a:xfrm>
        </p:grpSpPr>
        <p:sp>
          <p:nvSpPr>
            <p:cNvPr id="18" name="สี่เหลี่ยมผืนผ้า 17"/>
            <p:cNvSpPr/>
            <p:nvPr/>
          </p:nvSpPr>
          <p:spPr>
            <a:xfrm>
              <a:off x="271849" y="4296453"/>
              <a:ext cx="860030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ถ้า </a:t>
              </a:r>
              <a:r>
                <a:rPr lang="en-US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                                 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และ </a:t>
              </a:r>
              <a:r>
                <a:rPr lang="th-TH" sz="2400" b="0" i="0" u="none" strike="noStrike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                           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จะสามารถหาเวกเตอร์ลัพธ์ที่เกิดจาก</a:t>
              </a:r>
            </a:p>
            <a:p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การบวกหรือลบได้ โดยการนำขนาดของเวกเตอร์ในแต่ละแกนมาบวกหรือลบกัน และสามารถหาขนาดของเวกเตอร์ลัพธ์ได้จากสูตรการหาขนาดของเวกเตอร์ (ทฤษฎี</a:t>
              </a:r>
              <a:r>
                <a:rPr lang="th-TH" sz="2400" b="0" i="0" u="none" strike="noStrike" baseline="0" dirty="0" err="1">
                  <a:latin typeface="Cordia New" panose="020B0304020202020204" pitchFamily="34" charset="-34"/>
                  <a:cs typeface="Cordia New" panose="020B0304020202020204" pitchFamily="34" charset="-34"/>
                </a:rPr>
                <a:t>พีธากอรัส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)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aphicFrame>
          <p:nvGraphicFramePr>
            <p:cNvPr id="19" name="วัตถุ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1038436"/>
                </p:ext>
              </p:extLst>
            </p:nvPr>
          </p:nvGraphicFramePr>
          <p:xfrm>
            <a:off x="1766115" y="4234898"/>
            <a:ext cx="1628261" cy="410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18" name="Equation" r:id="rId15" imgW="1358640" imgH="342720" progId="Equation.DSMT4">
                    <p:embed/>
                  </p:oleObj>
                </mc:Choice>
                <mc:Fallback>
                  <p:oleObj name="Equation" r:id="rId15" imgW="135864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766115" y="4234898"/>
                          <a:ext cx="1628261" cy="4108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วัตถุ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4593591"/>
                </p:ext>
              </p:extLst>
            </p:nvPr>
          </p:nvGraphicFramePr>
          <p:xfrm>
            <a:off x="3938425" y="4234605"/>
            <a:ext cx="1552575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19" name="Equation" r:id="rId17" imgW="1295280" imgH="342720" progId="Equation.DSMT4">
                    <p:embed/>
                  </p:oleObj>
                </mc:Choice>
                <mc:Fallback>
                  <p:oleObj name="Equation" r:id="rId17" imgW="129528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938425" y="4234605"/>
                          <a:ext cx="1552575" cy="4111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สี่เหลี่ยมผืนผ้า 1"/>
          <p:cNvSpPr/>
          <p:nvPr/>
        </p:nvSpPr>
        <p:spPr>
          <a:xfrm>
            <a:off x="271849" y="853998"/>
            <a:ext cx="8600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1.4.2 การคูณปริมาณเวกเตอร์</a:t>
            </a:r>
            <a:r>
              <a:rPr lang="th-TH" sz="2400" b="1" dirty="0" err="1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แบบสเกลาร์</a:t>
            </a:r>
            <a:r>
              <a:rPr lang="th-TH" sz="2400" b="1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(</a:t>
            </a:r>
            <a:r>
              <a:rPr lang="en-US" sz="2400" b="1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Dot Product)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71358" y="2176872"/>
            <a:ext cx="8600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1.4.3 การคูณปริมาณเวกเตอร์แบบเวกเตอร์ (</a:t>
            </a:r>
            <a:r>
              <a:rPr lang="en-US" sz="2400" b="1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Cross Product)</a:t>
            </a:r>
          </a:p>
        </p:txBody>
      </p:sp>
    </p:spTree>
    <p:extLst>
      <p:ext uri="{BB962C8B-B14F-4D97-AF65-F5344CB8AC3E}">
        <p14:creationId xmlns:p14="http://schemas.microsoft.com/office/powerpoint/2010/main" val="139409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782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Cordia New</vt:lpstr>
      <vt:lpstr>ธีมของ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deed_30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428</cp:lastModifiedBy>
  <cp:revision>35</cp:revision>
  <dcterms:created xsi:type="dcterms:W3CDTF">2020-04-24T02:18:59Z</dcterms:created>
  <dcterms:modified xsi:type="dcterms:W3CDTF">2022-05-18T06:23:00Z</dcterms:modified>
</cp:coreProperties>
</file>