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2" r:id="rId6"/>
    <p:sldId id="273" r:id="rId7"/>
    <p:sldId id="274" r:id="rId8"/>
    <p:sldId id="275" r:id="rId9"/>
    <p:sldId id="276" r:id="rId10"/>
    <p:sldId id="261" r:id="rId11"/>
    <p:sldId id="262" r:id="rId12"/>
    <p:sldId id="277" r:id="rId13"/>
    <p:sldId id="263" r:id="rId14"/>
    <p:sldId id="270" r:id="rId15"/>
    <p:sldId id="264" r:id="rId16"/>
    <p:sldId id="265" r:id="rId17"/>
    <p:sldId id="266" r:id="rId18"/>
    <p:sldId id="267" r:id="rId19"/>
    <p:sldId id="268" r:id="rId20"/>
    <p:sldId id="269" r:id="rId21"/>
    <p:sldId id="271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1:55:01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2:37:58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02:52:07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13/06/65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35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13/06/65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13/06/65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1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13/06/65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6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13/06/65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6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13/06/65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13/06/65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3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13/06/65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99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13/06/65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3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13/06/65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6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13/06/65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0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9DB5-E043-4991-BF59-3D038E35464A}" type="datetimeFigureOut">
              <a:rPr lang="th-TH" smtClean="0"/>
              <a:t>13/06/65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5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20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0" y="755692"/>
            <a:ext cx="6934236" cy="3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65671" y="1314575"/>
            <a:ext cx="8612658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3.2.1	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การเคลื่อนที่ในแนวเส้นตรงตามแนวราบ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dirty="0">
              <a:solidFill>
                <a:srgbClr val="984806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กรณีที่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เมื่อวัตถุเคลื่อนที่ตามแนวราบด้วย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ความเร็วคงที่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980565" algn="l"/>
                <a:tab pos="2250440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ระยะทาง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ความเร็ว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เวลา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980565" algn="l"/>
                <a:tab pos="2250440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S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= 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Vt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1170305" indent="-810260"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  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กระสุนปืนถูกยิงออกไปจากปลายกระบอก ด้วยความเร็ว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400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m/s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ถ้ายิงออกไป	แล้วเป็นเวลา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วินาที จงหาระยะทางที่ลูกปืนเคลื่อนที่ได้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2700655" algn="r"/>
                <a:tab pos="2970530" algn="l"/>
              </a:tabLs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 วิธีทำ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ระยะทาง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ความเร็ว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เวลา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2700655" algn="r"/>
                <a:tab pos="2970530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   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Vt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2700655" algn="r"/>
                <a:tab pos="2970530" algn="l"/>
              </a:tabLst>
            </a:pP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    (400)(2)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2700655" algn="r"/>
                <a:tab pos="2970530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ระยะทางที่ลูกปืนเคลื่อนที่ได้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(S)</a:t>
            </a:r>
            <a:r>
              <a:rPr lang="en-US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r>
              <a:rPr lang="en-US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800 m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ตอบ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68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8919" y="823643"/>
            <a:ext cx="8538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3.2.2 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การเคลื่อนที่ในแนวเส้นตรงตามแนวดิ่ง</a:t>
            </a:r>
            <a:endParaRPr lang="en-US" sz="2400" b="1" dirty="0">
              <a:solidFill>
                <a:srgbClr val="984806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เมื่อวัตถุตกอย่างอิสระ ความเร็วของวัตถุจะเพิ่มขึ้นอย่างสม่ำเสมอ โดยความเร่งของวัตถุได้มาจากความเร่งเนื่องจากแรงดึงดูดของโลก</a:t>
            </a:r>
            <a:r>
              <a:rPr lang="th-TH" sz="2400" dirty="0">
                <a:solidFill>
                  <a:srgbClr val="800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(Gravitational Acceleration)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ใช้สัญลักษณ์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มีค่าเท่ากับ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9.81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m/s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2553774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กลุ่ม 3"/>
          <p:cNvGrpSpPr/>
          <p:nvPr/>
        </p:nvGrpSpPr>
        <p:grpSpPr>
          <a:xfrm>
            <a:off x="308919" y="3028747"/>
            <a:ext cx="8538520" cy="1200329"/>
            <a:chOff x="308919" y="2890961"/>
            <a:chExt cx="8538520" cy="1200329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308919" y="2890961"/>
              <a:ext cx="85385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โมเมนต์ (</a:t>
              </a: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Moment)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หมายถึง ผลของแรงที่กระทำต่อวัตถุเพื่อให้วัตถุหมุนไปรอบจุดหมุน ดังนั้นโมเมนต์จะมีค่าเท่ากับ แรงคูณระยะทางที่ตั้งฉากจากจุดหมุนถึงแนวแรง หน่วยของโมเมนต์ คือ </a:t>
              </a:r>
              <a:r>
                <a:rPr lang="th-TH" sz="2400" dirty="0" err="1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นิว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ตัน</a:t>
              </a:r>
              <a:r>
                <a:rPr lang="th-TH" sz="2400" b="1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∙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เมตร 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aphicFrame>
          <p:nvGraphicFramePr>
            <p:cNvPr id="11" name="วัตถุ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9624915"/>
                </p:ext>
              </p:extLst>
            </p:nvPr>
          </p:nvGraphicFramePr>
          <p:xfrm>
            <a:off x="1452947" y="3715516"/>
            <a:ext cx="561203" cy="261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80880" imgH="177480" progId="Equation.DSMT4">
                    <p:embed/>
                  </p:oleObj>
                </mc:Choice>
                <mc:Fallback>
                  <p:oleObj name="Equation" r:id="rId3" imgW="3808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52947" y="3715516"/>
                          <a:ext cx="561203" cy="261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4342955"/>
            <a:ext cx="693423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308919" y="4778676"/>
            <a:ext cx="853852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เนื่องจากโมเมนต์เป็นปริมาณเวกเตอร์ ดังนั้น แรงที่กระทำให้เกิดทิศทางจึงมีทิศทาง ซึ่งทิศทางของโมเมนต์ของแรงสามารถแบ่งได้เป็น 2 ชนิด ตามทิศทางของการหมุน ดังนี้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92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A2EE1-4E59-72AD-3922-F792DEA27551}"/>
              </a:ext>
            </a:extLst>
          </p:cNvPr>
          <p:cNvSpPr txBox="1"/>
          <p:nvPr/>
        </p:nvSpPr>
        <p:spPr>
          <a:xfrm>
            <a:off x="891822" y="1162756"/>
            <a:ext cx="6615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ตัวอย่าง  นายดำยืนอยู่บนหน้าผา  แล้วโยนก้อนหินชึ้นไปด้วยความเร็ว  </a:t>
            </a:r>
            <a:r>
              <a:rPr lang="en-US" dirty="0"/>
              <a:t>5  </a:t>
            </a:r>
            <a:r>
              <a:rPr lang="th-TH" dirty="0"/>
              <a:t>เมตร/วินาที  จงหาความเร็วเมี่อเวลาผ่านไป </a:t>
            </a:r>
            <a:r>
              <a:rPr lang="en-US" dirty="0"/>
              <a:t>1  </a:t>
            </a:r>
            <a:r>
              <a:rPr lang="th-TH" dirty="0"/>
              <a:t>วินาที</a:t>
            </a:r>
          </a:p>
        </p:txBody>
      </p:sp>
    </p:spTree>
    <p:extLst>
      <p:ext uri="{BB962C8B-B14F-4D97-AF65-F5344CB8AC3E}">
        <p14:creationId xmlns:p14="http://schemas.microsoft.com/office/powerpoint/2010/main" val="46542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1846" y="972395"/>
            <a:ext cx="862501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       1. โมเมนต์ตามเข็มนาฬิกา โดยทิศทางตามเข็มนาฬิกาให้เป็นเครื่องหมายบวก (+) ดังรูป (ก)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618235" y="2210354"/>
            <a:ext cx="3932238" cy="1500188"/>
            <a:chOff x="2509" y="7168"/>
            <a:chExt cx="6192" cy="2363"/>
          </a:xfrm>
        </p:grpSpPr>
        <p:sp>
          <p:nvSpPr>
            <p:cNvPr id="6" name="Text Box 153"/>
            <p:cNvSpPr txBox="1">
              <a:spLocks noChangeArrowheads="1"/>
            </p:cNvSpPr>
            <p:nvPr/>
          </p:nvSpPr>
          <p:spPr bwMode="auto">
            <a:xfrm>
              <a:off x="2923" y="9006"/>
              <a:ext cx="689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thai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(ก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154"/>
            <p:cNvSpPr txBox="1">
              <a:spLocks noChangeArrowheads="1"/>
            </p:cNvSpPr>
            <p:nvPr/>
          </p:nvSpPr>
          <p:spPr bwMode="auto">
            <a:xfrm>
              <a:off x="6370" y="9006"/>
              <a:ext cx="689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thai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(ข)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Arc 138"/>
            <p:cNvSpPr>
              <a:spLocks/>
            </p:cNvSpPr>
            <p:nvPr/>
          </p:nvSpPr>
          <p:spPr bwMode="auto">
            <a:xfrm rot="6975944">
              <a:off x="2549" y="7143"/>
              <a:ext cx="1284" cy="1364"/>
            </a:xfrm>
            <a:custGeom>
              <a:avLst/>
              <a:gdLst>
                <a:gd name="T0" fmla="*/ 810 w 43200"/>
                <a:gd name="T1" fmla="*/ 0 h 42958"/>
                <a:gd name="T2" fmla="*/ 57 w 43200"/>
                <a:gd name="T3" fmla="*/ 427 h 42958"/>
                <a:gd name="T4" fmla="*/ 705 w 43200"/>
                <a:gd name="T5" fmla="*/ 708 h 429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2958" fill="none" extrusionOk="0">
                  <a:moveTo>
                    <a:pt x="24824" y="0"/>
                  </a:moveTo>
                  <a:cubicBezTo>
                    <a:pt x="35389" y="1595"/>
                    <a:pt x="43200" y="10674"/>
                    <a:pt x="43200" y="21358"/>
                  </a:cubicBezTo>
                  <a:cubicBezTo>
                    <a:pt x="43200" y="33287"/>
                    <a:pt x="33529" y="42958"/>
                    <a:pt x="21600" y="42958"/>
                  </a:cubicBezTo>
                  <a:cubicBezTo>
                    <a:pt x="9670" y="42958"/>
                    <a:pt x="0" y="33287"/>
                    <a:pt x="0" y="21358"/>
                  </a:cubicBezTo>
                  <a:cubicBezTo>
                    <a:pt x="-1" y="18437"/>
                    <a:pt x="592" y="15547"/>
                    <a:pt x="1741" y="12862"/>
                  </a:cubicBezTo>
                </a:path>
                <a:path w="43200" h="42958" stroke="0" extrusionOk="0">
                  <a:moveTo>
                    <a:pt x="24824" y="0"/>
                  </a:moveTo>
                  <a:cubicBezTo>
                    <a:pt x="35389" y="1595"/>
                    <a:pt x="43200" y="10674"/>
                    <a:pt x="43200" y="21358"/>
                  </a:cubicBezTo>
                  <a:cubicBezTo>
                    <a:pt x="43200" y="33287"/>
                    <a:pt x="33529" y="42958"/>
                    <a:pt x="21600" y="42958"/>
                  </a:cubicBezTo>
                  <a:cubicBezTo>
                    <a:pt x="9670" y="42958"/>
                    <a:pt x="0" y="33287"/>
                    <a:pt x="0" y="21358"/>
                  </a:cubicBezTo>
                  <a:cubicBezTo>
                    <a:pt x="-1" y="18437"/>
                    <a:pt x="592" y="15547"/>
                    <a:pt x="1741" y="12862"/>
                  </a:cubicBezTo>
                  <a:lnTo>
                    <a:pt x="21600" y="21358"/>
                  </a:lnTo>
                  <a:lnTo>
                    <a:pt x="2482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thaiDist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Line 139"/>
            <p:cNvSpPr>
              <a:spLocks noChangeShapeType="1"/>
            </p:cNvSpPr>
            <p:nvPr/>
          </p:nvSpPr>
          <p:spPr bwMode="auto">
            <a:xfrm>
              <a:off x="3186" y="7825"/>
              <a:ext cx="6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thaiDist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Rectangle 140"/>
            <p:cNvSpPr>
              <a:spLocks noChangeArrowheads="1"/>
            </p:cNvSpPr>
            <p:nvPr/>
          </p:nvSpPr>
          <p:spPr bwMode="auto">
            <a:xfrm>
              <a:off x="3737" y="7693"/>
              <a:ext cx="138" cy="1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thaiDist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Line 141"/>
            <p:cNvSpPr>
              <a:spLocks noChangeShapeType="1"/>
            </p:cNvSpPr>
            <p:nvPr/>
          </p:nvSpPr>
          <p:spPr bwMode="auto">
            <a:xfrm>
              <a:off x="3875" y="7300"/>
              <a:ext cx="0" cy="5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thaiDist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Arc 142"/>
            <p:cNvSpPr>
              <a:spLocks/>
            </p:cNvSpPr>
            <p:nvPr/>
          </p:nvSpPr>
          <p:spPr bwMode="auto">
            <a:xfrm rot="3446996">
              <a:off x="3957" y="7595"/>
              <a:ext cx="525" cy="414"/>
            </a:xfrm>
            <a:custGeom>
              <a:avLst/>
              <a:gdLst>
                <a:gd name="T0" fmla="*/ 0 w 21600"/>
                <a:gd name="T1" fmla="*/ 0 h 21600"/>
                <a:gd name="T2" fmla="*/ 576 w 21600"/>
                <a:gd name="T3" fmla="*/ 432 h 21600"/>
                <a:gd name="T4" fmla="*/ 0 w 21600"/>
                <a:gd name="T5" fmla="*/ 43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thaiDist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Text Box 143"/>
            <p:cNvSpPr txBox="1">
              <a:spLocks noChangeArrowheads="1"/>
            </p:cNvSpPr>
            <p:nvPr/>
          </p:nvSpPr>
          <p:spPr bwMode="auto">
            <a:xfrm>
              <a:off x="4427" y="7562"/>
              <a:ext cx="827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thai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M +</a:t>
              </a:r>
              <a:endPara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Text Box 144"/>
            <p:cNvSpPr txBox="1">
              <a:spLocks noChangeArrowheads="1"/>
            </p:cNvSpPr>
            <p:nvPr/>
          </p:nvSpPr>
          <p:spPr bwMode="auto">
            <a:xfrm>
              <a:off x="2772" y="7562"/>
              <a:ext cx="552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thai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O</a:t>
              </a:r>
              <a:endParaRPr kumimoji="0" lang="th-T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Arc 146"/>
            <p:cNvSpPr>
              <a:spLocks/>
            </p:cNvSpPr>
            <p:nvPr/>
          </p:nvSpPr>
          <p:spPr bwMode="auto">
            <a:xfrm rot="6975944">
              <a:off x="5996" y="7128"/>
              <a:ext cx="1284" cy="1364"/>
            </a:xfrm>
            <a:custGeom>
              <a:avLst/>
              <a:gdLst>
                <a:gd name="T0" fmla="*/ 810 w 43200"/>
                <a:gd name="T1" fmla="*/ 0 h 42958"/>
                <a:gd name="T2" fmla="*/ 57 w 43200"/>
                <a:gd name="T3" fmla="*/ 427 h 42958"/>
                <a:gd name="T4" fmla="*/ 705 w 43200"/>
                <a:gd name="T5" fmla="*/ 708 h 429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2958" fill="none" extrusionOk="0">
                  <a:moveTo>
                    <a:pt x="24824" y="0"/>
                  </a:moveTo>
                  <a:cubicBezTo>
                    <a:pt x="35389" y="1595"/>
                    <a:pt x="43200" y="10674"/>
                    <a:pt x="43200" y="21358"/>
                  </a:cubicBezTo>
                  <a:cubicBezTo>
                    <a:pt x="43200" y="33287"/>
                    <a:pt x="33529" y="42958"/>
                    <a:pt x="21600" y="42958"/>
                  </a:cubicBezTo>
                  <a:cubicBezTo>
                    <a:pt x="9670" y="42958"/>
                    <a:pt x="0" y="33287"/>
                    <a:pt x="0" y="21358"/>
                  </a:cubicBezTo>
                  <a:cubicBezTo>
                    <a:pt x="-1" y="18437"/>
                    <a:pt x="592" y="15547"/>
                    <a:pt x="1741" y="12862"/>
                  </a:cubicBezTo>
                </a:path>
                <a:path w="43200" h="42958" stroke="0" extrusionOk="0">
                  <a:moveTo>
                    <a:pt x="24824" y="0"/>
                  </a:moveTo>
                  <a:cubicBezTo>
                    <a:pt x="35389" y="1595"/>
                    <a:pt x="43200" y="10674"/>
                    <a:pt x="43200" y="21358"/>
                  </a:cubicBezTo>
                  <a:cubicBezTo>
                    <a:pt x="43200" y="33287"/>
                    <a:pt x="33529" y="42958"/>
                    <a:pt x="21600" y="42958"/>
                  </a:cubicBezTo>
                  <a:cubicBezTo>
                    <a:pt x="9670" y="42958"/>
                    <a:pt x="0" y="33287"/>
                    <a:pt x="0" y="21358"/>
                  </a:cubicBezTo>
                  <a:cubicBezTo>
                    <a:pt x="-1" y="18437"/>
                    <a:pt x="592" y="15547"/>
                    <a:pt x="1741" y="12862"/>
                  </a:cubicBezTo>
                  <a:lnTo>
                    <a:pt x="21600" y="21358"/>
                  </a:lnTo>
                  <a:lnTo>
                    <a:pt x="24824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thaiDist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Line 147"/>
            <p:cNvSpPr>
              <a:spLocks noChangeShapeType="1"/>
            </p:cNvSpPr>
            <p:nvPr/>
          </p:nvSpPr>
          <p:spPr bwMode="auto">
            <a:xfrm>
              <a:off x="6633" y="7810"/>
              <a:ext cx="68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thaiDist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Rectangle 148"/>
            <p:cNvSpPr>
              <a:spLocks noChangeArrowheads="1"/>
            </p:cNvSpPr>
            <p:nvPr/>
          </p:nvSpPr>
          <p:spPr bwMode="auto">
            <a:xfrm>
              <a:off x="7184" y="7678"/>
              <a:ext cx="138" cy="1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thaiDist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Line 149"/>
            <p:cNvSpPr>
              <a:spLocks noChangeShapeType="1"/>
            </p:cNvSpPr>
            <p:nvPr/>
          </p:nvSpPr>
          <p:spPr bwMode="auto">
            <a:xfrm flipV="1">
              <a:off x="7322" y="7810"/>
              <a:ext cx="0" cy="5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thaiDist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9" name="Arc 150"/>
            <p:cNvSpPr>
              <a:spLocks/>
            </p:cNvSpPr>
            <p:nvPr/>
          </p:nvSpPr>
          <p:spPr bwMode="auto">
            <a:xfrm rot="3446996">
              <a:off x="7404" y="7580"/>
              <a:ext cx="525" cy="414"/>
            </a:xfrm>
            <a:custGeom>
              <a:avLst/>
              <a:gdLst>
                <a:gd name="T0" fmla="*/ 0 w 21600"/>
                <a:gd name="T1" fmla="*/ 0 h 21600"/>
                <a:gd name="T2" fmla="*/ 576 w 21600"/>
                <a:gd name="T3" fmla="*/ 432 h 21600"/>
                <a:gd name="T4" fmla="*/ 0 w 21600"/>
                <a:gd name="T5" fmla="*/ 43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thaiDist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0" name="Text Box 151"/>
            <p:cNvSpPr txBox="1">
              <a:spLocks noChangeArrowheads="1"/>
            </p:cNvSpPr>
            <p:nvPr/>
          </p:nvSpPr>
          <p:spPr bwMode="auto">
            <a:xfrm>
              <a:off x="7874" y="7547"/>
              <a:ext cx="827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thai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M –</a:t>
              </a:r>
              <a:endPara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1" name="Text Box 152"/>
            <p:cNvSpPr txBox="1">
              <a:spLocks noChangeArrowheads="1"/>
            </p:cNvSpPr>
            <p:nvPr/>
          </p:nvSpPr>
          <p:spPr bwMode="auto">
            <a:xfrm>
              <a:off x="6219" y="7547"/>
              <a:ext cx="552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thai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O</a:t>
              </a:r>
              <a:endParaRPr kumimoji="0" lang="th-T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สี่เหลี่ยมผืนผ้า 23"/>
          <p:cNvSpPr/>
          <p:nvPr/>
        </p:nvSpPr>
        <p:spPr>
          <a:xfrm>
            <a:off x="-142540" y="3856992"/>
            <a:ext cx="910741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indent="-900430"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</a:t>
            </a:r>
            <a:r>
              <a:rPr lang="en-US" sz="2400" b="1" dirty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en-US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จากรูปที่กำหนดให้ จงหาโมเมนต์ของแรง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382070" y="1516637"/>
            <a:ext cx="8582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2. โมเมนต์ทวนเข็มนาฬิกา โดยทิศทางทวนเข็มนาฬิกาให้เป็นเครื่องหมายลบ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ดังรูป (ข)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51" y="4606919"/>
            <a:ext cx="3883697" cy="136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9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609235" y="3342139"/>
            <a:ext cx="857406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620520" algn="r"/>
                <a:tab pos="189039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โมเมนต์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=  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ระยะทางที่ตั้งฉากจากจุดหมุนถึงแนวแรง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25578" y="3929992"/>
            <a:ext cx="111440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620520" algn="r"/>
                <a:tab pos="189039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   =  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Fd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86574" y="4373625"/>
            <a:ext cx="114807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620520" algn="r"/>
                <a:tab pos="189039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 (100)(2)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1008" y="4943446"/>
            <a:ext cx="2669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โมเมนต์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(M)	=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200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06983"/>
              </p:ext>
            </p:extLst>
          </p:nvPr>
        </p:nvGraphicFramePr>
        <p:xfrm>
          <a:off x="3340328" y="5033807"/>
          <a:ext cx="461666" cy="23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36" imgH="152268" progId="Equation.DSMT4">
                  <p:embed/>
                </p:oleObj>
              </mc:Choice>
              <mc:Fallback>
                <p:oleObj name="Equation" r:id="rId2" imgW="304536" imgH="1522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328" y="5033807"/>
                        <a:ext cx="461666" cy="2308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801994" y="4943445"/>
            <a:ext cx="3385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r"/>
                <a:tab pos="189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r"/>
                <a:tab pos="189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r"/>
                <a:tab pos="189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r"/>
                <a:tab pos="189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r"/>
                <a:tab pos="189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r"/>
                <a:tab pos="189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r"/>
                <a:tab pos="189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r"/>
                <a:tab pos="189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r"/>
                <a:tab pos="189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r"/>
                <a:tab pos="1890713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(ทิศทวนเข็มนาฬิกา)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ตอบ</a:t>
            </a:r>
            <a:endParaRPr kumimoji="0" lang="th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481965" y="900117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วิธีทำ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35" y="1693922"/>
            <a:ext cx="3447905" cy="13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4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8" y="1016700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0956" y="1528738"/>
            <a:ext cx="8662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ทฤษฎีของโมเมนต์หรือทฤษฎีวารียองได้กล่าวไว้ว่า 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โมเมนต์ของแรงรอบจุดหมุนหรือรอบแกนใด ๆ มีค่าเท่ากับผลรวมของโมเมนต์ของแรงย่อยหลาย ๆ แรงที่กระทำรอบจุดเดียวกัน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”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ดังรูป</a:t>
            </a:r>
            <a:endParaRPr lang="th-TH" sz="24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479031" y="2554795"/>
            <a:ext cx="11127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5" name="กลุ่ม 168"/>
          <p:cNvGrpSpPr>
            <a:grpSpLocks/>
          </p:cNvGrpSpPr>
          <p:nvPr/>
        </p:nvGrpSpPr>
        <p:grpSpPr bwMode="auto">
          <a:xfrm>
            <a:off x="2249777" y="2935939"/>
            <a:ext cx="4594340" cy="2631097"/>
            <a:chOff x="3278" y="3120"/>
            <a:chExt cx="4558" cy="2611"/>
          </a:xfrm>
        </p:grpSpPr>
        <p:sp>
          <p:nvSpPr>
            <p:cNvPr id="6" name="Rectangle 167"/>
            <p:cNvSpPr>
              <a:spLocks noChangeArrowheads="1"/>
            </p:cNvSpPr>
            <p:nvPr/>
          </p:nvSpPr>
          <p:spPr bwMode="auto">
            <a:xfrm>
              <a:off x="6189" y="5191"/>
              <a:ext cx="867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F</a:t>
              </a:r>
              <a:r>
                <a:rPr kumimoji="0" lang="th-TH" sz="2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endParaRPr kumimoji="0" lang="th-T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7" name="Group 168"/>
            <p:cNvGrpSpPr>
              <a:grpSpLocks/>
            </p:cNvGrpSpPr>
            <p:nvPr/>
          </p:nvGrpSpPr>
          <p:grpSpPr bwMode="auto">
            <a:xfrm>
              <a:off x="3278" y="3120"/>
              <a:ext cx="4558" cy="2197"/>
              <a:chOff x="3278" y="3120"/>
              <a:chExt cx="4558" cy="2197"/>
            </a:xfrm>
          </p:grpSpPr>
          <p:sp>
            <p:nvSpPr>
              <p:cNvPr id="8" name="Rectangle 169"/>
              <p:cNvSpPr>
                <a:spLocks noChangeArrowheads="1"/>
              </p:cNvSpPr>
              <p:nvPr/>
            </p:nvSpPr>
            <p:spPr bwMode="auto">
              <a:xfrm>
                <a:off x="5229" y="3120"/>
                <a:ext cx="842" cy="7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d</a:t>
                </a:r>
                <a:endParaRPr kumimoji="0" lang="th-T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Rectangle 170"/>
              <p:cNvSpPr>
                <a:spLocks noChangeArrowheads="1"/>
              </p:cNvSpPr>
              <p:nvPr/>
            </p:nvSpPr>
            <p:spPr bwMode="auto">
              <a:xfrm>
                <a:off x="5589" y="4777"/>
                <a:ext cx="867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F</a:t>
                </a:r>
                <a:r>
                  <a:rPr kumimoji="0" lang="th-TH" sz="24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3</a:t>
                </a:r>
                <a:endParaRPr kumimoji="0" lang="th-T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Line 171"/>
              <p:cNvSpPr>
                <a:spLocks noChangeShapeType="1"/>
              </p:cNvSpPr>
              <p:nvPr/>
            </p:nvSpPr>
            <p:spPr bwMode="auto">
              <a:xfrm>
                <a:off x="4671" y="4185"/>
                <a:ext cx="19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Line 172"/>
              <p:cNvSpPr>
                <a:spLocks noChangeShapeType="1"/>
              </p:cNvSpPr>
              <p:nvPr/>
            </p:nvSpPr>
            <p:spPr bwMode="auto">
              <a:xfrm flipH="1">
                <a:off x="6071" y="4192"/>
                <a:ext cx="550" cy="69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Line 173"/>
              <p:cNvSpPr>
                <a:spLocks noChangeShapeType="1"/>
              </p:cNvSpPr>
              <p:nvPr/>
            </p:nvSpPr>
            <p:spPr bwMode="auto">
              <a:xfrm>
                <a:off x="4671" y="3458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Line 174"/>
              <p:cNvSpPr>
                <a:spLocks noChangeShapeType="1"/>
              </p:cNvSpPr>
              <p:nvPr/>
            </p:nvSpPr>
            <p:spPr bwMode="auto">
              <a:xfrm>
                <a:off x="4671" y="3620"/>
                <a:ext cx="196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Rectangle 175"/>
              <p:cNvSpPr>
                <a:spLocks noChangeArrowheads="1"/>
              </p:cNvSpPr>
              <p:nvPr/>
            </p:nvSpPr>
            <p:spPr bwMode="auto">
              <a:xfrm>
                <a:off x="3278" y="3860"/>
                <a:ext cx="1410" cy="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จุดหมุน </a:t>
                </a:r>
                <a:r>
                  <a: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O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Line 176"/>
              <p:cNvSpPr>
                <a:spLocks noChangeShapeType="1"/>
              </p:cNvSpPr>
              <p:nvPr/>
            </p:nvSpPr>
            <p:spPr bwMode="auto">
              <a:xfrm>
                <a:off x="6621" y="4192"/>
                <a:ext cx="0" cy="10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Line 177"/>
              <p:cNvSpPr>
                <a:spLocks noChangeShapeType="1"/>
              </p:cNvSpPr>
              <p:nvPr/>
            </p:nvSpPr>
            <p:spPr bwMode="auto">
              <a:xfrm>
                <a:off x="6636" y="4170"/>
                <a:ext cx="643" cy="70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7" name="AutoShape 178"/>
              <p:cNvSpPr>
                <a:spLocks noChangeShapeType="1"/>
              </p:cNvSpPr>
              <p:nvPr/>
            </p:nvSpPr>
            <p:spPr bwMode="auto">
              <a:xfrm>
                <a:off x="6621" y="4185"/>
                <a:ext cx="67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8" name="Rectangle 179"/>
              <p:cNvSpPr>
                <a:spLocks noChangeArrowheads="1"/>
              </p:cNvSpPr>
              <p:nvPr/>
            </p:nvSpPr>
            <p:spPr bwMode="auto">
              <a:xfrm>
                <a:off x="6969" y="4767"/>
                <a:ext cx="867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F2</a:t>
                </a:r>
                <a:endParaRPr kumimoji="0" lang="th-T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Line 180"/>
              <p:cNvSpPr>
                <a:spLocks noChangeShapeType="1"/>
              </p:cNvSpPr>
              <p:nvPr/>
            </p:nvSpPr>
            <p:spPr bwMode="auto">
              <a:xfrm>
                <a:off x="6636" y="3473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62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3313" y="1036887"/>
            <a:ext cx="863737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จากรูปโมเมนต์ของแรงรอบจุดหมุน 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สามารถเขียนเป็นสมการได้ ดังนี้</a:t>
            </a:r>
            <a:endParaRPr lang="en-US" sz="2400" b="1" i="1" dirty="0">
              <a:solidFill>
                <a:srgbClr val="7030A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350645" algn="l"/>
                <a:tab pos="1710690" algn="l"/>
                <a:tab pos="20707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=  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Fd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350645" algn="l"/>
                <a:tab pos="1710690" algn="l"/>
                <a:tab pos="2070735" algn="l"/>
              </a:tabLst>
            </a:pP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เมื่อ 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คือ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+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+ 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+ …+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</a:t>
            </a:r>
            <a:r>
              <a:rPr lang="en-US" sz="2400" baseline="-250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จะได้สมการของโมเมนต์ ดังนี้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=    (F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+ 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+ 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+ … +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</a:t>
            </a:r>
            <a:r>
              <a:rPr lang="en-US" sz="2400" baseline="-250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d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หรือ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=    (F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d) + (F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+ (F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d) +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…+ (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</a:t>
            </a:r>
            <a:r>
              <a:rPr lang="en-US" sz="2400" baseline="-250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3" y="3898421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53312" y="4433733"/>
            <a:ext cx="863737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การรวมโมเมนต์ คือ การรวมโมเมนต์หลาย ๆ โมเมนต์ที่อยู่ในระนาบเดียวกันกระทำในจุดที่ต่างกัน แต่กระทำรอบจุดหมุนจุดเดียวกัน และมีทิศทางของโมเมนต์หมุนทวนเข็มนาฬิกาหรือหมุนตามเข็มนาฬิกา ดังรูป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4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520072" y="88127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047498" y="1144322"/>
            <a:ext cx="5018860" cy="2081701"/>
            <a:chOff x="3186" y="10317"/>
            <a:chExt cx="4738" cy="1965"/>
          </a:xfrm>
        </p:grpSpPr>
        <p:sp>
          <p:nvSpPr>
            <p:cNvPr id="4" name="Rectangle 182"/>
            <p:cNvSpPr>
              <a:spLocks noChangeArrowheads="1"/>
            </p:cNvSpPr>
            <p:nvPr/>
          </p:nvSpPr>
          <p:spPr bwMode="auto">
            <a:xfrm>
              <a:off x="4326" y="11637"/>
              <a:ext cx="705" cy="4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d</a:t>
              </a:r>
              <a:r>
                <a:rPr kumimoji="0" lang="th-TH" sz="2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endParaRPr kumimoji="0" lang="th-T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5" name="Rectangle 183"/>
            <p:cNvSpPr>
              <a:spLocks noChangeArrowheads="1"/>
            </p:cNvSpPr>
            <p:nvPr/>
          </p:nvSpPr>
          <p:spPr bwMode="auto">
            <a:xfrm>
              <a:off x="6141" y="11652"/>
              <a:ext cx="705" cy="4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d</a:t>
              </a:r>
              <a:r>
                <a:rPr kumimoji="0" lang="th-TH" sz="24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endPara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Rectangle 184"/>
            <p:cNvSpPr>
              <a:spLocks noChangeArrowheads="1"/>
            </p:cNvSpPr>
            <p:nvPr/>
          </p:nvSpPr>
          <p:spPr bwMode="auto">
            <a:xfrm>
              <a:off x="7086" y="10317"/>
              <a:ext cx="838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F</a:t>
              </a:r>
              <a:r>
                <a:rPr kumimoji="0" lang="th-TH" sz="2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endParaRPr kumimoji="0" lang="th-T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Line 185"/>
            <p:cNvSpPr>
              <a:spLocks noChangeShapeType="1"/>
            </p:cNvSpPr>
            <p:nvPr/>
          </p:nvSpPr>
          <p:spPr bwMode="auto">
            <a:xfrm>
              <a:off x="5538" y="11577"/>
              <a:ext cx="19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Line 186"/>
            <p:cNvSpPr>
              <a:spLocks noChangeShapeType="1"/>
            </p:cNvSpPr>
            <p:nvPr/>
          </p:nvSpPr>
          <p:spPr bwMode="auto">
            <a:xfrm>
              <a:off x="7506" y="10842"/>
              <a:ext cx="0" cy="6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Line 187"/>
            <p:cNvSpPr>
              <a:spLocks noChangeShapeType="1"/>
            </p:cNvSpPr>
            <p:nvPr/>
          </p:nvSpPr>
          <p:spPr bwMode="auto">
            <a:xfrm>
              <a:off x="5526" y="11742"/>
              <a:ext cx="0" cy="5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Line 188"/>
            <p:cNvSpPr>
              <a:spLocks noChangeShapeType="1"/>
            </p:cNvSpPr>
            <p:nvPr/>
          </p:nvSpPr>
          <p:spPr bwMode="auto">
            <a:xfrm>
              <a:off x="7476" y="11742"/>
              <a:ext cx="0" cy="5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Line 189"/>
            <p:cNvSpPr>
              <a:spLocks noChangeShapeType="1"/>
            </p:cNvSpPr>
            <p:nvPr/>
          </p:nvSpPr>
          <p:spPr bwMode="auto">
            <a:xfrm>
              <a:off x="3561" y="12117"/>
              <a:ext cx="1965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Rectangle 190"/>
            <p:cNvSpPr>
              <a:spLocks noChangeArrowheads="1"/>
            </p:cNvSpPr>
            <p:nvPr/>
          </p:nvSpPr>
          <p:spPr bwMode="auto">
            <a:xfrm>
              <a:off x="5033" y="10919"/>
              <a:ext cx="138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จุดหมุน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O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191"/>
            <p:cNvSpPr>
              <a:spLocks noChangeShapeType="1"/>
            </p:cNvSpPr>
            <p:nvPr/>
          </p:nvSpPr>
          <p:spPr bwMode="auto">
            <a:xfrm>
              <a:off x="3561" y="11577"/>
              <a:ext cx="19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Line 192"/>
            <p:cNvSpPr>
              <a:spLocks noChangeShapeType="1"/>
            </p:cNvSpPr>
            <p:nvPr/>
          </p:nvSpPr>
          <p:spPr bwMode="auto">
            <a:xfrm>
              <a:off x="3561" y="11742"/>
              <a:ext cx="0" cy="5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Line 193"/>
            <p:cNvSpPr>
              <a:spLocks noChangeShapeType="1"/>
            </p:cNvSpPr>
            <p:nvPr/>
          </p:nvSpPr>
          <p:spPr bwMode="auto">
            <a:xfrm>
              <a:off x="3576" y="10827"/>
              <a:ext cx="0" cy="6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Rectangle 194"/>
            <p:cNvSpPr>
              <a:spLocks noChangeArrowheads="1"/>
            </p:cNvSpPr>
            <p:nvPr/>
          </p:nvSpPr>
          <p:spPr bwMode="auto">
            <a:xfrm>
              <a:off x="3186" y="10377"/>
              <a:ext cx="765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F</a:t>
              </a:r>
              <a:r>
                <a:rPr kumimoji="0" lang="th-TH" sz="24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endParaRPr kumimoji="0" lang="th-T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Rectangle 195"/>
            <p:cNvSpPr>
              <a:spLocks noChangeArrowheads="1"/>
            </p:cNvSpPr>
            <p:nvPr/>
          </p:nvSpPr>
          <p:spPr bwMode="auto">
            <a:xfrm>
              <a:off x="3576" y="11223"/>
              <a:ext cx="338" cy="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Rectangle 196"/>
            <p:cNvSpPr>
              <a:spLocks noChangeArrowheads="1"/>
            </p:cNvSpPr>
            <p:nvPr/>
          </p:nvSpPr>
          <p:spPr bwMode="auto">
            <a:xfrm>
              <a:off x="7146" y="11223"/>
              <a:ext cx="338" cy="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9" name="Line 197"/>
            <p:cNvSpPr>
              <a:spLocks noChangeShapeType="1"/>
            </p:cNvSpPr>
            <p:nvPr/>
          </p:nvSpPr>
          <p:spPr bwMode="auto">
            <a:xfrm>
              <a:off x="5511" y="12117"/>
              <a:ext cx="1965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0" name="สี่เหลี่ยมผืนผ้า 19"/>
          <p:cNvSpPr/>
          <p:nvPr/>
        </p:nvSpPr>
        <p:spPr>
          <a:xfrm>
            <a:off x="201699" y="3734530"/>
            <a:ext cx="867444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หลักการของการรวมโมเมนต์ มีขั้นตอนการรวมโมเมนต์ดังนี้</a:t>
            </a:r>
            <a:endParaRPr lang="en-US" sz="2400" b="1" i="1" dirty="0">
              <a:solidFill>
                <a:srgbClr val="7030A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00B05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1.หาโมเมนต์รอบแกนของแต่ละแรง</a:t>
            </a:r>
            <a:endParaRPr lang="en-US" sz="2400" b="1" dirty="0">
              <a:solidFill>
                <a:srgbClr val="00B05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>
                <a:solidFill>
                  <a:srgbClr val="00B05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2.หาผลรวมของโมเมนต์จากสมการ</a:t>
            </a:r>
            <a:endParaRPr lang="en-US" sz="2400" b="1" dirty="0">
              <a:solidFill>
                <a:srgbClr val="00B05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  <a:tab pos="126047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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  =  M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+ M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05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" y="974417"/>
            <a:ext cx="6934236" cy="3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49163" y="1415611"/>
            <a:ext cx="85847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แรงคู่ควบ คือ แรงที่มีขนาดเท่ากัน กระทำอยู่ในแนวระนาบเดียวกัน มีทิศทางขนานกันแต่ตรงกันข้าม และไม่อยู่ในแนวเส้นตรงเดียวกัน ดังรูป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439298" y="23402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5" name="กลุ่ม 36"/>
          <p:cNvGrpSpPr>
            <a:grpSpLocks/>
          </p:cNvGrpSpPr>
          <p:nvPr/>
        </p:nvGrpSpPr>
        <p:grpSpPr bwMode="auto">
          <a:xfrm>
            <a:off x="2923899" y="2566135"/>
            <a:ext cx="3223178" cy="1952367"/>
            <a:chOff x="4329" y="3667"/>
            <a:chExt cx="3405" cy="2063"/>
          </a:xfrm>
        </p:grpSpPr>
        <p:grpSp>
          <p:nvGrpSpPr>
            <p:cNvPr id="6" name="Group 156"/>
            <p:cNvGrpSpPr>
              <a:grpSpLocks/>
            </p:cNvGrpSpPr>
            <p:nvPr/>
          </p:nvGrpSpPr>
          <p:grpSpPr bwMode="auto">
            <a:xfrm>
              <a:off x="4329" y="3667"/>
              <a:ext cx="3405" cy="2063"/>
              <a:chOff x="4329" y="3667"/>
              <a:chExt cx="3405" cy="2063"/>
            </a:xfrm>
          </p:grpSpPr>
          <p:sp>
            <p:nvSpPr>
              <p:cNvPr id="8" name="Freeform 157"/>
              <p:cNvSpPr>
                <a:spLocks/>
              </p:cNvSpPr>
              <p:nvPr/>
            </p:nvSpPr>
            <p:spPr bwMode="auto">
              <a:xfrm>
                <a:off x="4980" y="3841"/>
                <a:ext cx="2304" cy="1655"/>
              </a:xfrm>
              <a:custGeom>
                <a:avLst/>
                <a:gdLst>
                  <a:gd name="T0" fmla="*/ 584 w 1704"/>
                  <a:gd name="T1" fmla="*/ 1623 h 1224"/>
                  <a:gd name="T2" fmla="*/ 195 w 1704"/>
                  <a:gd name="T3" fmla="*/ 1428 h 1224"/>
                  <a:gd name="T4" fmla="*/ 0 w 1704"/>
                  <a:gd name="T5" fmla="*/ 1038 h 1224"/>
                  <a:gd name="T6" fmla="*/ 195 w 1704"/>
                  <a:gd name="T7" fmla="*/ 260 h 1224"/>
                  <a:gd name="T8" fmla="*/ 1168 w 1704"/>
                  <a:gd name="T9" fmla="*/ 65 h 1224"/>
                  <a:gd name="T10" fmla="*/ 2142 w 1704"/>
                  <a:gd name="T11" fmla="*/ 649 h 1224"/>
                  <a:gd name="T12" fmla="*/ 2142 w 1704"/>
                  <a:gd name="T13" fmla="*/ 1428 h 1224"/>
                  <a:gd name="T14" fmla="*/ 1363 w 1704"/>
                  <a:gd name="T15" fmla="*/ 1623 h 1224"/>
                  <a:gd name="T16" fmla="*/ 584 w 1704"/>
                  <a:gd name="T17" fmla="*/ 1623 h 12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4" h="1224">
                    <a:moveTo>
                      <a:pt x="432" y="1200"/>
                    </a:moveTo>
                    <a:cubicBezTo>
                      <a:pt x="288" y="1176"/>
                      <a:pt x="216" y="1128"/>
                      <a:pt x="144" y="1056"/>
                    </a:cubicBezTo>
                    <a:cubicBezTo>
                      <a:pt x="72" y="984"/>
                      <a:pt x="0" y="912"/>
                      <a:pt x="0" y="768"/>
                    </a:cubicBezTo>
                    <a:cubicBezTo>
                      <a:pt x="0" y="624"/>
                      <a:pt x="0" y="312"/>
                      <a:pt x="144" y="192"/>
                    </a:cubicBezTo>
                    <a:cubicBezTo>
                      <a:pt x="288" y="72"/>
                      <a:pt x="624" y="0"/>
                      <a:pt x="864" y="48"/>
                    </a:cubicBezTo>
                    <a:cubicBezTo>
                      <a:pt x="1104" y="96"/>
                      <a:pt x="1464" y="312"/>
                      <a:pt x="1584" y="480"/>
                    </a:cubicBezTo>
                    <a:cubicBezTo>
                      <a:pt x="1704" y="648"/>
                      <a:pt x="1680" y="936"/>
                      <a:pt x="1584" y="1056"/>
                    </a:cubicBezTo>
                    <a:cubicBezTo>
                      <a:pt x="1488" y="1176"/>
                      <a:pt x="1200" y="1176"/>
                      <a:pt x="1008" y="1200"/>
                    </a:cubicBezTo>
                    <a:cubicBezTo>
                      <a:pt x="816" y="1224"/>
                      <a:pt x="576" y="1224"/>
                      <a:pt x="432" y="12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7FFFF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thaiDist"/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Rectangle 158"/>
              <p:cNvSpPr>
                <a:spLocks noChangeArrowheads="1"/>
              </p:cNvSpPr>
              <p:nvPr/>
            </p:nvSpPr>
            <p:spPr bwMode="auto">
              <a:xfrm rot="-2626492">
                <a:off x="6178" y="4800"/>
                <a:ext cx="144" cy="14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thaiDist"/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Rectangle 159"/>
              <p:cNvSpPr>
                <a:spLocks noChangeArrowheads="1"/>
              </p:cNvSpPr>
              <p:nvPr/>
            </p:nvSpPr>
            <p:spPr bwMode="auto">
              <a:xfrm rot="-2626492">
                <a:off x="5658" y="4480"/>
                <a:ext cx="144" cy="14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thaiDist"/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Line 160"/>
              <p:cNvSpPr>
                <a:spLocks noChangeShapeType="1"/>
              </p:cNvSpPr>
              <p:nvPr/>
            </p:nvSpPr>
            <p:spPr bwMode="auto">
              <a:xfrm flipV="1">
                <a:off x="4845" y="4066"/>
                <a:ext cx="1221" cy="12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thaiDist"/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Line 161"/>
              <p:cNvSpPr>
                <a:spLocks noChangeShapeType="1"/>
              </p:cNvSpPr>
              <p:nvPr/>
            </p:nvSpPr>
            <p:spPr bwMode="auto">
              <a:xfrm rot="10800000" flipV="1">
                <a:off x="5940" y="4066"/>
                <a:ext cx="1230" cy="12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thaiDist"/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Text Box 162"/>
              <p:cNvSpPr txBox="1">
                <a:spLocks noChangeArrowheads="1"/>
              </p:cNvSpPr>
              <p:nvPr/>
            </p:nvSpPr>
            <p:spPr bwMode="auto">
              <a:xfrm>
                <a:off x="4329" y="5154"/>
                <a:ext cx="86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thai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F</a:t>
                </a:r>
                <a:endParaRPr kumimoji="0" lang="th-T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Text Box 163"/>
              <p:cNvSpPr txBox="1">
                <a:spLocks noChangeArrowheads="1"/>
              </p:cNvSpPr>
              <p:nvPr/>
            </p:nvSpPr>
            <p:spPr bwMode="auto">
              <a:xfrm>
                <a:off x="6870" y="3667"/>
                <a:ext cx="86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thai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F</a:t>
                </a:r>
                <a:endParaRPr kumimoji="0" lang="th-T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Line 164"/>
              <p:cNvSpPr>
                <a:spLocks noChangeShapeType="1"/>
              </p:cNvSpPr>
              <p:nvPr/>
            </p:nvSpPr>
            <p:spPr bwMode="auto">
              <a:xfrm>
                <a:off x="5700" y="4417"/>
                <a:ext cx="576" cy="57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thaiDist"/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7" name="Text Box 165"/>
            <p:cNvSpPr txBox="1">
              <a:spLocks noChangeArrowheads="1"/>
            </p:cNvSpPr>
            <p:nvPr/>
          </p:nvSpPr>
          <p:spPr bwMode="auto">
            <a:xfrm>
              <a:off x="5658" y="4243"/>
              <a:ext cx="97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thai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d</a:t>
              </a:r>
              <a:endParaRPr kumimoji="0" lang="th-T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6" name="สี่เหลี่ยมผืนผ้า 15"/>
          <p:cNvSpPr/>
          <p:nvPr/>
        </p:nvSpPr>
        <p:spPr>
          <a:xfrm>
            <a:off x="281013" y="4727230"/>
            <a:ext cx="866877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จากรูป พิจารณาการเกิดแรงคู่ควบพบว่า แรงคู่ควบทำให้เกิดการหมุนรอบจุดกึ่งกลางระหว่างแรงทั้งสองจึงทำให้เกิดโมเมนต์ ดังนั้น โมเมนต์ที่เกิดขึ้นจึงเรียกว่า 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โมเมนต์ของแรงคู่ควบ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sz="2400" b="1" i="1" dirty="0">
              <a:solidFill>
                <a:srgbClr val="7030A0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422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1" y="1209347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28600" y="1622603"/>
            <a:ext cx="8686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โมเมนต์ของแรงคู่ควบ หมายถึง โมเมนต์ของแรงซึ่งเกิดจากแรงที่มีขนาดเท่ากันสองแรง แต่มีทิศทางตรงกันข้าม กระทำต่อวัตถุหนึ่ง ๆ ในระยะห่างระหว่างแรงทั้งคู่ ดังรูป</a:t>
            </a:r>
            <a:endParaRPr lang="en-US" sz="2400" b="1" i="1" dirty="0">
              <a:solidFill>
                <a:srgbClr val="7030A0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92" y="2611066"/>
            <a:ext cx="3774415" cy="31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ตัวเชื่อมต่อตรง 6"/>
          <p:cNvCxnSpPr/>
          <p:nvPr/>
        </p:nvCxnSpPr>
        <p:spPr>
          <a:xfrm>
            <a:off x="1093964" y="1062514"/>
            <a:ext cx="0" cy="41884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1114075" y="3183908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114075" y="4210230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078216" y="5236552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114075" y="2132534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6" y="933005"/>
            <a:ext cx="1961392" cy="36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27" y="1964054"/>
            <a:ext cx="6934236" cy="36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27" y="2990842"/>
            <a:ext cx="6934236" cy="3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45" y="4040453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27" y="5077559"/>
            <a:ext cx="693423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0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81836" y="810028"/>
            <a:ext cx="86366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645" indent="-1350645" algn="thaiDist">
              <a:lnSpc>
                <a:spcPct val="115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th-TH" sz="2400" b="1" dirty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จงหาขนาดของโมเมนต์ของแรงคู่ควบที่เกิดขึ้นจากการทำเกลียว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Tap)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ถ้าออกแรงใน </a:t>
            </a:r>
          </a:p>
          <a:p>
            <a:pPr marL="1350645" indent="-1350645" algn="thaiDist">
              <a:lnSpc>
                <a:spcPct val="115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การหมุนทำเกลียวเกลียวข้างละ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50 N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ดังรูป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6" name="กลุ่ม 7"/>
          <p:cNvGrpSpPr>
            <a:grpSpLocks/>
          </p:cNvGrpSpPr>
          <p:nvPr/>
        </p:nvGrpSpPr>
        <p:grpSpPr bwMode="auto">
          <a:xfrm>
            <a:off x="2468562" y="1969505"/>
            <a:ext cx="4206875" cy="1325563"/>
            <a:chOff x="2820" y="2989"/>
            <a:chExt cx="6624" cy="2088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411" y="2989"/>
              <a:ext cx="5442" cy="987"/>
              <a:chOff x="2736" y="8496"/>
              <a:chExt cx="6624" cy="115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4320" y="8969"/>
                <a:ext cx="3456" cy="20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5" name="Group 5"/>
              <p:cNvGrpSpPr>
                <a:grpSpLocks/>
              </p:cNvGrpSpPr>
              <p:nvPr/>
            </p:nvGrpSpPr>
            <p:grpSpPr bwMode="auto">
              <a:xfrm>
                <a:off x="5472" y="8496"/>
                <a:ext cx="1152" cy="1152"/>
                <a:chOff x="5472" y="8496"/>
                <a:chExt cx="1152" cy="1152"/>
              </a:xfrm>
            </p:grpSpPr>
            <p:sp>
              <p:nvSpPr>
                <p:cNvPr id="18" name="AutoShape 6"/>
                <p:cNvSpPr>
                  <a:spLocks noChangeArrowheads="1"/>
                </p:cNvSpPr>
                <p:nvPr/>
              </p:nvSpPr>
              <p:spPr bwMode="auto">
                <a:xfrm>
                  <a:off x="5472" y="8496"/>
                  <a:ext cx="1152" cy="1152"/>
                </a:xfrm>
                <a:custGeom>
                  <a:avLst/>
                  <a:gdLst>
                    <a:gd name="G0" fmla="+- 2438 0 0"/>
                    <a:gd name="G1" fmla="+- 21600 0 2438"/>
                    <a:gd name="G2" fmla="+- 21600 0 243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2438" y="10800"/>
                      </a:moveTo>
                      <a:cubicBezTo>
                        <a:pt x="2438" y="15418"/>
                        <a:pt x="6182" y="19162"/>
                        <a:pt x="10800" y="19162"/>
                      </a:cubicBezTo>
                      <a:cubicBezTo>
                        <a:pt x="15418" y="19162"/>
                        <a:pt x="19162" y="15418"/>
                        <a:pt x="19162" y="10800"/>
                      </a:cubicBezTo>
                      <a:cubicBezTo>
                        <a:pt x="19162" y="6182"/>
                        <a:pt x="15418" y="2438"/>
                        <a:pt x="10800" y="2438"/>
                      </a:cubicBezTo>
                      <a:cubicBezTo>
                        <a:pt x="6182" y="2438"/>
                        <a:pt x="2438" y="6182"/>
                        <a:pt x="2438" y="1080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" name="AutoShape 7"/>
                <p:cNvSpPr>
                  <a:spLocks noChangeArrowheads="1"/>
                </p:cNvSpPr>
                <p:nvPr/>
              </p:nvSpPr>
              <p:spPr bwMode="auto">
                <a:xfrm>
                  <a:off x="5904" y="8640"/>
                  <a:ext cx="288" cy="8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0" name="AutoShape 8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904" y="8640"/>
                  <a:ext cx="288" cy="8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1" name="Oval 9"/>
                <p:cNvSpPr>
                  <a:spLocks noChangeArrowheads="1"/>
                </p:cNvSpPr>
                <p:nvPr/>
              </p:nvSpPr>
              <p:spPr bwMode="auto">
                <a:xfrm>
                  <a:off x="5760" y="8784"/>
                  <a:ext cx="576" cy="576"/>
                </a:xfrm>
                <a:prstGeom prst="ellipse">
                  <a:avLst/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7632" y="8928"/>
                <a:ext cx="1728" cy="288"/>
              </a:xfrm>
              <a:prstGeom prst="rect">
                <a:avLst/>
              </a:prstGeom>
              <a:gradFill rotWithShape="0">
                <a:gsLst>
                  <a:gs pos="0">
                    <a:srgbClr val="CCCCCC"/>
                  </a:gs>
                  <a:gs pos="100000">
                    <a:srgbClr val="000000"/>
                  </a:gs>
                </a:gsLst>
                <a:lin ang="1890000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2736" y="8928"/>
                <a:ext cx="1728" cy="288"/>
              </a:xfrm>
              <a:prstGeom prst="rect">
                <a:avLst/>
              </a:prstGeom>
              <a:gradFill rotWithShape="0">
                <a:gsLst>
                  <a:gs pos="0">
                    <a:srgbClr val="CCCCCC"/>
                  </a:gs>
                  <a:gs pos="100000">
                    <a:srgbClr val="000000"/>
                  </a:gs>
                </a:gsLst>
                <a:lin ang="1890000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V="1">
              <a:off x="3411" y="3606"/>
              <a:ext cx="0" cy="10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8853" y="3606"/>
              <a:ext cx="0" cy="10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3407" y="4268"/>
              <a:ext cx="544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5541" y="3853"/>
              <a:ext cx="118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600 </a:t>
              </a:r>
              <a:r>
                <a:rPr kumimoji="0" lang="th-TH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mm</a:t>
              </a:r>
              <a:endPara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820" y="4583"/>
              <a:ext cx="1183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F = 50 N</a:t>
              </a:r>
              <a:endPara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8261" y="4583"/>
              <a:ext cx="1183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F = 50 N</a:t>
              </a:r>
              <a:endPara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328588" y="3789343"/>
            <a:ext cx="854319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วิธีทำ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	   หาโมเมนต์ของแรงคู่ควบรอบจุดหมุน จากสมการ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indent="4572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 M    =    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Fd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45930" y="5013766"/>
            <a:ext cx="830295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 แทนค่าในสมการ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indent="4572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M	  =   (50)600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10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–3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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486676" y="5868447"/>
            <a:ext cx="743185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15670" algn="l"/>
                <a:tab pos="1377950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        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	   =	30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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	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ตอบ</a:t>
            </a:r>
            <a:endParaRPr lang="en-US" sz="2400" dirty="0">
              <a:solidFill>
                <a:srgbClr val="FF0000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04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2DA3F3-FEE6-4A51-80A2-72A4B07E45E5}"/>
              </a:ext>
            </a:extLst>
          </p:cNvPr>
          <p:cNvSpPr txBox="1"/>
          <p:nvPr/>
        </p:nvSpPr>
        <p:spPr>
          <a:xfrm>
            <a:off x="440267" y="472843"/>
            <a:ext cx="8365066" cy="567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แบบทดสอบเรื่องการเคลื่อนที่ในแนวตรง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คำสั่ง   จงแสดงวิธีทำ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1.  วัตถุเคลื่อนที่จากหยุดนิ่ง  ด้วยความเร่งคงที่ได้ระยะทาง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100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เมตรในเวลา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10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วินาทีจงหาความเร่งของวัตถุ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วัตถุเคลื่อนที่มาด้วยความเร็วต้น  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60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เมตร/วินาที  มีความเร่งเกิดขึ้น 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12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เมตร/วินาที</a:t>
            </a:r>
            <a:r>
              <a:rPr lang="en-US" sz="2400" baseline="30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จงหาว่าเมื่อวัตถุเคลื่อนที่ไปได้ 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20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วินาที  จะมีระยะทางเท่าไร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วัตถุเคลื่อนที่มาด้วยความเร็วต้น  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80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เมตร/วินาที  เข้าไปบนพื้นขรุขระ มีความหน่วงเกิดขึ้น 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เมตร/วินาที</a:t>
            </a:r>
            <a:r>
              <a:rPr lang="en-US" sz="2400" baseline="30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จงหาว่าเมื่อวัตถุเคลื่อนที่ไปได้ 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20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วินาที  วัตถุจะมีความเร็วเท่าไร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ปาวัตถุให้ตกลงด้วยความเร็ว 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15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เมตร/วินาที  จงหว่าว่าเมื่อเวลาผ่านไป 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วินาที  วัตถุจะเคลื่อนที่ตกได้ระยะทางเท่าไร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โยนวัตถุขึ้นไปด้วยความเร็ว  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40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เมตร/วินาที  จงหาความเร็วในวินาทีที่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 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และวินาทีที่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9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586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ตัวเชื่อมต่อตรง 7"/>
          <p:cNvCxnSpPr/>
          <p:nvPr/>
        </p:nvCxnSpPr>
        <p:spPr>
          <a:xfrm>
            <a:off x="1093964" y="1062514"/>
            <a:ext cx="0" cy="41884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114075" y="3183908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114075" y="4210230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078216" y="5236552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114075" y="2132534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17" y="1973292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58" y="3013136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17" y="4046320"/>
            <a:ext cx="6934236" cy="3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17" y="5079301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5" y="919416"/>
            <a:ext cx="1961392" cy="36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1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7" y="813492"/>
            <a:ext cx="2234609" cy="37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7" y="1367599"/>
            <a:ext cx="6934236" cy="36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46627" y="1886803"/>
            <a:ext cx="86696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การเคลื่อนที่ในแนวเส้นตรง แบ่งออกเป็น 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แบบ ดังนี้</a:t>
            </a:r>
          </a:p>
          <a:p>
            <a:pPr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i="1" dirty="0">
              <a:solidFill>
                <a:srgbClr val="7030A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3.1.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 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การเคลื่อนที่ในแนวเส้นตรงที่ไปทิศทางเดียวกันตลอด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เช่น โยนวัตถุขึ้นไปตรง ๆ จากพื้น                                                            วัตถุกำลังเคลื่อนที่ไปข้างหน้าในแนวเส้นตรง</a:t>
            </a:r>
          </a:p>
          <a:p>
            <a:pPr>
              <a:spcAft>
                <a:spcPts val="0"/>
              </a:spcAf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3.1.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 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การเคลื่อนที่ในแนวเส้นเส้นตรง แต่มีการเคลื่อนที่กลับทิศ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เช่น รถยนต์แล่นไปข้างหน้าในแนวเส้นตรง แล้วมีการเลี้ยวกลับทิศทาง ทำให้ทิศทางในการเคลื่อนที่ตรงกันข้ามกับทิศทางเดิม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37160" y="4093373"/>
            <a:ext cx="866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การเคลื่อนที่ของวัตถุในแนวเส้นตรง</a:t>
            </a:r>
            <a:r>
              <a:rPr lang="th-TH" sz="2400" b="1" dirty="0">
                <a:solidFill>
                  <a:srgbClr val="008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มีปริมาณที่เกี่ยวข้อง ได้แก่</a:t>
            </a:r>
            <a:endParaRPr lang="en-US" sz="2400" b="1" i="1" dirty="0">
              <a:solidFill>
                <a:srgbClr val="FF0000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857427" y="4591745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ระยะทาง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830012" y="5069791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การกระจัด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828553" y="5511210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ความเร็ว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562373" y="4628372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อัตราเร็ว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562373" y="5046295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ความเร่ง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40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45AFA-C90D-77EB-FE51-E922549A9728}"/>
              </a:ext>
            </a:extLst>
          </p:cNvPr>
          <p:cNvSpPr txBox="1"/>
          <p:nvPr/>
        </p:nvSpPr>
        <p:spPr>
          <a:xfrm>
            <a:off x="1941689" y="1038578"/>
            <a:ext cx="401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ปริมาณที่เกี่ยวข้องกับการเคลื่อนที่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3DF06-A5E6-E1E7-992D-5FD6FD68E2A0}"/>
              </a:ext>
            </a:extLst>
          </p:cNvPr>
          <p:cNvSpPr txBox="1"/>
          <p:nvPr/>
        </p:nvSpPr>
        <p:spPr>
          <a:xfrm>
            <a:off x="982133" y="1715911"/>
            <a:ext cx="64120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dirty="0"/>
              <a:t>ระยะทาง  สัญลักษณ์ </a:t>
            </a:r>
            <a:r>
              <a:rPr lang="en-US" dirty="0"/>
              <a:t>S  </a:t>
            </a:r>
            <a:r>
              <a:rPr lang="th-TH" dirty="0"/>
              <a:t>เป็นปริมาณสเกลาร์  เป็นการวัดตำแหน่งการเคลื่อนที่ตามระยะจริงที่เคลื่อนที่  หน่วย เมตร</a:t>
            </a:r>
          </a:p>
          <a:p>
            <a:pPr marL="514350" indent="-514350">
              <a:buAutoNum type="arabicPeriod"/>
            </a:pPr>
            <a:r>
              <a:rPr lang="th-TH" dirty="0"/>
              <a:t>การกระจัด  สัญลักษณ์  </a:t>
            </a:r>
            <a:r>
              <a:rPr lang="en-US" dirty="0"/>
              <a:t>d  </a:t>
            </a:r>
            <a:r>
              <a:rPr lang="th-TH" dirty="0"/>
              <a:t>เป็นปริมาณเวกเตอร์  เป็นการวัดตำแหน่งการเคลื่อนที่จากจุดเริ่มต้นไปตำแหน่งสุดท้ายในแนวเส้นตรง  หน่วย  เมตร</a:t>
            </a:r>
          </a:p>
          <a:p>
            <a:pPr marL="514350" indent="-514350">
              <a:buAutoNum type="arabicPeriod"/>
            </a:pPr>
            <a:r>
              <a:rPr lang="th-TH" dirty="0"/>
              <a:t>อัตราเร็ว  สัญลักษณ์ </a:t>
            </a:r>
            <a:r>
              <a:rPr lang="en-US" dirty="0"/>
              <a:t>V  </a:t>
            </a:r>
            <a:r>
              <a:rPr lang="th-TH" dirty="0"/>
              <a:t>เป็นปริมาณสเกลาร์  หน่วยเมตร/วินาที</a:t>
            </a:r>
          </a:p>
        </p:txBody>
      </p:sp>
    </p:spTree>
    <p:extLst>
      <p:ext uri="{BB962C8B-B14F-4D97-AF65-F5344CB8AC3E}">
        <p14:creationId xmlns:p14="http://schemas.microsoft.com/office/powerpoint/2010/main" val="347503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8E50D2-6679-F841-C6EF-73AADCD2BD1D}"/>
              </a:ext>
            </a:extLst>
          </p:cNvPr>
          <p:cNvSpPr txBox="1"/>
          <p:nvPr/>
        </p:nvSpPr>
        <p:spPr>
          <a:xfrm>
            <a:off x="1490134" y="891822"/>
            <a:ext cx="6445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th-TH" dirty="0"/>
              <a:t>ความเร็ว  เป็นปริมาณเวกเตอร์  หน่วยเมตร/วินาที</a:t>
            </a:r>
          </a:p>
          <a:p>
            <a:endParaRPr lang="th-TH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D845184-FB19-75A1-FCA7-ED2F3BB2A0F3}"/>
                  </a:ext>
                </a:extLst>
              </p14:cNvPr>
              <p14:cNvContentPartPr/>
              <p14:nvPr/>
            </p14:nvContentPartPr>
            <p14:xfrm>
              <a:off x="1952436" y="3307316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D845184-FB19-75A1-FCA7-ED2F3BB2A0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3436" y="329831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2BF608E-C4E9-60D2-D6F5-54EE20A8446E}"/>
              </a:ext>
            </a:extLst>
          </p:cNvPr>
          <p:cNvSpPr txBox="1"/>
          <p:nvPr/>
        </p:nvSpPr>
        <p:spPr>
          <a:xfrm>
            <a:off x="1591733" y="3284636"/>
            <a:ext cx="63436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th-TH" dirty="0"/>
              <a:t>เวลา  สัญลักษณ์ </a:t>
            </a:r>
            <a:r>
              <a:rPr lang="en-US" dirty="0"/>
              <a:t>t  </a:t>
            </a:r>
            <a:r>
              <a:rPr lang="th-TH" dirty="0"/>
              <a:t>หน่วย  วินาที  คือ เวลาที่วัดจากจุดเริ่มต้นถึงจุดสุดท้ายที่สังเกต</a:t>
            </a:r>
          </a:p>
          <a:p>
            <a:pPr marL="514350" indent="-514350">
              <a:buAutoNum type="arabicPeriod" startAt="5"/>
            </a:pPr>
            <a:r>
              <a:rPr lang="th-TH" dirty="0"/>
              <a:t>ความเร่ง  สัญลักษณ์  </a:t>
            </a:r>
            <a:r>
              <a:rPr lang="en-US" dirty="0"/>
              <a:t>a  </a:t>
            </a:r>
            <a:r>
              <a:rPr lang="th-TH" dirty="0"/>
              <a:t>หน่วย  เมตร/วินาที</a:t>
            </a:r>
            <a:r>
              <a:rPr lang="en-US" dirty="0"/>
              <a:t>2  </a:t>
            </a:r>
            <a:r>
              <a:rPr lang="th-TH" dirty="0"/>
              <a:t>หมายถึง  ความเร็วที่เปลี่ยนไป  เช่น  ความเร็วเพิ่มขึ้น   ความเร็วลดลง  เรียกว่า  </a:t>
            </a:r>
            <a:r>
              <a:rPr lang="th-TH" b="1" dirty="0"/>
              <a:t>ความหน่วง  </a:t>
            </a:r>
            <a:r>
              <a:rPr lang="en-US" b="1" dirty="0"/>
              <a:t>a  </a:t>
            </a:r>
            <a:r>
              <a:rPr lang="th-TH" b="1" dirty="0"/>
              <a:t>มีค่าเป็นลบ</a:t>
            </a:r>
          </a:p>
        </p:txBody>
      </p:sp>
    </p:spTree>
    <p:extLst>
      <p:ext uri="{BB962C8B-B14F-4D97-AF65-F5344CB8AC3E}">
        <p14:creationId xmlns:p14="http://schemas.microsoft.com/office/powerpoint/2010/main" val="177658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67622-FCBB-E8DE-B638-311949C33136}"/>
              </a:ext>
            </a:extLst>
          </p:cNvPr>
          <p:cNvSpPr txBox="1"/>
          <p:nvPr/>
        </p:nvSpPr>
        <p:spPr>
          <a:xfrm>
            <a:off x="1072444" y="925689"/>
            <a:ext cx="6231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ตัวอย่าง   นายสมชายวิ่งรอบสนามเป็นระยะทาง   </a:t>
            </a:r>
            <a:r>
              <a:rPr lang="en-US" dirty="0"/>
              <a:t>150  </a:t>
            </a:r>
            <a:r>
              <a:rPr lang="th-TH" dirty="0"/>
              <a:t>เมตร  เป็นเวลา  </a:t>
            </a:r>
            <a:r>
              <a:rPr lang="en-US" dirty="0"/>
              <a:t>10  </a:t>
            </a:r>
            <a:r>
              <a:rPr lang="th-TH" dirty="0"/>
              <a:t>วินาที  นายสมชายวิ่งด้วยอัตราเร็วเท่าไร</a:t>
            </a:r>
          </a:p>
        </p:txBody>
      </p:sp>
    </p:spTree>
    <p:extLst>
      <p:ext uri="{BB962C8B-B14F-4D97-AF65-F5344CB8AC3E}">
        <p14:creationId xmlns:p14="http://schemas.microsoft.com/office/powerpoint/2010/main" val="363452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E008B-EF22-6E71-0220-6CAC129874FF}"/>
              </a:ext>
            </a:extLst>
          </p:cNvPr>
          <p:cNvSpPr txBox="1"/>
          <p:nvPr/>
        </p:nvSpPr>
        <p:spPr>
          <a:xfrm>
            <a:off x="1399822" y="1016000"/>
            <a:ext cx="6773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                                          แบบฝึกหัด</a:t>
            </a:r>
          </a:p>
          <a:p>
            <a:r>
              <a:rPr lang="en-US" dirty="0"/>
              <a:t>1.  </a:t>
            </a:r>
            <a:r>
              <a:rPr lang="th-TH" dirty="0"/>
              <a:t>วัตถุเคลื่อนที่ด้วยความเร็วต้น  </a:t>
            </a:r>
            <a:r>
              <a:rPr lang="en-US" dirty="0"/>
              <a:t>20  </a:t>
            </a:r>
            <a:r>
              <a:rPr lang="th-TH" dirty="0"/>
              <a:t>เมตร/วินาที  จงหาว่าในเวลาวินาทีที่ </a:t>
            </a:r>
            <a:r>
              <a:rPr lang="en-US" dirty="0"/>
              <a:t>30  </a:t>
            </a:r>
            <a:r>
              <a:rPr lang="th-TH" dirty="0"/>
              <a:t>มีความเร่ง </a:t>
            </a:r>
            <a:r>
              <a:rPr lang="en-US" dirty="0"/>
              <a:t>5  </a:t>
            </a:r>
            <a:r>
              <a:rPr lang="th-TH" dirty="0"/>
              <a:t>เมตร/วินาที</a:t>
            </a:r>
            <a:r>
              <a:rPr lang="en-US" dirty="0"/>
              <a:t>2  </a:t>
            </a:r>
            <a:r>
              <a:rPr lang="th-TH" dirty="0"/>
              <a:t>จะมีความเร็วเท่าไร  และหาระยะทางเมื่อเวลาผ่านไป  </a:t>
            </a:r>
            <a:r>
              <a:rPr lang="en-US" dirty="0"/>
              <a:t>40  </a:t>
            </a:r>
            <a:r>
              <a:rPr lang="th-TH" dirty="0"/>
              <a:t>วินาที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765C4E6-B48B-A563-4DA3-59F4357800B6}"/>
                  </a:ext>
                </a:extLst>
              </p14:cNvPr>
              <p14:cNvContentPartPr/>
              <p14:nvPr/>
            </p14:nvContentPartPr>
            <p14:xfrm>
              <a:off x="4379556" y="4752356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765C4E6-B48B-A563-4DA3-59F4357800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0916" y="474371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11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50CE0-DFE3-0309-9810-ED88A3B85033}"/>
              </a:ext>
            </a:extLst>
          </p:cNvPr>
          <p:cNvSpPr txBox="1"/>
          <p:nvPr/>
        </p:nvSpPr>
        <p:spPr>
          <a:xfrm>
            <a:off x="1253067" y="1027289"/>
            <a:ext cx="64120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th-TH" dirty="0"/>
              <a:t>วัตถุเคลื่อนที่มาด้วยความเร็วต้น   </a:t>
            </a:r>
            <a:r>
              <a:rPr lang="en-US" dirty="0"/>
              <a:t>80  </a:t>
            </a:r>
            <a:r>
              <a:rPr lang="th-TH" dirty="0"/>
              <a:t>เมตร/วินาที  เข้าไปบนพื้นขรุขระ  มีความหน่วงเกิดชึ้น  </a:t>
            </a:r>
            <a:r>
              <a:rPr lang="en-US" dirty="0"/>
              <a:t>2  </a:t>
            </a:r>
            <a:r>
              <a:rPr lang="th-TH" dirty="0"/>
              <a:t>เมตร/วินาที</a:t>
            </a:r>
            <a:r>
              <a:rPr lang="en-US" dirty="0"/>
              <a:t>2  </a:t>
            </a:r>
            <a:r>
              <a:rPr lang="th-TH" dirty="0"/>
              <a:t>จงหาว่าเมื่อวัตถุเคลื่อนที่ไปได้  </a:t>
            </a:r>
            <a:r>
              <a:rPr lang="en-US" dirty="0"/>
              <a:t>30  </a:t>
            </a:r>
            <a:r>
              <a:rPr lang="th-TH" dirty="0"/>
              <a:t>วินาที  จะมีความเร็วเท่าไร</a:t>
            </a:r>
          </a:p>
          <a:p>
            <a:r>
              <a:rPr lang="th-TH" dirty="0"/>
              <a:t>                   </a:t>
            </a:r>
            <a:r>
              <a:rPr lang="th-TH" dirty="0">
                <a:solidFill>
                  <a:srgbClr val="FF0000"/>
                </a:solidFill>
              </a:rPr>
              <a:t>ความหน่วง </a:t>
            </a:r>
            <a:r>
              <a:rPr lang="en-US" dirty="0">
                <a:solidFill>
                  <a:srgbClr val="FF0000"/>
                </a:solidFill>
              </a:rPr>
              <a:t>=  -a</a:t>
            </a:r>
            <a:endParaRPr lang="th-T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3404290-930E-7576-6B12-9C2123D982A9}"/>
                  </a:ext>
                </a:extLst>
              </p14:cNvPr>
              <p14:cNvContentPartPr/>
              <p14:nvPr/>
            </p14:nvContentPartPr>
            <p14:xfrm>
              <a:off x="5113596" y="2178356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3404290-930E-7576-6B12-9C2123D982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4956" y="216935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522529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1286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Cordia New</vt:lpstr>
      <vt:lpstr>TH SarabunPSK</vt:lpstr>
      <vt:lpstr>ธีมของ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deed_30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428</cp:lastModifiedBy>
  <cp:revision>49</cp:revision>
  <dcterms:created xsi:type="dcterms:W3CDTF">2020-04-24T02:18:59Z</dcterms:created>
  <dcterms:modified xsi:type="dcterms:W3CDTF">2022-06-13T03:18:38Z</dcterms:modified>
</cp:coreProperties>
</file>