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52" y="102"/>
      </p:cViewPr>
      <p:guideLst>
        <p:guide orient="horz" pos="2183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535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1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71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60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167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2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532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3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96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0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D9DB5-E043-4991-BF59-3D038E35464A}" type="datetimeFigureOut">
              <a:rPr lang="th-TH" smtClean="0"/>
              <a:t>18/05/63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99DFA-FD9F-41E2-B28E-D3EC2AB5FC5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54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00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ตัวเชื่อมต่อตรง 2"/>
          <p:cNvCxnSpPr/>
          <p:nvPr/>
        </p:nvCxnSpPr>
        <p:spPr>
          <a:xfrm>
            <a:off x="1099725" y="1278528"/>
            <a:ext cx="0" cy="30987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1095960" y="2183230"/>
            <a:ext cx="65099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1095959" y="2899215"/>
            <a:ext cx="65099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95960" y="3604922"/>
            <a:ext cx="65099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099725" y="4349992"/>
            <a:ext cx="65099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67" y="925685"/>
            <a:ext cx="1961392" cy="36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5" y="2016560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5" y="2744778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5" y="3473853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5" y="4170516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64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6" y="892861"/>
            <a:ext cx="2234609" cy="37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1547257"/>
            <a:ext cx="6934236" cy="32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271849" y="2107350"/>
            <a:ext cx="8600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โม</a:t>
            </a:r>
            <a:r>
              <a:rPr lang="th-TH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เมนตัม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เชิงเส้น หมายถึง ความสามารถในการเคลื่อนที่ของวัตถุ ซึ่งมีค่าเท่ากับ มวลคูณความเร็วของวัตถุ โม</a:t>
            </a:r>
            <a:r>
              <a:rPr lang="th-TH" sz="24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เมนตัม</a:t>
            </a:r>
            <a:r>
              <a:rPr lang="th-TH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เป็นปริมาณเวกเตอร์ และมีหน่วยเป็น กิโลกรัม เมตร/วินาที (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kg m/s)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440459" y="3188955"/>
            <a:ext cx="4263081" cy="959883"/>
          </a:xfrm>
          <a:prstGeom prst="roundRect">
            <a:avLst>
              <a:gd name="adj" fmla="val 16667"/>
            </a:avLst>
          </a:prstGeom>
          <a:solidFill>
            <a:srgbClr val="F2DBDB"/>
          </a:solidFill>
          <a:ln>
            <a:noFill/>
          </a:ln>
          <a:effectLst>
            <a:prstShdw prst="shdw17" dist="17961" dir="2700000">
              <a:srgbClr val="F2DBDB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โม</a:t>
            </a:r>
            <a:r>
              <a:rPr lang="th-TH" sz="2400" b="1" dirty="0" err="1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เมนตัม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เชิงเส้น</a:t>
            </a:r>
            <a:r>
              <a:rPr 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=</a:t>
            </a: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มวล </a:t>
            </a:r>
            <a:r>
              <a:rPr 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ความเร็ว</a:t>
            </a:r>
            <a:endParaRPr lang="en-US" sz="24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P</a:t>
            </a:r>
            <a:r>
              <a:rPr lang="en-US" sz="2400" b="1" dirty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=  mv</a:t>
            </a:r>
            <a:endParaRPr lang="en-US" sz="2400" dirty="0">
              <a:solidFill>
                <a:srgbClr val="FF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9" y="4362375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71849" y="4927484"/>
            <a:ext cx="8600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2707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เมื่อ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มีแรงมากระทำต่อวัตถุในช่วงเวลาสั้น ๆ จะทำให้โมเม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นตัมข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องวัตถุเกิดการเปลี่ยนแปลงไป </a:t>
            </a:r>
            <a:b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เมนตัม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ของวัตถุที่เปลี่ยนแปลงไปนี้จะเรียกว่า การดล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(Impulse)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และ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ถ้านำการดลมาหารด้วยเวลาทั้งหมด จะเรียกว่า แรงดล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Impulsive Force)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78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1997901" y="1432460"/>
            <a:ext cx="4572000" cy="5170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340610" algn="r"/>
                <a:tab pos="2790825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การดล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=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	 การเปลี่ยนแปลง</a:t>
            </a:r>
            <a:r>
              <a:rPr lang="th-TH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โมเมนตัม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436429" y="1862175"/>
            <a:ext cx="131638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340610" algn="r"/>
                <a:tab pos="279082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  =  mv–mu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44156" y="2290711"/>
            <a:ext cx="133882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340610" algn="r"/>
                <a:tab pos="279082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P =  m(v–u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900550" y="2679453"/>
            <a:ext cx="50105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340610" algn="r"/>
                <a:tab pos="279082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I   =  m(v–u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340610" algn="r"/>
                <a:tab pos="2790825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แรงดล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=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การ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ดล/เวลา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122846" y="3525178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P/t = I/t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266375" y="3525178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    =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16" name="วัตถุ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151063"/>
              </p:ext>
            </p:extLst>
          </p:nvPr>
        </p:nvGraphicFramePr>
        <p:xfrm>
          <a:off x="2266375" y="1984181"/>
          <a:ext cx="243605" cy="25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3" imgW="177646" imgH="190335" progId="Equation.DSMT4">
                  <p:embed/>
                </p:oleObj>
              </mc:Choice>
              <mc:Fallback>
                <p:oleObj name="Equation" r:id="rId3" imgW="177646" imgH="19033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375" y="1984181"/>
                        <a:ext cx="243605" cy="256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วัตถุ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944810"/>
              </p:ext>
            </p:extLst>
          </p:nvPr>
        </p:nvGraphicFramePr>
        <p:xfrm>
          <a:off x="2266375" y="2414423"/>
          <a:ext cx="243605" cy="25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5" imgW="177646" imgH="190335" progId="Equation.DSMT4">
                  <p:embed/>
                </p:oleObj>
              </mc:Choice>
              <mc:Fallback>
                <p:oleObj name="Equation" r:id="rId5" imgW="177646" imgH="19033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375" y="2414423"/>
                        <a:ext cx="243605" cy="256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วัตถุ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76172"/>
              </p:ext>
            </p:extLst>
          </p:nvPr>
        </p:nvGraphicFramePr>
        <p:xfrm>
          <a:off x="2904293" y="3592275"/>
          <a:ext cx="243605" cy="256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6" imgW="177646" imgH="190335" progId="Equation.DSMT4">
                  <p:embed/>
                </p:oleObj>
              </mc:Choice>
              <mc:Fallback>
                <p:oleObj name="Equation" r:id="rId6" imgW="177646" imgH="190335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293" y="3592275"/>
                        <a:ext cx="243605" cy="256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47323" y="4041414"/>
            <a:ext cx="3512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โดยที่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	  =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การดล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(Impulse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kg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3840918" y="4041414"/>
            <a:ext cx="510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13509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13509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13509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13509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13509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13509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13509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13509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13509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  <a:tab pos="135096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m/s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-12526" y="563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8" name="วัตถุ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717940"/>
              </p:ext>
            </p:extLst>
          </p:nvPr>
        </p:nvGraphicFramePr>
        <p:xfrm>
          <a:off x="3956730" y="4345310"/>
          <a:ext cx="72133" cy="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7" imgW="76333" imgH="114499" progId="Equation.DSMT4">
                  <p:embed/>
                </p:oleObj>
              </mc:Choice>
              <mc:Fallback>
                <p:oleObj name="Equation" r:id="rId7" imgW="76333" imgH="11449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730" y="4345310"/>
                        <a:ext cx="72133" cy="10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-12526" y="5636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30" name="วัตถุ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115003"/>
              </p:ext>
            </p:extLst>
          </p:nvPr>
        </p:nvGraphicFramePr>
        <p:xfrm>
          <a:off x="3783190" y="4180993"/>
          <a:ext cx="146239" cy="21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9" imgW="76333" imgH="114499" progId="Equation.DSMT4">
                  <p:embed/>
                </p:oleObj>
              </mc:Choice>
              <mc:Fallback>
                <p:oleObj name="Equation" r:id="rId9" imgW="76333" imgH="11449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190" y="4180993"/>
                        <a:ext cx="146239" cy="219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สี่เหลี่ยมผืนผ้า 30"/>
          <p:cNvSpPr/>
          <p:nvPr/>
        </p:nvSpPr>
        <p:spPr>
          <a:xfrm>
            <a:off x="359517" y="4449524"/>
            <a:ext cx="399147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90600" algn="l"/>
                <a:tab pos="135064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F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=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แรงดล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Impulsive Force), N</a:t>
            </a:r>
            <a:endParaRPr lang="en-US" sz="16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0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4" grpId="0"/>
      <p:bldP spid="26" grpId="0"/>
      <p:bldP spid="27" grpId="0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2" y="960478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222422" y="1522543"/>
            <a:ext cx="869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2707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เมื่อ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วัตถุเกิดการชนไม่ว่าจะเป็นการชนแบบยืดหยุ่นสมบูรณ์ หรือการชนแบบไม่ยืดหยุ่นก็ตาม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จะ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เป็นไปตามกฎการอนุรักษ์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โมเมนตัม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คือ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74" y="2846752"/>
            <a:ext cx="6527039" cy="89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1985530" y="4083312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ก่อนชน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249880" y="4021677"/>
            <a:ext cx="85472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หลังชน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17" name="กลุ่ม 16"/>
          <p:cNvGrpSpPr/>
          <p:nvPr/>
        </p:nvGrpSpPr>
        <p:grpSpPr>
          <a:xfrm>
            <a:off x="1308480" y="4950076"/>
            <a:ext cx="7822444" cy="1009421"/>
            <a:chOff x="729050" y="4866071"/>
            <a:chExt cx="7822444" cy="1009421"/>
          </a:xfrm>
        </p:grpSpPr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729050" y="4866071"/>
              <a:ext cx="6363728" cy="1009421"/>
            </a:xfrm>
            <a:prstGeom prst="roundRect">
              <a:avLst>
                <a:gd name="adj" fmla="val 16667"/>
              </a:avLst>
            </a:prstGeom>
            <a:solidFill>
              <a:srgbClr val="FDE9D9"/>
            </a:solidFill>
            <a:ln>
              <a:noFill/>
            </a:ln>
            <a:effectLst>
              <a:prstShdw prst="shdw17" dist="17961" dir="2700000">
                <a:srgbClr val="FDE9D9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 sz="240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1209626" y="4903499"/>
              <a:ext cx="7341868" cy="941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  <a:tabLst>
                  <a:tab pos="2610485" algn="r"/>
                </a:tabLst>
              </a:pPr>
              <a:r>
                <a:rPr lang="th-TH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ผลรวมของ</a:t>
              </a:r>
              <a:r>
                <a:rPr lang="th-TH" sz="2400" b="1" dirty="0" err="1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โมเมนตัม</a:t>
              </a:r>
              <a:r>
                <a:rPr lang="th-TH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ก่อน</a:t>
              </a:r>
              <a:r>
                <a:rPr lang="th-TH" sz="2400" b="1" dirty="0" smtClean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ชน</a:t>
              </a:r>
              <a:r>
                <a:rPr lang="en-US" sz="2400" b="1" dirty="0" smtClean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=</a:t>
              </a:r>
              <a:r>
                <a:rPr lang="th-TH" sz="2400" b="1" dirty="0" smtClean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ผลรวม</a:t>
              </a:r>
              <a:r>
                <a:rPr lang="th-TH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ของ</a:t>
              </a:r>
              <a:r>
                <a:rPr lang="th-TH" sz="2400" b="1" dirty="0" err="1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โมเมนตัม</a:t>
              </a:r>
              <a:r>
                <a:rPr lang="th-TH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หลังชน</a:t>
              </a:r>
              <a:endPara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  <a:tabLst>
                  <a:tab pos="2610485" algn="r"/>
                </a:tabLst>
              </a:pPr>
              <a:r>
                <a:rPr lang="th-TH" sz="2400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</a:t>
              </a:r>
              <a:r>
                <a:rPr lang="en-US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</a:t>
              </a:r>
              <a:r>
                <a:rPr lang="en-US" sz="2400" b="1" baseline="-25000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lang="en-US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u</a:t>
              </a:r>
              <a:r>
                <a:rPr lang="th-TH" sz="2400" b="1" baseline="-25000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lang="th-TH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lang="en-US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+</a:t>
              </a:r>
              <a:r>
                <a:rPr lang="th-TH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lang="en-US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</a:t>
              </a:r>
              <a:r>
                <a:rPr lang="en-US" sz="2400" b="1" baseline="-25000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lang="en-US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u</a:t>
              </a:r>
              <a:r>
                <a:rPr lang="en-US" sz="2400" b="1" baseline="-25000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lang="th-TH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</a:t>
              </a:r>
              <a:r>
                <a:rPr lang="en-US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=</a:t>
              </a:r>
              <a:r>
                <a:rPr lang="th-TH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	</a:t>
              </a:r>
              <a:r>
                <a:rPr lang="en-US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</a:t>
              </a:r>
              <a:r>
                <a:rPr lang="en-US" sz="2400" b="1" baseline="-25000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lang="en-US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v</a:t>
              </a:r>
              <a:r>
                <a:rPr lang="en-US" sz="2400" b="1" baseline="-25000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1</a:t>
              </a:r>
              <a:r>
                <a:rPr lang="th-TH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lang="en-US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+</a:t>
              </a:r>
              <a:r>
                <a:rPr lang="th-TH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</a:t>
              </a:r>
              <a:r>
                <a:rPr lang="en-US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m</a:t>
              </a:r>
              <a:r>
                <a:rPr lang="en-US" sz="2400" b="1" baseline="-25000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r>
                <a:rPr lang="en-US" sz="2400" b="1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 v</a:t>
              </a:r>
              <a:r>
                <a:rPr lang="en-US" sz="2400" b="1" baseline="-25000" dirty="0">
                  <a:solidFill>
                    <a:srgbClr val="C00000"/>
                  </a:solidFill>
                  <a:latin typeface="Cordia New" panose="020B0304020202020204" pitchFamily="34" charset="-34"/>
                  <a:ea typeface="Calibri" panose="020F0502020204030204" pitchFamily="34" charset="0"/>
                  <a:cs typeface="Cordia New" panose="020B0304020202020204" pitchFamily="34" charset="-34"/>
                </a:rPr>
                <a:t>2</a:t>
              </a:r>
              <a:endParaRPr lang="en-US" sz="2400" dirty="0"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9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สี่เหลี่ยมผืนผ้า 20"/>
          <p:cNvSpPr/>
          <p:nvPr/>
        </p:nvSpPr>
        <p:spPr>
          <a:xfrm>
            <a:off x="294360" y="865634"/>
            <a:ext cx="85991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27075" algn="l"/>
                <a:tab pos="914400" algn="l"/>
                <a:tab pos="1148715" algn="l"/>
                <a:tab pos="1379220" algn="l"/>
                <a:tab pos="1511935" algn="l"/>
              </a:tabLst>
            </a:pPr>
            <a:r>
              <a:rPr lang="th-TH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การชน (</a:t>
            </a:r>
            <a:r>
              <a:rPr lang="en-US" sz="2400" b="1" dirty="0">
                <a:solidFill>
                  <a:srgbClr val="98480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Collision)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แบ่งได้เป็น 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กรณี </a:t>
            </a:r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คือ</a:t>
            </a:r>
          </a:p>
          <a:p>
            <a:pPr algn="thaiDist">
              <a:spcAft>
                <a:spcPts val="0"/>
              </a:spcAft>
              <a:tabLst>
                <a:tab pos="727075" algn="l"/>
                <a:tab pos="914400" algn="l"/>
                <a:tab pos="1148715" algn="l"/>
                <a:tab pos="1379220" algn="l"/>
                <a:tab pos="1511935" algn="l"/>
              </a:tabLst>
            </a:pPr>
            <a:endParaRPr lang="en-US" sz="800" b="1" i="1" dirty="0">
              <a:solidFill>
                <a:srgbClr val="7030A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2400" b="1" dirty="0" smtClean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กรณี</a:t>
            </a: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การชนแบบยืดหยุ่นสมบูรณ์ (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Elastic</a:t>
            </a: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Collision</a:t>
            </a:r>
            <a:r>
              <a:rPr lang="en-US" sz="2400" b="1" dirty="0" smtClean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th-TH" sz="2400" b="1" dirty="0" smtClean="0">
              <a:solidFill>
                <a:srgbClr val="0070C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94360" y="1863626"/>
            <a:ext cx="8599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กรณี</a:t>
            </a: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en-US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การชนแบบไม่ยืดหยุ่น (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Inelastic</a:t>
            </a:r>
            <a:r>
              <a:rPr lang="th-TH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Collision)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-169101" y="2461510"/>
            <a:ext cx="906257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900430"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 smtClean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  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วัตถุ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มวล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kg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เคลื่อนที่ด้วยความเร็ว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m/s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เข้าชน กับวัตถุ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มวล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3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kg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ที่เคลื่อนที่ด้วยความเร็ว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m/s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เช่นเดียวกัน ดังรูป หลังชนปรากฏว่าวัตถุ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เคลื่อนที่ไปทางขวาด้วยความเร็ว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m/s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จงหาความเร็วและทิศทางของวัตถุ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หลังชน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75" y="4347579"/>
            <a:ext cx="6468350" cy="84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สี่เหลี่ยมผืนผ้า 23"/>
          <p:cNvSpPr/>
          <p:nvPr/>
        </p:nvSpPr>
        <p:spPr>
          <a:xfrm>
            <a:off x="2535903" y="5463586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ก่อนชน</a:t>
            </a:r>
            <a:endParaRPr lang="th-TH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5642358" y="5463586"/>
            <a:ext cx="854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หลังชน</a:t>
            </a:r>
            <a:endParaRPr lang="th-TH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02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6783" y="929008"/>
            <a:ext cx="862416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170305" algn="l"/>
              </a:tabLs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วิธี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ทำ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กำหนดให้ทิศทางของความเร็วที่ไปทางขวามือ มีค่า เป็น บวก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0655" algn="l"/>
                <a:tab pos="306070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          ผลรวม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โมเมนตัม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ก่อนชน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=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ผลรวม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ของ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โมเมนตัม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หลังชน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2866" y="1824565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700655" algn="l"/>
                <a:tab pos="306070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</a:t>
            </a:r>
            <a:r>
              <a:rPr lang="en-US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</a:t>
            </a:r>
            <a:r>
              <a:rPr lang="en-US" sz="2400" baseline="-250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</a:t>
            </a:r>
            <a:r>
              <a:rPr lang="en-US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u</a:t>
            </a:r>
            <a:r>
              <a:rPr lang="en-US" sz="2400" baseline="-250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 </a:t>
            </a:r>
            <a:r>
              <a:rPr lang="en-US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</a:t>
            </a:r>
            <a:r>
              <a:rPr lang="en-US" sz="2400" baseline="-250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</a:t>
            </a:r>
            <a:r>
              <a:rPr lang="en-US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u</a:t>
            </a:r>
            <a:r>
              <a:rPr lang="en-US" sz="2400" baseline="-250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   </a:t>
            </a:r>
            <a:r>
              <a:rPr lang="en-US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</a:t>
            </a:r>
            <a:r>
              <a:rPr lang="en-US" sz="2400" baseline="-250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</a:t>
            </a:r>
            <a:r>
              <a:rPr lang="en-US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</a:t>
            </a:r>
            <a:r>
              <a:rPr lang="en-US" sz="2400" baseline="-250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 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</a:t>
            </a:r>
            <a:r>
              <a:rPr lang="en-US" sz="2400" baseline="-250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</a:t>
            </a:r>
            <a:r>
              <a:rPr lang="en-US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</a:t>
            </a:r>
            <a:r>
              <a:rPr lang="en-US" sz="2400" baseline="-250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0655" algn="l"/>
                <a:tab pos="306070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5)(2) + (3)(–2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)   =    5v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 (3)(2)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700655" algn="l"/>
                <a:tab pos="306070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 4    =    5v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+ 6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                   V</a:t>
            </a:r>
            <a:r>
              <a:rPr lang="en-US" sz="2400" baseline="-250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    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   –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0.4 m/s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6781" y="3796213"/>
            <a:ext cx="8624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วัตถุ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เคลื่อนที่ไปทางซ้ายด้วยความเร็ว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0.4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m/s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(เครื่องหมายลบ เป็นการบอกทิศทางว่า วัตถุ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A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เคลื่อนที่ในทิศทางตรงกันข้ามกับทิศทางการเคลื่อนที่เดิมก่อนชน)		</a:t>
            </a: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ตอบ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33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1" y="911385"/>
            <a:ext cx="6934236" cy="3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24" y="3324656"/>
            <a:ext cx="2809652" cy="22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กลุ่ม 8"/>
          <p:cNvGrpSpPr/>
          <p:nvPr/>
        </p:nvGrpSpPr>
        <p:grpSpPr>
          <a:xfrm>
            <a:off x="329041" y="1524162"/>
            <a:ext cx="8485916" cy="1200329"/>
            <a:chOff x="586562" y="1269237"/>
            <a:chExt cx="8485916" cy="1200329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586562" y="1269237"/>
              <a:ext cx="84859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	วัตถุ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มวล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m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เคลื่อนที่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รอบจุด ๆ หนึ่งเป็นวงกลม ด้วยความเร็วเชิงเส้น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v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โดย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มี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r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เป็น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ระยะห่างระหว่างวัตถุและจุดหมุน นอกจาก</a:t>
              </a:r>
              <a:r>
                <a:rPr lang="th-TH" sz="2400" dirty="0" err="1">
                  <a:latin typeface="Cordia New" panose="020B0304020202020204" pitchFamily="34" charset="-34"/>
                  <a:cs typeface="Cordia New" panose="020B0304020202020204" pitchFamily="34" charset="-34"/>
                </a:rPr>
                <a:t>โมเมนตัม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เชิงเส้นแล้ว จะต้องมี</a:t>
              </a:r>
              <a:r>
                <a:rPr lang="th-TH" sz="2400" dirty="0" err="1">
                  <a:latin typeface="Cordia New" panose="020B0304020202020204" pitchFamily="34" charset="-34"/>
                  <a:cs typeface="Cordia New" panose="020B0304020202020204" pitchFamily="34" charset="-34"/>
                </a:rPr>
                <a:t>โมเมนตัม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อีกชนิดหนึ่งที่เรียกว่า “โม</a:t>
              </a:r>
              <a:r>
                <a:rPr lang="th-TH" sz="2400" dirty="0" err="1">
                  <a:latin typeface="Cordia New" panose="020B0304020202020204" pitchFamily="34" charset="-34"/>
                  <a:cs typeface="Cordia New" panose="020B0304020202020204" pitchFamily="34" charset="-34"/>
                </a:rPr>
                <a:t>เมนตัม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เชิงมุม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”(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ใช้สัญลักษณ์ </a:t>
              </a:r>
              <a:r>
                <a:rPr lang="en-US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L) </a:t>
              </a:r>
              <a:r>
                <a:rPr lang="th-TH" sz="2400" dirty="0">
                  <a:latin typeface="Cordia New" panose="020B0304020202020204" pitchFamily="34" charset="-34"/>
                  <a:cs typeface="Cordia New" panose="020B0304020202020204" pitchFamily="34" charset="-34"/>
                </a:rPr>
                <a:t>และมีหน่วย </a:t>
              </a:r>
              <a:r>
                <a:rPr lang="en-US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  </a:t>
              </a:r>
              <a:r>
                <a:rPr lang="th-TH" sz="2400" dirty="0" smtClean="0">
                  <a:latin typeface="Cordia New" panose="020B0304020202020204" pitchFamily="34" charset="-34"/>
                  <a:cs typeface="Cordia New" panose="020B0304020202020204" pitchFamily="34" charset="-34"/>
                </a:rPr>
                <a:t>        </a:t>
              </a:r>
              <a:endParaRPr lang="th-TH" sz="2400" dirty="0"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graphicFrame>
          <p:nvGraphicFramePr>
            <p:cNvPr id="8" name="วัตถุ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7749924"/>
                </p:ext>
              </p:extLst>
            </p:nvPr>
          </p:nvGraphicFramePr>
          <p:xfrm>
            <a:off x="5352742" y="1982136"/>
            <a:ext cx="874948" cy="380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6" name="Equation" r:id="rId5" imgW="583920" imgH="253800" progId="Equation.DSMT4">
                    <p:embed/>
                  </p:oleObj>
                </mc:Choice>
                <mc:Fallback>
                  <p:oleObj name="Equation" r:id="rId5" imgW="58392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352742" y="1982136"/>
                          <a:ext cx="874948" cy="380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817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37995" y="769917"/>
            <a:ext cx="8625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27075" algn="l"/>
                <a:tab pos="914400" algn="l"/>
                <a:tab pos="1148715" algn="l"/>
                <a:tab pos="1379220" algn="l"/>
                <a:tab pos="1511935" algn="l"/>
                <a:tab pos="1980565" algn="r"/>
                <a:tab pos="2250440" algn="l"/>
                <a:tab pos="2610485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เมนตัม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เชิงมุม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 =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มวล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ความเร็ว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  <a:sym typeface="Symbol" panose="05050102010706020507" pitchFamily="18" charset="2"/>
              </a:rPr>
              <a:t>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ระยะห่างระหว่างมวลและจุดหมุน</a:t>
            </a: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727075" algn="l"/>
                <a:tab pos="914400" algn="l"/>
                <a:tab pos="1148715" algn="l"/>
                <a:tab pos="1379220" algn="l"/>
                <a:tab pos="1511935" algn="l"/>
                <a:tab pos="1980565" algn="r"/>
                <a:tab pos="2250440" algn="l"/>
                <a:tab pos="2610485" algn="l"/>
              </a:tabLst>
            </a:pP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L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= 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mvr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00223" y="1576144"/>
            <a:ext cx="52854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ความสัมพันธ์ระหว่างความเร็วเชิงเส้น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v)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กับ ความเร็วเชิงมุม 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15" name="วัตถุ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624407"/>
              </p:ext>
            </p:extLst>
          </p:nvPr>
        </p:nvGraphicFramePr>
        <p:xfrm>
          <a:off x="1612374" y="1750482"/>
          <a:ext cx="266700" cy="19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3" imgW="266400" imgH="177480" progId="Equation.DSMT4">
                  <p:embed/>
                </p:oleObj>
              </mc:Choice>
              <mc:Fallback>
                <p:oleObj name="Equation" r:id="rId3" imgW="26640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374" y="1750482"/>
                        <a:ext cx="266700" cy="192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สี่เหลี่ยมผืนผ้า 18"/>
          <p:cNvSpPr/>
          <p:nvPr/>
        </p:nvSpPr>
        <p:spPr>
          <a:xfrm>
            <a:off x="966363" y="2037809"/>
            <a:ext cx="535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858962" y="1631562"/>
            <a:ext cx="643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โดยที่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356652" y="2080193"/>
            <a:ext cx="296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25" name="วัตถุ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049189"/>
              </p:ext>
            </p:extLst>
          </p:nvPr>
        </p:nvGraphicFramePr>
        <p:xfrm>
          <a:off x="2625392" y="2172228"/>
          <a:ext cx="222566" cy="236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392" y="2172228"/>
                        <a:ext cx="222566" cy="236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2887439" y="2092933"/>
            <a:ext cx="3220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f ; f  =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ความถี่ หน่วย คือ รอบ/วินาที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944343" y="1631268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28" name="วัตถุ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662219"/>
              </p:ext>
            </p:extLst>
          </p:nvPr>
        </p:nvGraphicFramePr>
        <p:xfrm>
          <a:off x="1583636" y="2173391"/>
          <a:ext cx="266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7" imgW="266469" imgH="190335" progId="Equation.DSMT4">
                  <p:embed/>
                </p:oleObj>
              </mc:Choice>
              <mc:Fallback>
                <p:oleObj name="Equation" r:id="rId7" imgW="266469" imgH="19033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636" y="2173391"/>
                        <a:ext cx="2667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สี่เหลี่ยมผืนผ้า 28"/>
          <p:cNvSpPr/>
          <p:nvPr/>
        </p:nvSpPr>
        <p:spPr>
          <a:xfrm>
            <a:off x="1944929" y="2081800"/>
            <a:ext cx="317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37993" y="2609722"/>
            <a:ext cx="862564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 smtClean="0">
                <a:solidFill>
                  <a:srgbClr val="CC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</a:t>
            </a:r>
            <a:r>
              <a:rPr lang="th-TH" sz="2400" b="1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ชายคนหนึ่งถือเชือกยาว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0.6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ไว้ในมือ โดยปลายเชือกอีกด้านผูกติดกับวัตถุมวล </a:t>
            </a:r>
            <a:r>
              <a:rPr lang="en-US" sz="2400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0.2</a:t>
            </a:r>
            <a:r>
              <a:rPr lang="th-TH" sz="2400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kg </a:t>
            </a:r>
            <a:r>
              <a:rPr lang="th-TH" sz="2400" spc="-2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ถ้า	ชาย</a:t>
            </a:r>
            <a:r>
              <a:rPr lang="th-TH" sz="2400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คนนี้เหวี่ยงเชือกให้หมุนรอบศีรษะตัวเอง ด้วยความเร็วเชิงเส้น </a:t>
            </a:r>
            <a:r>
              <a:rPr lang="en-US" sz="2400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10</a:t>
            </a:r>
            <a:r>
              <a:rPr lang="th-TH" sz="2400" spc="-2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spc="-2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m/s</a:t>
            </a:r>
            <a:r>
              <a:rPr lang="th-TH" sz="2400" spc="-2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หา</a:t>
            </a:r>
            <a:r>
              <a:rPr lang="th-TH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โมเมนตัม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เชิงมุม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ที่เกิดขึ้น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357673" y="3892638"/>
            <a:ext cx="864455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วิธี</a:t>
            </a: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ทำ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	r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= 0.6 m, 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       =   0.2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kg, v  =  10 m/s, L  =  ?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1227551" y="4373025"/>
            <a:ext cx="763608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340610" algn="l"/>
                <a:tab pos="2560320" algn="l"/>
              </a:tabLs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เมนตัม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เชิงมุม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=</a:t>
            </a:r>
            <a:r>
              <a:rPr lang="th-TH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มวล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ความเร็ว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x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ระยะห่างระหว่างมวลและจุดหมุน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2356652" y="4833582"/>
            <a:ext cx="121539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340610" algn="l"/>
                <a:tab pos="256032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L   =   </a:t>
            </a:r>
            <a:r>
              <a:rPr lang="en-US" sz="2400" dirty="0" err="1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mvr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2441674" y="5244317"/>
            <a:ext cx="370409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340610" algn="l"/>
                <a:tab pos="2560320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    =   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0.2)(10)(0.6)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849245" y="5774526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โม</a:t>
            </a:r>
            <a:r>
              <a:rPr lang="th-TH" sz="2400" dirty="0" err="1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เมนตัม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เชิงมุม (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L)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=    1.2 </a:t>
            </a:r>
            <a:r>
              <a:rPr lang="en-US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kg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6969770" y="5750909"/>
            <a:ext cx="61587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340610" algn="l"/>
                <a:tab pos="2560320" algn="l"/>
              </a:tabLst>
            </a:pP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ตอบ</a:t>
            </a:r>
            <a:endParaRPr lang="en-US" sz="16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14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9" grpId="0"/>
      <p:bldP spid="20" grpId="0"/>
      <p:bldP spid="24" grpId="0"/>
      <p:bldP spid="26" grpId="0"/>
      <p:bldP spid="27" grpId="0"/>
      <p:bldP spid="29" grpId="0"/>
      <p:bldP spid="31" grpId="0"/>
      <p:bldP spid="32" grpId="0"/>
      <p:bldP spid="36" grpId="0"/>
      <p:bldP spid="37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226</Words>
  <Application>Microsoft Office PowerPoint</Application>
  <PresentationFormat>นำเสนอทางหน้าจอ (4:3)</PresentationFormat>
  <Paragraphs>51</Paragraphs>
  <Slides>9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Cordia New</vt:lpstr>
      <vt:lpstr>Symbol</vt:lpstr>
      <vt:lpstr>ธีมของ Office</vt:lpstr>
      <vt:lpstr>Equation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39</cp:revision>
  <dcterms:created xsi:type="dcterms:W3CDTF">2020-04-24T02:18:59Z</dcterms:created>
  <dcterms:modified xsi:type="dcterms:W3CDTF">2020-05-18T03:38:41Z</dcterms:modified>
</cp:coreProperties>
</file>