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9" r:id="rId6"/>
    <p:sldId id="266" r:id="rId7"/>
    <p:sldId id="260" r:id="rId8"/>
    <p:sldId id="270" r:id="rId9"/>
    <p:sldId id="267" r:id="rId10"/>
    <p:sldId id="261" r:id="rId11"/>
    <p:sldId id="268" r:id="rId12"/>
    <p:sldId id="271" r:id="rId13"/>
    <p:sldId id="262" r:id="rId14"/>
    <p:sldId id="274" r:id="rId15"/>
    <p:sldId id="272" r:id="rId16"/>
    <p:sldId id="263" r:id="rId17"/>
    <p:sldId id="275" r:id="rId18"/>
    <p:sldId id="273" r:id="rId19"/>
    <p:sldId id="2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Bauhaus 93" panose="04030905020B02020C02" pitchFamily="8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loud Light" panose="02000000000000000000" charset="-34"/>
      <p:regular r:id="rId34"/>
    </p:embeddedFont>
    <p:embeddedFont>
      <p:font typeface="JUNAR" panose="020B0604020202020204" charset="0"/>
      <p:regular r:id="rId35"/>
    </p:embeddedFont>
    <p:embeddedFont>
      <p:font typeface="JUNAR OUTLINE JUNAR OUTLINE" panose="020B0604020202020204" charset="0"/>
      <p:regular r:id="rId36"/>
    </p:embeddedFont>
    <p:embeddedFont>
      <p:font typeface="WR Tish Smile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D08"/>
    <a:srgbClr val="C00000"/>
    <a:srgbClr val="1C5A3E"/>
    <a:srgbClr val="339966"/>
    <a:srgbClr val="006C31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F6B7-03B0-41EB-A27C-4B139B3F8976}" type="datetimeFigureOut">
              <a:rPr lang="th-TH" smtClean="0"/>
              <a:t>04/11/64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A4D97-4248-4FBF-B228-4485F73A41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3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แหล่งกำเนิดไฟฟ้า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A4D97-4248-4FBF-B228-4485F73A41B2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071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A4D97-4248-4FBF-B228-4485F73A41B2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5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วงรี 15">
            <a:extLst>
              <a:ext uri="{FF2B5EF4-FFF2-40B4-BE49-F238E27FC236}">
                <a16:creationId xmlns:a16="http://schemas.microsoft.com/office/drawing/2014/main" id="{2FE091F6-46AD-4E90-B876-21362937A31D}"/>
              </a:ext>
            </a:extLst>
          </p:cNvPr>
          <p:cNvSpPr/>
          <p:nvPr userDrawn="1"/>
        </p:nvSpPr>
        <p:spPr>
          <a:xfrm>
            <a:off x="2691205" y="764914"/>
            <a:ext cx="3429000" cy="3429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EE04-5708-43BD-A273-E1C71C92B26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E60D4-21A5-40D0-B5D0-7AFACD3D4902}"/>
              </a:ext>
            </a:extLst>
          </p:cNvPr>
          <p:cNvSpPr txBox="1"/>
          <p:nvPr userDrawn="1"/>
        </p:nvSpPr>
        <p:spPr>
          <a:xfrm>
            <a:off x="265906" y="5213747"/>
            <a:ext cx="861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23196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1665" y="209550"/>
            <a:ext cx="840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>
                <a:solidFill>
                  <a:schemeClr val="bg1"/>
                </a:solidFill>
                <a:latin typeface="JUNAR OUTLINE JUNAR OUTLINE" pitchFamily="2" charset="0"/>
              </a:rPr>
              <a:t>T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JUNAR OUTLINE JUNAR OUTLINE" pitchFamily="2" charset="0"/>
              </a:rPr>
              <a:t>E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JUNAR OUTLINE JUNAR OUTLINE" pitchFamily="2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1611451"/>
            <a:ext cx="6896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JUNAR OUTLINE JUNAR OUTLINE" pitchFamily="2" charset="0"/>
              </a:rPr>
              <a:t>P</a:t>
            </a:r>
          </a:p>
          <a:p>
            <a:r>
              <a:rPr lang="en-US" sz="4000" b="1" dirty="0">
                <a:solidFill>
                  <a:schemeClr val="bg1"/>
                </a:solidFill>
                <a:latin typeface="JUNAR OUTLINE JUNAR OUTLINE" pitchFamily="2" charset="0"/>
              </a:rPr>
              <a:t>L</a:t>
            </a:r>
          </a:p>
          <a:p>
            <a:r>
              <a:rPr lang="en-US" sz="4000" b="1" dirty="0">
                <a:solidFill>
                  <a:schemeClr val="bg1"/>
                </a:solidFill>
                <a:latin typeface="JUNAR OUTLINE JUNAR OUTLINE" pitchFamily="2" charset="0"/>
              </a:rPr>
              <a:t>E</a:t>
            </a:r>
          </a:p>
          <a:p>
            <a:r>
              <a:rPr lang="en-US" sz="4000" b="1" dirty="0">
                <a:solidFill>
                  <a:schemeClr val="bg1"/>
                </a:solidFill>
                <a:latin typeface="JUNAR OUTLINE JUNAR OUTLINE" pitchFamily="2" charset="0"/>
              </a:rPr>
              <a:t>T</a:t>
            </a:r>
          </a:p>
          <a:p>
            <a:r>
              <a:rPr lang="en-US" sz="4000" b="1" dirty="0">
                <a:solidFill>
                  <a:schemeClr val="bg1"/>
                </a:solidFill>
                <a:latin typeface="JUNAR OUTLINE JUNAR OUTLINE" pitchFamily="2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171090"/>
            <a:ext cx="821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600" dirty="0">
                <a:solidFill>
                  <a:srgbClr val="C00000"/>
                </a:solidFill>
                <a:latin typeface="JUNAR" pitchFamily="2" charset="0"/>
              </a:rPr>
              <a:t>T</a:t>
            </a:r>
          </a:p>
          <a:p>
            <a:r>
              <a:rPr lang="en-US" sz="4000" spc="600" dirty="0">
                <a:solidFill>
                  <a:srgbClr val="C00000"/>
                </a:solidFill>
                <a:latin typeface="JUNAR" pitchFamily="2" charset="0"/>
              </a:rPr>
              <a:t>E</a:t>
            </a:r>
          </a:p>
          <a:p>
            <a:r>
              <a:rPr lang="en-US" sz="4000" spc="600" dirty="0">
                <a:solidFill>
                  <a:srgbClr val="C00000"/>
                </a:solidFill>
                <a:latin typeface="JUNAR" pitchFamily="2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665" y="4193914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JUNAR" pitchFamily="2" charset="0"/>
              </a:rPr>
              <a:t>PLETE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8256" y="1718780"/>
            <a:ext cx="510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วิทยาศาสตร์งานธุรกิจและบริการ</a:t>
            </a:r>
          </a:p>
        </p:txBody>
      </p:sp>
      <p:sp>
        <p:nvSpPr>
          <p:cNvPr id="23" name="วงรี 22"/>
          <p:cNvSpPr/>
          <p:nvPr/>
        </p:nvSpPr>
        <p:spPr>
          <a:xfrm>
            <a:off x="5217083" y="2892686"/>
            <a:ext cx="1888864" cy="188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13D01-F7DC-49F7-B172-0FCCDE955EFA}"/>
              </a:ext>
            </a:extLst>
          </p:cNvPr>
          <p:cNvSpPr txBox="1"/>
          <p:nvPr/>
        </p:nvSpPr>
        <p:spPr>
          <a:xfrm>
            <a:off x="3952279" y="2365111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บทที่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74936-92D2-4F70-B5DC-FC52ED2A002E}"/>
              </a:ext>
            </a:extLst>
          </p:cNvPr>
          <p:cNvSpPr txBox="1"/>
          <p:nvPr/>
        </p:nvSpPr>
        <p:spPr>
          <a:xfrm>
            <a:off x="1599872" y="3028950"/>
            <a:ext cx="594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เรื่อง แหล่งกำเนิดไฟฟ้าและอุปกรณ์ไฟฟ้า</a:t>
            </a:r>
          </a:p>
        </p:txBody>
      </p:sp>
    </p:spTree>
    <p:extLst>
      <p:ext uri="{BB962C8B-B14F-4D97-AF65-F5344CB8AC3E}">
        <p14:creationId xmlns:p14="http://schemas.microsoft.com/office/powerpoint/2010/main" val="36538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/>
          <p:cNvSpPr/>
          <p:nvPr/>
        </p:nvSpPr>
        <p:spPr>
          <a:xfrm>
            <a:off x="188322" y="-492819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1222623" y="677069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1245" y="1018051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195" y="301881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แหล่งกำเนิดไฟฟ้า</a:t>
            </a:r>
          </a:p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จากเซลล์แสงอาทิตย์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6017" y="3034678"/>
            <a:ext cx="4846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เป็นพลังงานแผ่รังสีจากดวงอาทิตย์ พลังงานนี้เป็นต้นกำเนิดของวัฏจักรของสิ่งมีชีวิต ทำให้เกิดการหมุนเวียนของน้ำและธาตุต่าง ๆ เช่น คาร์บอน พลังงานแสงอาทิตย์จัดเป็นหนึ่งในพลังงานทดแทนที่มีศักยภาพสูง ปราศจากมลพิษ อีกทั้งเกิดใหม่ได้ไม่สิ้นสุด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6601" y="1945581"/>
            <a:ext cx="3700760" cy="19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94293" y="19050"/>
            <a:ext cx="899413" cy="51435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556788" y="1375289"/>
            <a:ext cx="918106" cy="912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วงรี 14"/>
          <p:cNvSpPr/>
          <p:nvPr/>
        </p:nvSpPr>
        <p:spPr>
          <a:xfrm>
            <a:off x="4541520" y="4019550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36EAF3-B038-4186-9B82-BFBC919F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8" y="340301"/>
            <a:ext cx="4323616" cy="2443783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7818966" y="-446434"/>
            <a:ext cx="1684684" cy="16846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-917864" y="2831328"/>
            <a:ext cx="2829791" cy="28417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066800" y="3943350"/>
            <a:ext cx="1752600" cy="17487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F1A08-778E-48FA-8ECF-C549A3066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84" y="590550"/>
            <a:ext cx="3188484" cy="1383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DD4FA-B329-4E67-BBAF-F0E1291CE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4" y="1885950"/>
            <a:ext cx="3188484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798750" y="575986"/>
            <a:ext cx="2433935" cy="2433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2302640" y="1581150"/>
            <a:ext cx="1684684" cy="16846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34821" y="1048256"/>
            <a:ext cx="185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สายไฟ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342" y="1346274"/>
            <a:ext cx="1936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WR Tish Smile" panose="02000000000000000000" pitchFamily="2" charset="0"/>
                <a:cs typeface="WR Tish Smile" panose="02000000000000000000" pitchFamily="2" charset="0"/>
              </a:rPr>
              <a:t>วัสดุไฟฟ้าและ</a:t>
            </a:r>
          </a:p>
          <a:p>
            <a:pPr algn="ctr"/>
            <a:r>
              <a:rPr lang="th-TH" sz="3200" dirty="0">
                <a:latin typeface="WR Tish Smile" panose="02000000000000000000" pitchFamily="2" charset="0"/>
                <a:cs typeface="WR Tish Smile" panose="02000000000000000000" pitchFamily="2" charset="0"/>
              </a:rPr>
              <a:t>อุปกรณ์ไฟฟ้า</a:t>
            </a:r>
            <a:endParaRPr lang="en-US" sz="32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315200" y="3265834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/>
          <p:cNvSpPr/>
          <p:nvPr/>
        </p:nvSpPr>
        <p:spPr>
          <a:xfrm>
            <a:off x="8229600" y="2916572"/>
            <a:ext cx="1828800" cy="17487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4">
            <a:extLst>
              <a:ext uri="{FF2B5EF4-FFF2-40B4-BE49-F238E27FC236}">
                <a16:creationId xmlns:a16="http://schemas.microsoft.com/office/drawing/2014/main" id="{BBAB9FF7-5093-4596-96C0-A76F7FB8ED71}"/>
              </a:ext>
            </a:extLst>
          </p:cNvPr>
          <p:cNvSpPr/>
          <p:nvPr/>
        </p:nvSpPr>
        <p:spPr>
          <a:xfrm>
            <a:off x="7840316" y="19961"/>
            <a:ext cx="1684684" cy="16846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02E49-48EE-4DB7-AB0C-8C1B42EF7037}"/>
              </a:ext>
            </a:extLst>
          </p:cNvPr>
          <p:cNvSpPr txBox="1"/>
          <p:nvPr/>
        </p:nvSpPr>
        <p:spPr>
          <a:xfrm>
            <a:off x="4196817" y="1630412"/>
            <a:ext cx="237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2. สวิตช์ไฟฟ้า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3093B-39BE-4B00-8786-CF1D884BEBFD}"/>
              </a:ext>
            </a:extLst>
          </p:cNvPr>
          <p:cNvSpPr txBox="1"/>
          <p:nvPr/>
        </p:nvSpPr>
        <p:spPr>
          <a:xfrm>
            <a:off x="4196817" y="222316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3. เต้ารับและเต้าเสียบ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4E8B8-8780-46F6-A2ED-05DABED00A35}"/>
              </a:ext>
            </a:extLst>
          </p:cNvPr>
          <p:cNvSpPr txBox="1"/>
          <p:nvPr/>
        </p:nvSpPr>
        <p:spPr>
          <a:xfrm>
            <a:off x="4234821" y="280379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4. ฟิวส์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4A94A-FB70-42FA-A0CE-6EC4C66EE14E}"/>
              </a:ext>
            </a:extLst>
          </p:cNvPr>
          <p:cNvSpPr txBox="1"/>
          <p:nvPr/>
        </p:nvSpPr>
        <p:spPr>
          <a:xfrm>
            <a:off x="4196817" y="3298049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5. สะพานไฟ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D394B-6F77-4CB8-AE5F-ABA35989495B}"/>
              </a:ext>
            </a:extLst>
          </p:cNvPr>
          <p:cNvSpPr txBox="1"/>
          <p:nvPr/>
        </p:nvSpPr>
        <p:spPr>
          <a:xfrm>
            <a:off x="4196817" y="3900259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6. สวิตช์ตัดตอนอัตโนมัติ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B2268A-A853-463C-95F1-84D18363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" y="3298049"/>
            <a:ext cx="3299792" cy="15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9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-34960" y="0"/>
            <a:ext cx="91789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95300" y="436553"/>
            <a:ext cx="8153400" cy="426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วงรี 23"/>
          <p:cNvSpPr/>
          <p:nvPr/>
        </p:nvSpPr>
        <p:spPr>
          <a:xfrm>
            <a:off x="7696200" y="-333388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5B762A-A96D-4B7E-BA5D-A627F4AEDCF3}"/>
              </a:ext>
            </a:extLst>
          </p:cNvPr>
          <p:cNvGrpSpPr/>
          <p:nvPr/>
        </p:nvGrpSpPr>
        <p:grpSpPr>
          <a:xfrm>
            <a:off x="522732" y="1123950"/>
            <a:ext cx="3097190" cy="2989359"/>
            <a:chOff x="871574" y="1037639"/>
            <a:chExt cx="3122025" cy="3075670"/>
          </a:xfrm>
        </p:grpSpPr>
        <p:sp>
          <p:nvSpPr>
            <p:cNvPr id="6" name="รูปแบบอิสระ 5"/>
            <p:cNvSpPr/>
            <p:nvPr/>
          </p:nvSpPr>
          <p:spPr>
            <a:xfrm>
              <a:off x="1056111" y="1335274"/>
              <a:ext cx="2937488" cy="2778035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185081 w 3413760"/>
                <a:gd name="connsiteY1" fmla="*/ 853440 h 3413760"/>
                <a:gd name="connsiteX2" fmla="*/ 3185081 w 3413760"/>
                <a:gd name="connsiteY2" fmla="*/ 2560320 h 3413760"/>
                <a:gd name="connsiteX3" fmla="*/ 1706880 w 3413760"/>
                <a:gd name="connsiteY3" fmla="*/ 1706880 h 3413760"/>
                <a:gd name="connsiteX4" fmla="*/ 1706880 w 341376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316689" y="0"/>
                    <a:pt x="2880177" y="325329"/>
                    <a:pt x="3185081" y="853440"/>
                  </a:cubicBezTo>
                  <a:cubicBezTo>
                    <a:pt x="3489986" y="1381551"/>
                    <a:pt x="3489986" y="2032209"/>
                    <a:pt x="3185081" y="256032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9773" tIns="764032" rIns="436067" bIns="1715009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R Tish Smile" panose="02000000000000000000" pitchFamily="2" charset="0"/>
                  <a:cs typeface="WR Tish Smile" panose="02000000000000000000" pitchFamily="2" charset="0"/>
                </a:rPr>
                <a:t>สายไฟฟ้า</a:t>
              </a:r>
              <a:br>
                <a:rPr lang="th-TH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R Tish Smile" panose="02000000000000000000" pitchFamily="2" charset="0"/>
                  <a:cs typeface="WR Tish Smile" panose="02000000000000000000" pitchFamily="2" charset="0"/>
                </a:rPr>
              </a:br>
              <a:r>
                <a:rPr lang="th-TH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R Tish Smile" panose="02000000000000000000" pitchFamily="2" charset="0"/>
                  <a:cs typeface="WR Tish Smile" panose="02000000000000000000" pitchFamily="2" charset="0"/>
                </a:rPr>
                <a:t>แรงดันสูง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8" name="รูปแบบอิสระ 7"/>
            <p:cNvSpPr/>
            <p:nvPr/>
          </p:nvSpPr>
          <p:spPr>
            <a:xfrm>
              <a:off x="871574" y="1037639"/>
              <a:ext cx="2937488" cy="2778035"/>
            </a:xfrm>
            <a:custGeom>
              <a:avLst/>
              <a:gdLst>
                <a:gd name="connsiteX0" fmla="*/ 228679 w 3413760"/>
                <a:gd name="connsiteY0" fmla="*/ 2560320 h 3413760"/>
                <a:gd name="connsiteX1" fmla="*/ 228679 w 3413760"/>
                <a:gd name="connsiteY1" fmla="*/ 853440 h 3413760"/>
                <a:gd name="connsiteX2" fmla="*/ 1706880 w 3413760"/>
                <a:gd name="connsiteY2" fmla="*/ 0 h 3413760"/>
                <a:gd name="connsiteX3" fmla="*/ 1706880 w 3413760"/>
                <a:gd name="connsiteY3" fmla="*/ 1706880 h 3413760"/>
                <a:gd name="connsiteX4" fmla="*/ 228679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228679" y="2560320"/>
                  </a:moveTo>
                  <a:cubicBezTo>
                    <a:pt x="-76226" y="2032209"/>
                    <a:pt x="-76226" y="1381551"/>
                    <a:pt x="228679" y="853440"/>
                  </a:cubicBezTo>
                  <a:cubicBezTo>
                    <a:pt x="533584" y="325329"/>
                    <a:pt x="1097071" y="0"/>
                    <a:pt x="1706880" y="0"/>
                  </a:cubicBezTo>
                  <a:lnTo>
                    <a:pt x="1706880" y="1706880"/>
                  </a:lnTo>
                  <a:lnTo>
                    <a:pt x="228679" y="25603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2898" tIns="800862" rIns="1876602" bIns="1751839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R Tish Smile" panose="02000000000000000000" pitchFamily="2" charset="0"/>
                  <a:cs typeface="WR Tish Smile" panose="02000000000000000000" pitchFamily="2" charset="0"/>
                </a:rPr>
                <a:t>สายไฟฟ้า</a:t>
              </a:r>
            </a:p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R Tish Smile" panose="02000000000000000000" pitchFamily="2" charset="0"/>
                  <a:cs typeface="WR Tish Smile" panose="02000000000000000000" pitchFamily="2" charset="0"/>
                </a:rPr>
                <a:t>แรงดันต่ำ</a:t>
              </a:r>
              <a:endParaRPr lang="en-US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3755346" y="1946454"/>
            <a:ext cx="4779054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5400000">
            <a:off x="-1159424" y="664124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201806" y="3821607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37152" y="1946454"/>
            <a:ext cx="4697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i="0" dirty="0">
                <a:latin typeface="WR Tish Smile" panose="02000000000000000000" pitchFamily="2" charset="0"/>
                <a:cs typeface="WR Tish Smile" panose="02000000000000000000" pitchFamily="2" charset="0"/>
              </a:rPr>
              <a:t>สายไฟฟ้า</a:t>
            </a:r>
            <a:r>
              <a:rPr lang="th-TH" sz="2000" b="0" i="0" dirty="0">
                <a:latin typeface="WR Tish Smile" panose="02000000000000000000" pitchFamily="2" charset="0"/>
                <a:cs typeface="WR Tish Smile" panose="02000000000000000000" pitchFamily="2" charset="0"/>
              </a:rPr>
              <a:t> คือ วัสดุที่ประกอบไปด้วยธาตุโลหะที่มีคุณสมบัติในการนำไฟฟ้าและนำความร้อนได้ดี เนื่องจากเนื้อโลหะที่มีความแข็งและเหนียว โดยเฉพาะทองแดงที่สามารถนำมาแปรรูปได้ตามต้องการ สายไฟแต่ละชนิดจะได้รับการออกแบบแตกต่างกันออกไปตามโครงสร้างและคุณสมบัติการใช้งาน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2" name="วงรี 4">
            <a:extLst>
              <a:ext uri="{FF2B5EF4-FFF2-40B4-BE49-F238E27FC236}">
                <a16:creationId xmlns:a16="http://schemas.microsoft.com/office/drawing/2014/main" id="{835B189F-E1A1-4E30-AB2C-1FA0533AA241}"/>
              </a:ext>
            </a:extLst>
          </p:cNvPr>
          <p:cNvSpPr/>
          <p:nvPr/>
        </p:nvSpPr>
        <p:spPr>
          <a:xfrm>
            <a:off x="4762270" y="628588"/>
            <a:ext cx="930240" cy="81810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851905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สายไฟ</a:t>
            </a:r>
          </a:p>
        </p:txBody>
      </p:sp>
    </p:spTree>
    <p:extLst>
      <p:ext uri="{BB962C8B-B14F-4D97-AF65-F5344CB8AC3E}">
        <p14:creationId xmlns:p14="http://schemas.microsoft.com/office/powerpoint/2010/main" val="344408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F5365-FC38-418D-9FB9-B5CBC510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05713"/>
            <a:ext cx="2743200" cy="27432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543300" y="514350"/>
            <a:ext cx="5600700" cy="30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480608" y="180464"/>
            <a:ext cx="4455953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สายไฟฟ้าแรงดันต่ำ </a:t>
            </a:r>
          </a:p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(</a:t>
            </a:r>
            <a:r>
              <a:rPr lang="en-US" sz="3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Low Voltage </a:t>
            </a:r>
            <a:br>
              <a:rPr lang="en-US" sz="3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</a:br>
            <a:r>
              <a:rPr lang="en-US" sz="3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Power Cable)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57600" y="1037917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เป็นสายไฟที่ใช้กับแรงดันไม่เกิน 750 โวลต์ เป็นสายหุ้มฉนวน ทำด้วยทองแดงหรืออะลูมิเนียม โดยทั่วไปเป็นสายทองแดงสายขนาดเล็กจะเป็นตัวนำเดี่ยว แต่สายขนาดใหญ่เป็นตัวนำตีเกลียว วัสดุฉนวนที่ใช้กับสายแรงดันต่ำคือ </a:t>
            </a:r>
            <a:r>
              <a:rPr lang="en-US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Polyvinyl Chloride (PVC) </a:t>
            </a:r>
            <a:r>
              <a:rPr lang="th-TH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และ </a:t>
            </a:r>
            <a:r>
              <a:rPr lang="en-US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Cross-Linked Polyethylene (XLPE)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23940" y="152770"/>
            <a:ext cx="918106" cy="9124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 rot="2489317">
            <a:off x="-554258" y="3118860"/>
            <a:ext cx="2697950" cy="269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 rot="2489317">
            <a:off x="1035172" y="4292722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4358670"/>
            <a:ext cx="3142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UNAR OUTLINE JUNAR OUTLINE" pitchFamily="2" charset="0"/>
              </a:rPr>
              <a:t>CONTENT</a:t>
            </a:r>
            <a:endParaRPr lang="th-TH" sz="3200" dirty="0">
              <a:latin typeface="JUNAR OUTLINE JUNAR OUTLINE" pitchFamily="2" charset="0"/>
            </a:endParaRPr>
          </a:p>
          <a:p>
            <a:r>
              <a:rPr lang="en-US" sz="3200" dirty="0">
                <a:latin typeface="JUNAR OUTLINE JUNAR OUTLINE" pitchFamily="2" charset="0"/>
              </a:rPr>
              <a:t>CONTENT</a:t>
            </a:r>
          </a:p>
          <a:p>
            <a:r>
              <a:rPr lang="en-US" sz="3200" dirty="0">
                <a:latin typeface="JUNAR OUTLINE JUNAR OUTLINE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37470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-1176169" y="-552450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7467600" y="33337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1884218" y="-757635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1476" y="321698"/>
            <a:ext cx="4498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สายไฟฟ้าแรงดันสูง </a:t>
            </a:r>
          </a:p>
          <a:p>
            <a:pPr algn="ctr"/>
            <a:r>
              <a:rPr lang="th-TH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(</a:t>
            </a:r>
            <a:r>
              <a:rPr 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High Voltage Power Cable)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996551" y="15049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0" i="0" dirty="0">
                <a:solidFill>
                  <a:srgbClr val="2021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เป็นสายตีเกลียวมีขนาดใหญ่ แบ่งออกเป็น 2 ประเภท</a:t>
            </a:r>
            <a:br>
              <a:rPr lang="th-TH" sz="2000" b="0" i="0" dirty="0">
                <a:solidFill>
                  <a:srgbClr val="2021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</a:br>
            <a:r>
              <a:rPr lang="th-TH" sz="2000" b="0" i="0" dirty="0">
                <a:solidFill>
                  <a:srgbClr val="2021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คือ สายเปลือย และสายหุ้มฉนวน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96255-C14E-4CCC-972C-EA3711E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01604"/>
            <a:ext cx="37338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8149694" y="127321"/>
            <a:ext cx="918106" cy="912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438150"/>
            <a:ext cx="8153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96420" y="2190750"/>
            <a:ext cx="5037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สายชนิดนี้นิยมใช้กับแรงดันสูงและมักทำจากสายอะลูมิเนียมเพราะน้าหนักเบา และราคาถูก แต่สายอะลูมิเนียมล้วนสามารถรับแรงดึงได้ต่ำ จึงได้พัฒนานำให้สามารถรับแรงดึงให้สูงขึ้น สายเปลือยที่นิยมใช้ปัจจุบันได้แก่ - สายอะลูมิเนียมตีเกลียวเปลือย (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AAC) - 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สายอะลูมิเนียมผสม (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AAAC) - 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สายอะลูมิเนียมแกนเหล็ก (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ACSR)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798660"/>
            <a:ext cx="2386689" cy="23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699085" y="614008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  <a:p>
            <a:r>
              <a:rPr lang="en-US" sz="2000" b="1" dirty="0">
                <a:solidFill>
                  <a:schemeClr val="bg1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43487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JUNAR OUTLINE JUNAR OUTLINE" pitchFamily="2" charset="0"/>
              </a:rPr>
              <a:t>CONTENT</a:t>
            </a:r>
          </a:p>
          <a:p>
            <a:r>
              <a:rPr lang="en-US" sz="2000" b="1" dirty="0">
                <a:solidFill>
                  <a:srgbClr val="C00000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14" name="สี่เหลี่ยมผืนผ้า 8">
            <a:extLst>
              <a:ext uri="{FF2B5EF4-FFF2-40B4-BE49-F238E27FC236}">
                <a16:creationId xmlns:a16="http://schemas.microsoft.com/office/drawing/2014/main" id="{44BC3BCC-11FE-4076-B5BF-10DE8D7753CE}"/>
              </a:ext>
            </a:extLst>
          </p:cNvPr>
          <p:cNvSpPr/>
          <p:nvPr/>
        </p:nvSpPr>
        <p:spPr>
          <a:xfrm>
            <a:off x="8149694" y="4095750"/>
            <a:ext cx="918106" cy="91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สี่เหลี่ยมผืนผ้า 8">
            <a:extLst>
              <a:ext uri="{FF2B5EF4-FFF2-40B4-BE49-F238E27FC236}">
                <a16:creationId xmlns:a16="http://schemas.microsoft.com/office/drawing/2014/main" id="{1ACD1725-FA6E-46B5-8E90-711F5BEC7CAB}"/>
              </a:ext>
            </a:extLst>
          </p:cNvPr>
          <p:cNvSpPr/>
          <p:nvPr/>
        </p:nvSpPr>
        <p:spPr>
          <a:xfrm>
            <a:off x="4578685" y="819149"/>
            <a:ext cx="918106" cy="912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7770" y="1069454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cs typeface="WR Tish Smile" panose="02000000000000000000" pitchFamily="2" charset="0"/>
              </a:rPr>
              <a:t>สายเปลือย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  <a:cs typeface="WR Tish Smi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5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-944713" y="-924520"/>
            <a:ext cx="2438400" cy="24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วงรี 11"/>
          <p:cNvSpPr/>
          <p:nvPr/>
        </p:nvSpPr>
        <p:spPr>
          <a:xfrm>
            <a:off x="61044" y="-96466"/>
            <a:ext cx="1767756" cy="16776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12"/>
          <p:cNvSpPr/>
          <p:nvPr/>
        </p:nvSpPr>
        <p:spPr>
          <a:xfrm>
            <a:off x="7848600" y="3733522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178BC-8D2D-4C79-83FD-65CDC0C5538B}"/>
              </a:ext>
            </a:extLst>
          </p:cNvPr>
          <p:cNvSpPr/>
          <p:nvPr/>
        </p:nvSpPr>
        <p:spPr>
          <a:xfrm>
            <a:off x="3581400" y="1200150"/>
            <a:ext cx="5562600" cy="2581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076700" y="17561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ในการเดินสายไฟฟ้าแรงดันสูงผ่านบริเวณที่มีผู้คนอาศัย เพื่อความปลอดภัยจะต้องใช้สายไฟฟ้าแรงดันสูงที่หุ้มฉนวนและที่สำคัญเป็นการช่วยลดการลัดวงจรจากสัตว์และจากกิ่งไม้ที่จะสัมผัสกับสายไฟฟ้าอีกด้วย ทำให้ระบบไฟฟ้ามีความเชื่อถือสูงขึ้น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3" name="สี่เหลี่ยมผืนผ้า 8">
            <a:extLst>
              <a:ext uri="{FF2B5EF4-FFF2-40B4-BE49-F238E27FC236}">
                <a16:creationId xmlns:a16="http://schemas.microsoft.com/office/drawing/2014/main" id="{F753BA45-D665-4F38-8BF4-2B7EB527E895}"/>
              </a:ext>
            </a:extLst>
          </p:cNvPr>
          <p:cNvSpPr/>
          <p:nvPr/>
        </p:nvSpPr>
        <p:spPr>
          <a:xfrm>
            <a:off x="3122347" y="127321"/>
            <a:ext cx="918106" cy="912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4680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สายหุ้มฉนวน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NAR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EA6676-6749-4F7B-8599-3E98E7FF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2" y="2483408"/>
            <a:ext cx="3364681" cy="24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3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045526" y="895350"/>
            <a:ext cx="5098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สวิตช์ไฟฟ้าใช้ในการเปิด-ปิดอุปกรณ์ไฟฟ้าต่าง ๆ โดยใช้หลักการที่สวิตช์เปิดหรือปิดหน้าสัมผัสซึ่งคล้ายกับสะพานที่เชื่อมให้กระแสสามารถไหลได้ในวงจรไฟฟ้า หน้าสัมผัสปิด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Closed Contact) </a:t>
            </a:r>
            <a:r>
              <a:rPr lang="th-TH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คือหน้าสัมผัสเชื่อมต่อกันทำให้กระแสไหลผ่านได้ ส่วนหน้าสัมผัสเปิด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Open Contact) </a:t>
            </a:r>
            <a:r>
              <a:rPr lang="th-TH" sz="2000" b="0" i="0" dirty="0">
                <a:solidFill>
                  <a:srgbClr val="000000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คือหน้าสัมผัสแยกออกจากกันทำให้กระแสไม่สามารถไหลผ่านได้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55422" y="895350"/>
            <a:ext cx="419100" cy="175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4410" y="36195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สวิตช์ไฟฟ้า</a:t>
            </a:r>
            <a:r>
              <a:rPr lang="th-TH" sz="3200" b="0" i="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655" y="1223062"/>
            <a:ext cx="2783954" cy="27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วงรี 10"/>
          <p:cNvSpPr/>
          <p:nvPr/>
        </p:nvSpPr>
        <p:spPr>
          <a:xfrm>
            <a:off x="7162800" y="2696716"/>
            <a:ext cx="2697950" cy="269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12"/>
          <p:cNvSpPr/>
          <p:nvPr/>
        </p:nvSpPr>
        <p:spPr>
          <a:xfrm>
            <a:off x="6154882" y="3790950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/>
          <p:cNvSpPr/>
          <p:nvPr/>
        </p:nvSpPr>
        <p:spPr>
          <a:xfrm>
            <a:off x="152400" y="-17145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1222623" y="677069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50495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เต้ารับและเต้าเสียบ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86000" y="2038350"/>
            <a:ext cx="6400800" cy="2667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วงรี 7"/>
          <p:cNvSpPr/>
          <p:nvPr/>
        </p:nvSpPr>
        <p:spPr>
          <a:xfrm>
            <a:off x="7772400" y="3702647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67000" y="2770582"/>
            <a:ext cx="5330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WR Tish Smile" panose="02000000000000000000" pitchFamily="2" charset="0"/>
                <a:cs typeface="WR Tish Smile" panose="02000000000000000000" pitchFamily="2" charset="0"/>
              </a:rPr>
              <a:t>เป็นอุปกรณ์ที่ใช้เชื่อมต่อวงจรไฟฟ้า ทำให้กระแสไฟฟ้าไหลเข้าสู่อุปกรณ์และเครื่องใช้ไฟฟ้า โดยนำปลายของสายไฟฟ้าของเครื่องใช้ไฟฟ้าที่ต่ออยู่กับเต้าเสียบ ไปเสียบกับเต้ารับ ที่ต่ออยู่ในวงจรไฟฟ้าใด ๆ ก็ได้ภายในบ้าน</a:t>
            </a:r>
            <a:endParaRPr lang="en-US" sz="2000" dirty="0">
              <a:solidFill>
                <a:schemeClr val="bg1"/>
              </a:solidFill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195D1-8715-4534-831B-E141CA2E0E71}"/>
              </a:ext>
            </a:extLst>
          </p:cNvPr>
          <p:cNvSpPr/>
          <p:nvPr/>
        </p:nvSpPr>
        <p:spPr>
          <a:xfrm>
            <a:off x="0" y="2682474"/>
            <a:ext cx="685800" cy="246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80359-525B-40AC-8912-4DBAEE3A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82" y="585884"/>
            <a:ext cx="34004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0FF093-8280-48BB-95B2-1D90F054E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5386"/>
            <a:ext cx="3008339" cy="2390128"/>
          </a:xfrm>
          <a:prstGeom prst="rect">
            <a:avLst/>
          </a:prstGeom>
        </p:spPr>
      </p:pic>
      <p:sp>
        <p:nvSpPr>
          <p:cNvPr id="30" name="สี่เหลี่ยมผืนผ้า 29"/>
          <p:cNvSpPr/>
          <p:nvPr/>
        </p:nvSpPr>
        <p:spPr>
          <a:xfrm>
            <a:off x="3733800" y="1885950"/>
            <a:ext cx="5600700" cy="30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750237" y="0"/>
            <a:ext cx="2005336" cy="2005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-1066800" y="-933450"/>
            <a:ext cx="3008004" cy="30080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2221822"/>
            <a:ext cx="251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WR Tish Smile" panose="02000000000000000000" pitchFamily="2" charset="0"/>
                <a:cs typeface="WR Tish Smile" panose="02000000000000000000" pitchFamily="2" charset="0"/>
              </a:rPr>
              <a:t>แหล่งกำเนิดไฟฟ้า </a:t>
            </a: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Lorem ipsum used in a magazine lay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ngraving of Marcus Tullius Cic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2724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ypesetter selecting type for a gal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etraset Transfer Sheets with Lorem Ips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rem Ipsum in Word Processing Softw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3467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tar Wars lorem ips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tar Wars lorem ips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Bacon Ipsum Genera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icero's De finibus bonorum et malor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4038600" y="29527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แหล่งกำเนิดไฟฟ้า คือ แหล่งกำเนิดที่ทำให้เกิดความต่างศักย์ไฟฟ้าระหว่างปลายทั้งสองของตัวนำอยู่ตลอดเวลาและทำให้เกิดกระแสไฟฟ้าผ่านตัวนำอยู่ตลอดเวลา ได้แก่ ถ่านไฟฉาย  แบตเตอรี่  เครื่องกำเนิดไฟฟ้า  เป็นต้น</a:t>
            </a:r>
            <a:endParaRPr lang="en-US" sz="2000" dirty="0">
              <a:latin typeface="Cloud Light" panose="02000000000000000000" pitchFamily="50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5959186" y="1107863"/>
            <a:ext cx="12192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วงรี 3">
            <a:extLst>
              <a:ext uri="{FF2B5EF4-FFF2-40B4-BE49-F238E27FC236}">
                <a16:creationId xmlns:a16="http://schemas.microsoft.com/office/drawing/2014/main" id="{DAED363E-C0AF-427D-BA34-2FED9CCF2FF5}"/>
              </a:ext>
            </a:extLst>
          </p:cNvPr>
          <p:cNvSpPr/>
          <p:nvPr/>
        </p:nvSpPr>
        <p:spPr>
          <a:xfrm>
            <a:off x="8249335" y="990421"/>
            <a:ext cx="1459237" cy="1459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4">
            <a:extLst>
              <a:ext uri="{FF2B5EF4-FFF2-40B4-BE49-F238E27FC236}">
                <a16:creationId xmlns:a16="http://schemas.microsoft.com/office/drawing/2014/main" id="{68D2DB53-F916-4F19-B428-D552BFC11DD5}"/>
              </a:ext>
            </a:extLst>
          </p:cNvPr>
          <p:cNvSpPr/>
          <p:nvPr/>
        </p:nvSpPr>
        <p:spPr>
          <a:xfrm>
            <a:off x="-1066800" y="409575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3">
            <a:extLst>
              <a:ext uri="{FF2B5EF4-FFF2-40B4-BE49-F238E27FC236}">
                <a16:creationId xmlns:a16="http://schemas.microsoft.com/office/drawing/2014/main" id="{0B48821A-632D-451D-BA68-1112B04C3F8F}"/>
              </a:ext>
            </a:extLst>
          </p:cNvPr>
          <p:cNvSpPr/>
          <p:nvPr/>
        </p:nvSpPr>
        <p:spPr>
          <a:xfrm>
            <a:off x="7772399" y="674952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F48CCEA5-2DBB-4694-A95B-BF60734583BC}"/>
              </a:ext>
            </a:extLst>
          </p:cNvPr>
          <p:cNvSpPr/>
          <p:nvPr/>
        </p:nvSpPr>
        <p:spPr>
          <a:xfrm>
            <a:off x="152400" y="-17145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3">
            <a:extLst>
              <a:ext uri="{FF2B5EF4-FFF2-40B4-BE49-F238E27FC236}">
                <a16:creationId xmlns:a16="http://schemas.microsoft.com/office/drawing/2014/main" id="{8D323C44-1FFB-4BE4-AF2E-14828C173182}"/>
              </a:ext>
            </a:extLst>
          </p:cNvPr>
          <p:cNvSpPr/>
          <p:nvPr/>
        </p:nvSpPr>
        <p:spPr>
          <a:xfrm>
            <a:off x="1222623" y="677069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6">
            <a:extLst>
              <a:ext uri="{FF2B5EF4-FFF2-40B4-BE49-F238E27FC236}">
                <a16:creationId xmlns:a16="http://schemas.microsoft.com/office/drawing/2014/main" id="{7E90DEC7-373B-4E1A-8D3B-5C27369C63D7}"/>
              </a:ext>
            </a:extLst>
          </p:cNvPr>
          <p:cNvSpPr/>
          <p:nvPr/>
        </p:nvSpPr>
        <p:spPr>
          <a:xfrm>
            <a:off x="2374302" y="2062555"/>
            <a:ext cx="6400800" cy="16642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สี่เหลี่ยมผืนผ้า 10">
            <a:extLst>
              <a:ext uri="{FF2B5EF4-FFF2-40B4-BE49-F238E27FC236}">
                <a16:creationId xmlns:a16="http://schemas.microsoft.com/office/drawing/2014/main" id="{0376C742-0CED-44D1-B77B-16F680692A16}"/>
              </a:ext>
            </a:extLst>
          </p:cNvPr>
          <p:cNvSpPr/>
          <p:nvPr/>
        </p:nvSpPr>
        <p:spPr>
          <a:xfrm>
            <a:off x="2590800" y="2452635"/>
            <a:ext cx="5330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WR Tish Smile" panose="020B0604020202020204" charset="0"/>
                <a:cs typeface="WR Tish Smile" panose="020B0604020202020204" charset="0"/>
              </a:rPr>
              <a:t>ฟิวส์เป็นอุปกรณ์นิรภัยชนิดหนึ่งที่อยู่ในเครื่องใช้ไฟฟ้า โดยจะป้องกันการลัดวงจรและการใช้กระแสเกินในวงจรไฟฟ้า</a:t>
            </a:r>
            <a:endParaRPr lang="en-US" sz="2000" dirty="0">
              <a:solidFill>
                <a:schemeClr val="bg1"/>
              </a:solidFill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CB6F3-370C-40AE-9CF9-2D7FFD104EE5}"/>
              </a:ext>
            </a:extLst>
          </p:cNvPr>
          <p:cNvSpPr/>
          <p:nvPr/>
        </p:nvSpPr>
        <p:spPr>
          <a:xfrm>
            <a:off x="0" y="2682474"/>
            <a:ext cx="685800" cy="246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74F82-ECF5-46B6-8CB2-807AF90A5F49}"/>
              </a:ext>
            </a:extLst>
          </p:cNvPr>
          <p:cNvSpPr txBox="1"/>
          <p:nvPr/>
        </p:nvSpPr>
        <p:spPr>
          <a:xfrm>
            <a:off x="1868383" y="1387383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ฟิวส์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B0604020202020204" charset="0"/>
              <a:cs typeface="WR Tish Smile" panose="020B0604020202020204" charset="0"/>
            </a:endParaRPr>
          </a:p>
        </p:txBody>
      </p:sp>
      <p:pic>
        <p:nvPicPr>
          <p:cNvPr id="13" name="รูปภาพ 3">
            <a:extLst>
              <a:ext uri="{FF2B5EF4-FFF2-40B4-BE49-F238E27FC236}">
                <a16:creationId xmlns:a16="http://schemas.microsoft.com/office/drawing/2014/main" id="{9BD748F4-A489-44EB-A311-7A067862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86150"/>
            <a:ext cx="1811936" cy="1811936"/>
          </a:xfrm>
          <a:prstGeom prst="rect">
            <a:avLst/>
          </a:prstGeom>
        </p:spPr>
      </p:pic>
      <p:pic>
        <p:nvPicPr>
          <p:cNvPr id="14" name="รูปภาพ 4">
            <a:extLst>
              <a:ext uri="{FF2B5EF4-FFF2-40B4-BE49-F238E27FC236}">
                <a16:creationId xmlns:a16="http://schemas.microsoft.com/office/drawing/2014/main" id="{859F6C33-6A16-4ED3-B4C9-8B4ED7B40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57" y="1012432"/>
            <a:ext cx="1747743" cy="17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4">
            <a:extLst>
              <a:ext uri="{FF2B5EF4-FFF2-40B4-BE49-F238E27FC236}">
                <a16:creationId xmlns:a16="http://schemas.microsoft.com/office/drawing/2014/main" id="{845F67C0-1443-4FE8-A115-DDC8A6471312}"/>
              </a:ext>
            </a:extLst>
          </p:cNvPr>
          <p:cNvSpPr/>
          <p:nvPr/>
        </p:nvSpPr>
        <p:spPr>
          <a:xfrm>
            <a:off x="-1176169" y="-552450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5">
            <a:extLst>
              <a:ext uri="{FF2B5EF4-FFF2-40B4-BE49-F238E27FC236}">
                <a16:creationId xmlns:a16="http://schemas.microsoft.com/office/drawing/2014/main" id="{E0AEEE2F-59EE-49C1-B429-AF8BF18F7912}"/>
              </a:ext>
            </a:extLst>
          </p:cNvPr>
          <p:cNvSpPr/>
          <p:nvPr/>
        </p:nvSpPr>
        <p:spPr>
          <a:xfrm>
            <a:off x="7467600" y="33337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6">
            <a:extLst>
              <a:ext uri="{FF2B5EF4-FFF2-40B4-BE49-F238E27FC236}">
                <a16:creationId xmlns:a16="http://schemas.microsoft.com/office/drawing/2014/main" id="{1C2FBD3B-B5F8-4194-9CFD-5DC5FF282D64}"/>
              </a:ext>
            </a:extLst>
          </p:cNvPr>
          <p:cNvSpPr/>
          <p:nvPr/>
        </p:nvSpPr>
        <p:spPr>
          <a:xfrm>
            <a:off x="1884218" y="-757635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7C7C-FB58-4457-8E44-A00783444CED}"/>
              </a:ext>
            </a:extLst>
          </p:cNvPr>
          <p:cNvSpPr txBox="1"/>
          <p:nvPr/>
        </p:nvSpPr>
        <p:spPr>
          <a:xfrm>
            <a:off x="2819400" y="817582"/>
            <a:ext cx="584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h-TH" sz="3200" dirty="0">
                <a:latin typeface="WR Tish Smile" panose="020B0604020202020204" charset="0"/>
                <a:cs typeface="WR Tish Smile" panose="020B0604020202020204" charset="0"/>
              </a:rPr>
              <a:t>ฟิวส์มีหลายชนิดให้เลือกตามความเหมาะสม</a:t>
            </a:r>
            <a:endParaRPr lang="en-US" sz="3200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pic>
        <p:nvPicPr>
          <p:cNvPr id="9" name="รูปภาพ 3">
            <a:extLst>
              <a:ext uri="{FF2B5EF4-FFF2-40B4-BE49-F238E27FC236}">
                <a16:creationId xmlns:a16="http://schemas.microsoft.com/office/drawing/2014/main" id="{AA69AEF5-B5E6-4C36-ADE1-3D096354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6" y="1945685"/>
            <a:ext cx="1388065" cy="1388065"/>
          </a:xfrm>
          <a:prstGeom prst="rect">
            <a:avLst/>
          </a:prstGeom>
        </p:spPr>
      </p:pic>
      <p:pic>
        <p:nvPicPr>
          <p:cNvPr id="10" name="รูปภาพ 4">
            <a:extLst>
              <a:ext uri="{FF2B5EF4-FFF2-40B4-BE49-F238E27FC236}">
                <a16:creationId xmlns:a16="http://schemas.microsoft.com/office/drawing/2014/main" id="{D7FFAD38-E4E1-4773-96D8-737BA0E08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4" y="2016903"/>
            <a:ext cx="1316847" cy="1316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4053A6-0652-4D5D-B00E-9B6B372848AA}"/>
              </a:ext>
            </a:extLst>
          </p:cNvPr>
          <p:cNvSpPr txBox="1"/>
          <p:nvPr/>
        </p:nvSpPr>
        <p:spPr>
          <a:xfrm>
            <a:off x="950931" y="3849450"/>
            <a:ext cx="166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ฟิวส์เส้น </a:t>
            </a:r>
          </a:p>
          <a:p>
            <a:r>
              <a:rPr lang="th-TH" sz="2800" dirty="0"/>
              <a:t>ใช้ในสะพานไฟ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B4B80-9AEB-4AB1-A89D-11027E3CEF6D}"/>
              </a:ext>
            </a:extLst>
          </p:cNvPr>
          <p:cNvSpPr txBox="1"/>
          <p:nvPr/>
        </p:nvSpPr>
        <p:spPr>
          <a:xfrm>
            <a:off x="6467813" y="3849449"/>
            <a:ext cx="199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ฟิวส์หลอดแก้ว</a:t>
            </a:r>
          </a:p>
          <a:p>
            <a:pPr algn="ctr"/>
            <a:r>
              <a:rPr lang="th-TH" sz="2800" dirty="0"/>
              <a:t>ใช้ในวิทยุ-โทรทัศน์</a:t>
            </a:r>
          </a:p>
        </p:txBody>
      </p:sp>
      <p:pic>
        <p:nvPicPr>
          <p:cNvPr id="13" name="รูปภาพ 7">
            <a:extLst>
              <a:ext uri="{FF2B5EF4-FFF2-40B4-BE49-F238E27FC236}">
                <a16:creationId xmlns:a16="http://schemas.microsoft.com/office/drawing/2014/main" id="{E4ABB828-DC80-4E19-8455-94E6ABAD6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41" y="2035143"/>
            <a:ext cx="1391718" cy="1391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355796-2C0E-4BE5-8AFF-71E8FFE47E06}"/>
              </a:ext>
            </a:extLst>
          </p:cNvPr>
          <p:cNvSpPr txBox="1"/>
          <p:nvPr/>
        </p:nvSpPr>
        <p:spPr>
          <a:xfrm>
            <a:off x="3659500" y="3848864"/>
            <a:ext cx="166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ฟิวส์ก้ามปู</a:t>
            </a:r>
          </a:p>
          <a:p>
            <a:pPr algn="ctr"/>
            <a:r>
              <a:rPr lang="th-TH" sz="2800" dirty="0"/>
              <a:t>ใช้ในสะพานไฟ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96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4">
            <a:extLst>
              <a:ext uri="{FF2B5EF4-FFF2-40B4-BE49-F238E27FC236}">
                <a16:creationId xmlns:a16="http://schemas.microsoft.com/office/drawing/2014/main" id="{58A02742-2DA7-4AE9-A5A8-66632FE8B8B8}"/>
              </a:ext>
            </a:extLst>
          </p:cNvPr>
          <p:cNvSpPr/>
          <p:nvPr/>
        </p:nvSpPr>
        <p:spPr>
          <a:xfrm>
            <a:off x="-1176169" y="-552450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5">
            <a:extLst>
              <a:ext uri="{FF2B5EF4-FFF2-40B4-BE49-F238E27FC236}">
                <a16:creationId xmlns:a16="http://schemas.microsoft.com/office/drawing/2014/main" id="{C5A53DFF-BE24-4150-A339-E08068609E70}"/>
              </a:ext>
            </a:extLst>
          </p:cNvPr>
          <p:cNvSpPr/>
          <p:nvPr/>
        </p:nvSpPr>
        <p:spPr>
          <a:xfrm>
            <a:off x="7467600" y="33337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6">
            <a:extLst>
              <a:ext uri="{FF2B5EF4-FFF2-40B4-BE49-F238E27FC236}">
                <a16:creationId xmlns:a16="http://schemas.microsoft.com/office/drawing/2014/main" id="{9599B72C-81B4-41BC-9C0A-2E0685289941}"/>
              </a:ext>
            </a:extLst>
          </p:cNvPr>
          <p:cNvSpPr/>
          <p:nvPr/>
        </p:nvSpPr>
        <p:spPr>
          <a:xfrm>
            <a:off x="1884218" y="-757635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3">
            <a:extLst>
              <a:ext uri="{FF2B5EF4-FFF2-40B4-BE49-F238E27FC236}">
                <a16:creationId xmlns:a16="http://schemas.microsoft.com/office/drawing/2014/main" id="{BE34F644-918E-44EB-BF66-DFB22B90B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53" y="990150"/>
            <a:ext cx="1791599" cy="1791599"/>
          </a:xfrm>
          <a:prstGeom prst="rect">
            <a:avLst/>
          </a:prstGeom>
        </p:spPr>
      </p:pic>
      <p:pic>
        <p:nvPicPr>
          <p:cNvPr id="8" name="รูปภาพ 4">
            <a:extLst>
              <a:ext uri="{FF2B5EF4-FFF2-40B4-BE49-F238E27FC236}">
                <a16:creationId xmlns:a16="http://schemas.microsoft.com/office/drawing/2014/main" id="{E0AA0C1F-08D5-4116-84B0-4874B78C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F2FC"/>
              </a:clrFrom>
              <a:clrTo>
                <a:srgbClr val="F2F2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62" y="622381"/>
            <a:ext cx="2077938" cy="207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36572-C45C-41EC-B86C-CAC7F438E159}"/>
              </a:ext>
            </a:extLst>
          </p:cNvPr>
          <p:cNvSpPr txBox="1"/>
          <p:nvPr/>
        </p:nvSpPr>
        <p:spPr>
          <a:xfrm>
            <a:off x="1626258" y="3240794"/>
            <a:ext cx="1524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ฟิวส์รถยนต์</a:t>
            </a:r>
          </a:p>
          <a:p>
            <a:r>
              <a:rPr lang="th-TH" sz="2800" dirty="0"/>
              <a:t>ใช้ในรถยนต์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1B88B-E91C-4711-8D65-59E701B2C2FF}"/>
              </a:ext>
            </a:extLst>
          </p:cNvPr>
          <p:cNvSpPr txBox="1"/>
          <p:nvPr/>
        </p:nvSpPr>
        <p:spPr>
          <a:xfrm>
            <a:off x="5181600" y="2952750"/>
            <a:ext cx="3098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/>
              <a:t>ฟิวส์กระปุก</a:t>
            </a:r>
          </a:p>
          <a:p>
            <a:pPr algn="ctr"/>
            <a:r>
              <a:rPr lang="th-TH" sz="2800" dirty="0"/>
              <a:t>ใช้เป็นอุปกรณ์ป้องกันไฟฟ้า</a:t>
            </a:r>
          </a:p>
          <a:p>
            <a:pPr algn="ctr"/>
            <a:r>
              <a:rPr lang="th-TH" sz="2800" dirty="0"/>
              <a:t>ลัดวงจรภายในบ้าน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934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extLst>
              <a:ext uri="{FF2B5EF4-FFF2-40B4-BE49-F238E27FC236}">
                <a16:creationId xmlns:a16="http://schemas.microsoft.com/office/drawing/2014/main" id="{046811E7-69AE-4339-85E3-AD9CD1CA760F}"/>
              </a:ext>
            </a:extLst>
          </p:cNvPr>
          <p:cNvSpPr/>
          <p:nvPr/>
        </p:nvSpPr>
        <p:spPr>
          <a:xfrm>
            <a:off x="7772399" y="674952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5">
            <a:extLst>
              <a:ext uri="{FF2B5EF4-FFF2-40B4-BE49-F238E27FC236}">
                <a16:creationId xmlns:a16="http://schemas.microsoft.com/office/drawing/2014/main" id="{C3F7AA86-A0B5-4CBB-82C6-F3CCE920B823}"/>
              </a:ext>
            </a:extLst>
          </p:cNvPr>
          <p:cNvSpPr/>
          <p:nvPr/>
        </p:nvSpPr>
        <p:spPr>
          <a:xfrm>
            <a:off x="152400" y="-17145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3">
            <a:extLst>
              <a:ext uri="{FF2B5EF4-FFF2-40B4-BE49-F238E27FC236}">
                <a16:creationId xmlns:a16="http://schemas.microsoft.com/office/drawing/2014/main" id="{AF73EC89-AB4E-4DDC-90FF-F307D283BF18}"/>
              </a:ext>
            </a:extLst>
          </p:cNvPr>
          <p:cNvSpPr/>
          <p:nvPr/>
        </p:nvSpPr>
        <p:spPr>
          <a:xfrm>
            <a:off x="1222623" y="677069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577F482-6914-40F3-8E1A-74CD454E9C7B}"/>
              </a:ext>
            </a:extLst>
          </p:cNvPr>
          <p:cNvSpPr/>
          <p:nvPr/>
        </p:nvSpPr>
        <p:spPr>
          <a:xfrm>
            <a:off x="2374302" y="2062555"/>
            <a:ext cx="6400800" cy="16642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สี่เหลี่ยมผืนผ้า 10">
            <a:extLst>
              <a:ext uri="{FF2B5EF4-FFF2-40B4-BE49-F238E27FC236}">
                <a16:creationId xmlns:a16="http://schemas.microsoft.com/office/drawing/2014/main" id="{14642840-54D6-4A19-8C37-AC6C09D07696}"/>
              </a:ext>
            </a:extLst>
          </p:cNvPr>
          <p:cNvSpPr/>
          <p:nvPr/>
        </p:nvSpPr>
        <p:spPr>
          <a:xfrm>
            <a:off x="2590800" y="2431225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000" dirty="0">
                <a:solidFill>
                  <a:schemeClr val="bg1"/>
                </a:solidFill>
                <a:latin typeface="WR Tish Smile" panose="020B0604020202020204" charset="0"/>
                <a:cs typeface="WR Tish Smile" panose="020B0604020202020204" charset="0"/>
              </a:rPr>
              <a:t>สะพานไฟ </a:t>
            </a:r>
            <a:r>
              <a:rPr lang="en-US" sz="2000" dirty="0">
                <a:solidFill>
                  <a:schemeClr val="bg1"/>
                </a:solidFill>
                <a:latin typeface="WR Tish Smile" panose="020B0604020202020204" charset="0"/>
                <a:cs typeface="WR Tish Smile" panose="020B0604020202020204" charset="0"/>
              </a:rPr>
              <a:t>(CUT-OUT)</a:t>
            </a:r>
            <a:r>
              <a:rPr lang="th-TH" sz="2000" dirty="0">
                <a:solidFill>
                  <a:schemeClr val="bg1"/>
                </a:solidFill>
                <a:latin typeface="WR Tish Smile" panose="020B0604020202020204" charset="0"/>
                <a:cs typeface="WR Tish Smile" panose="020B0604020202020204" charset="0"/>
              </a:rPr>
              <a:t> เป็นอุปกรณ์ที่ใช้ตัด-ต่อวงจรภายในบ้านออกจากวงจรไฟฟ้าภายนอก เมื่อยกสะพานไฟลง จะตัดวงจรภายในบ้านทั้งหมด เมื่อยกขึ้น ไฟฟ้าก็ไหลเข้าวงจรไฟฟ้าภายในบ้าน</a:t>
            </a:r>
            <a:endParaRPr lang="en-US" sz="2000" dirty="0">
              <a:solidFill>
                <a:schemeClr val="bg1"/>
              </a:solidFill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04A94-F692-435C-9615-B1415FC5BF1F}"/>
              </a:ext>
            </a:extLst>
          </p:cNvPr>
          <p:cNvSpPr/>
          <p:nvPr/>
        </p:nvSpPr>
        <p:spPr>
          <a:xfrm>
            <a:off x="0" y="2682474"/>
            <a:ext cx="685800" cy="246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7ABD3-3110-4EA3-9AAD-FC8307CC4EC3}"/>
              </a:ext>
            </a:extLst>
          </p:cNvPr>
          <p:cNvSpPr txBox="1"/>
          <p:nvPr/>
        </p:nvSpPr>
        <p:spPr>
          <a:xfrm>
            <a:off x="1519042" y="144360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สะพานไฟ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B0604020202020204" charset="0"/>
              <a:cs typeface="WR Tish Smile" panose="020B0604020202020204" charset="0"/>
            </a:endParaRPr>
          </a:p>
        </p:txBody>
      </p:sp>
      <p:pic>
        <p:nvPicPr>
          <p:cNvPr id="12" name="รูปภาพ 3">
            <a:extLst>
              <a:ext uri="{FF2B5EF4-FFF2-40B4-BE49-F238E27FC236}">
                <a16:creationId xmlns:a16="http://schemas.microsoft.com/office/drawing/2014/main" id="{8B04EAFF-7F00-4D0B-BA3D-5DED3F20F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63" y="875360"/>
            <a:ext cx="1724127" cy="17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4">
            <a:extLst>
              <a:ext uri="{FF2B5EF4-FFF2-40B4-BE49-F238E27FC236}">
                <a16:creationId xmlns:a16="http://schemas.microsoft.com/office/drawing/2014/main" id="{112078C4-76C0-4FCF-AC38-F331FDF0443D}"/>
              </a:ext>
            </a:extLst>
          </p:cNvPr>
          <p:cNvSpPr/>
          <p:nvPr/>
        </p:nvSpPr>
        <p:spPr>
          <a:xfrm>
            <a:off x="-1176169" y="-552450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5">
            <a:extLst>
              <a:ext uri="{FF2B5EF4-FFF2-40B4-BE49-F238E27FC236}">
                <a16:creationId xmlns:a16="http://schemas.microsoft.com/office/drawing/2014/main" id="{86204084-78A3-465D-A9C5-7D97C91E3A72}"/>
              </a:ext>
            </a:extLst>
          </p:cNvPr>
          <p:cNvSpPr/>
          <p:nvPr/>
        </p:nvSpPr>
        <p:spPr>
          <a:xfrm>
            <a:off x="7467600" y="33337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3">
            <a:extLst>
              <a:ext uri="{FF2B5EF4-FFF2-40B4-BE49-F238E27FC236}">
                <a16:creationId xmlns:a16="http://schemas.microsoft.com/office/drawing/2014/main" id="{2555CDB9-D65D-44B3-B8FD-C12AC21BC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r="23123"/>
          <a:stretch/>
        </p:blipFill>
        <p:spPr>
          <a:xfrm>
            <a:off x="1524000" y="895350"/>
            <a:ext cx="2549237" cy="3672373"/>
          </a:xfrm>
          <a:prstGeom prst="rect">
            <a:avLst/>
          </a:prstGeom>
        </p:spPr>
      </p:pic>
      <p:pic>
        <p:nvPicPr>
          <p:cNvPr id="8" name="รูปภาพ 4">
            <a:extLst>
              <a:ext uri="{FF2B5EF4-FFF2-40B4-BE49-F238E27FC236}">
                <a16:creationId xmlns:a16="http://schemas.microsoft.com/office/drawing/2014/main" id="{F8D1B3B2-FCBB-4D1D-8976-4A451090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62" y="1091995"/>
            <a:ext cx="3276600" cy="2959510"/>
          </a:xfrm>
          <a:prstGeom prst="rect">
            <a:avLst/>
          </a:prstGeom>
        </p:spPr>
      </p:pic>
      <p:cxnSp>
        <p:nvCxnSpPr>
          <p:cNvPr id="9" name="ลูกศรเชื่อมต่อแบบตรง 6">
            <a:extLst>
              <a:ext uri="{FF2B5EF4-FFF2-40B4-BE49-F238E27FC236}">
                <a16:creationId xmlns:a16="http://schemas.microsoft.com/office/drawing/2014/main" id="{BFCF650D-0D40-4319-9542-666C23D5B905}"/>
              </a:ext>
            </a:extLst>
          </p:cNvPr>
          <p:cNvCxnSpPr/>
          <p:nvPr/>
        </p:nvCxnSpPr>
        <p:spPr>
          <a:xfrm>
            <a:off x="1203082" y="2748025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E050FD-A967-44F2-95C8-28BD7314A054}"/>
              </a:ext>
            </a:extLst>
          </p:cNvPr>
          <p:cNvSpPr txBox="1"/>
          <p:nvPr/>
        </p:nvSpPr>
        <p:spPr>
          <a:xfrm>
            <a:off x="389005" y="2563359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WR Tish Smile" panose="020B0604020202020204" charset="0"/>
                <a:cs typeface="WR Tish Smile" panose="020B0604020202020204" charset="0"/>
              </a:rPr>
              <a:t>ฟิวส์เส้น</a:t>
            </a:r>
            <a:endParaRPr lang="en-US" sz="2000" dirty="0">
              <a:solidFill>
                <a:schemeClr val="bg1"/>
              </a:solidFill>
              <a:latin typeface="WR Tish Smile" panose="020B0604020202020204" charset="0"/>
              <a:cs typeface="WR Tish Sm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3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4">
            <a:extLst>
              <a:ext uri="{FF2B5EF4-FFF2-40B4-BE49-F238E27FC236}">
                <a16:creationId xmlns:a16="http://schemas.microsoft.com/office/drawing/2014/main" id="{3AADFCDD-239D-4915-BE69-F8BB87A2E1AF}"/>
              </a:ext>
            </a:extLst>
          </p:cNvPr>
          <p:cNvSpPr/>
          <p:nvPr/>
        </p:nvSpPr>
        <p:spPr>
          <a:xfrm>
            <a:off x="-1176169" y="-552450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วงรี 5">
            <a:extLst>
              <a:ext uri="{FF2B5EF4-FFF2-40B4-BE49-F238E27FC236}">
                <a16:creationId xmlns:a16="http://schemas.microsoft.com/office/drawing/2014/main" id="{49D5E58D-1363-449B-98A5-E083040626EB}"/>
              </a:ext>
            </a:extLst>
          </p:cNvPr>
          <p:cNvSpPr/>
          <p:nvPr/>
        </p:nvSpPr>
        <p:spPr>
          <a:xfrm>
            <a:off x="7467600" y="33337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E9D03DD-4D0A-442F-B826-B2F673BC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747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สวิตช์ตัดตอนอัตโนมัติ</a:t>
            </a:r>
            <a:endParaRPr lang="en-US" sz="3200" b="1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2108F2E8-5BDB-4632-8BAA-0ACED856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7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WR Tish Smile" panose="020B0604020202020204" charset="0"/>
                <a:cs typeface="WR Tish Smile" panose="020B0604020202020204" charset="0"/>
              </a:rPr>
              <a:t>เป็นอุปกรณ์ที่ป้องกันไฟฟ้าลัดวงจรเมื่อไฟฟ้าไหลผ่านวงจรมากเกินไป สวิตช์ก็จะตัดวงจรอัตโนมัติ โดยสวิตช์ไม่เสียหาย</a:t>
            </a:r>
            <a:endParaRPr lang="en-US" sz="2400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pic>
        <p:nvPicPr>
          <p:cNvPr id="8" name="รูปภาพ 3">
            <a:extLst>
              <a:ext uri="{FF2B5EF4-FFF2-40B4-BE49-F238E27FC236}">
                <a16:creationId xmlns:a16="http://schemas.microsoft.com/office/drawing/2014/main" id="{4C7D4959-6023-4BB4-9FAB-6273DE885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4845"/>
            <a:ext cx="3260224" cy="2159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F4657-2E5D-419B-8B5E-86799146288D}"/>
              </a:ext>
            </a:extLst>
          </p:cNvPr>
          <p:cNvSpPr txBox="1"/>
          <p:nvPr/>
        </p:nvSpPr>
        <p:spPr>
          <a:xfrm>
            <a:off x="4331695" y="2922284"/>
            <a:ext cx="26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err="1">
                <a:latin typeface="WR Tish Smile" panose="020B0604020202020204" charset="0"/>
                <a:cs typeface="WR Tish Smile" panose="020B0604020202020204" charset="0"/>
              </a:rPr>
              <a:t>เซอร์กิต</a:t>
            </a:r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เบรก</a:t>
            </a:r>
            <a:r>
              <a:rPr lang="th-TH" sz="3200" b="1" dirty="0" err="1">
                <a:latin typeface="WR Tish Smile" panose="020B0604020202020204" charset="0"/>
                <a:cs typeface="WR Tish Smile" panose="020B0604020202020204" charset="0"/>
              </a:rPr>
              <a:t>เกอร์</a:t>
            </a:r>
            <a:endParaRPr lang="en-US" sz="3200" b="1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CC008-CCC1-4D47-876B-3BA1CE89B801}"/>
              </a:ext>
            </a:extLst>
          </p:cNvPr>
          <p:cNvSpPr txBox="1"/>
          <p:nvPr/>
        </p:nvSpPr>
        <p:spPr>
          <a:xfrm>
            <a:off x="4331695" y="3817922"/>
            <a:ext cx="383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WR Tish Smile" panose="020B0604020202020204" charset="0"/>
                <a:cs typeface="WR Tish Smile" panose="020B0604020202020204" charset="0"/>
              </a:rPr>
              <a:t>ปิดวงจรไฟฟ้าโดยอัตโนมัติเมื่อมีกระแสไฟฟ้าไหลเกิน</a:t>
            </a:r>
          </a:p>
          <a:p>
            <a:r>
              <a:rPr lang="th-TH" dirty="0">
                <a:latin typeface="WR Tish Smile" panose="020B0604020202020204" charset="0"/>
                <a:cs typeface="WR Tish Smile" panose="020B0604020202020204" charset="0"/>
              </a:rPr>
              <a:t>กว่าค่าที่กำหนดหรือลัดวงจร</a:t>
            </a:r>
            <a:endParaRPr lang="en-US" dirty="0">
              <a:latin typeface="WR Tish Smile" panose="020B0604020202020204" charset="0"/>
              <a:cs typeface="WR Tish Sm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8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4">
            <a:extLst>
              <a:ext uri="{FF2B5EF4-FFF2-40B4-BE49-F238E27FC236}">
                <a16:creationId xmlns:a16="http://schemas.microsoft.com/office/drawing/2014/main" id="{7E74AD0B-418A-420A-ABDB-9BE1A8B1FE25}"/>
              </a:ext>
            </a:extLst>
          </p:cNvPr>
          <p:cNvSpPr/>
          <p:nvPr/>
        </p:nvSpPr>
        <p:spPr>
          <a:xfrm>
            <a:off x="6477000" y="-1132681"/>
            <a:ext cx="4466431" cy="4466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5">
            <a:extLst>
              <a:ext uri="{FF2B5EF4-FFF2-40B4-BE49-F238E27FC236}">
                <a16:creationId xmlns:a16="http://schemas.microsoft.com/office/drawing/2014/main" id="{1CEB4754-5478-4BE1-B03B-690E676D94D1}"/>
              </a:ext>
            </a:extLst>
          </p:cNvPr>
          <p:cNvSpPr/>
          <p:nvPr/>
        </p:nvSpPr>
        <p:spPr>
          <a:xfrm>
            <a:off x="-990600" y="3028950"/>
            <a:ext cx="2842815" cy="2866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รูปภาพ 3">
            <a:extLst>
              <a:ext uri="{FF2B5EF4-FFF2-40B4-BE49-F238E27FC236}">
                <a16:creationId xmlns:a16="http://schemas.microsoft.com/office/drawing/2014/main" id="{1F424467-061F-4E09-93C4-889B9F17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0" y="229689"/>
            <a:ext cx="2018295" cy="2351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3DD5B8-D058-4E44-88C4-7C0141962BF0}"/>
              </a:ext>
            </a:extLst>
          </p:cNvPr>
          <p:cNvSpPr txBox="1"/>
          <p:nvPr/>
        </p:nvSpPr>
        <p:spPr>
          <a:xfrm>
            <a:off x="4428403" y="567899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สวิตช์ป้องกันกระแสไฟฟ้ารั่ว</a:t>
            </a:r>
            <a:endParaRPr lang="en-US" sz="3200" b="1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88A53-FA8C-4306-A056-5B9F04AB4726}"/>
              </a:ext>
            </a:extLst>
          </p:cNvPr>
          <p:cNvSpPr txBox="1"/>
          <p:nvPr/>
        </p:nvSpPr>
        <p:spPr>
          <a:xfrm>
            <a:off x="4405961" y="1500917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WR Tish Smile" panose="020B0604020202020204" charset="0"/>
                <a:cs typeface="WR Tish Smile" panose="020B0604020202020204" charset="0"/>
              </a:rPr>
              <a:t>มีอุปกรณ์ตรวจกระแสไฟฟ้ารั่วออกจากวงจรหรือไม่</a:t>
            </a:r>
            <a:endParaRPr lang="en-US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pic>
        <p:nvPicPr>
          <p:cNvPr id="18" name="รูปภาพ 7">
            <a:extLst>
              <a:ext uri="{FF2B5EF4-FFF2-40B4-BE49-F238E27FC236}">
                <a16:creationId xmlns:a16="http://schemas.microsoft.com/office/drawing/2014/main" id="{0DAD3C59-6D36-442E-A02A-5AA9AE9A2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00350"/>
            <a:ext cx="2857500" cy="2143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CF6684-8562-4371-946B-A6BC3485AEFE}"/>
              </a:ext>
            </a:extLst>
          </p:cNvPr>
          <p:cNvSpPr txBox="1"/>
          <p:nvPr/>
        </p:nvSpPr>
        <p:spPr>
          <a:xfrm flipH="1">
            <a:off x="4443567" y="3088179"/>
            <a:ext cx="290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err="1">
                <a:latin typeface="WR Tish Smile" panose="020B0604020202020204" charset="0"/>
                <a:cs typeface="WR Tish Smile" panose="020B0604020202020204" charset="0"/>
              </a:rPr>
              <a:t>สวิตช์ทิ</a:t>
            </a:r>
            <a:r>
              <a:rPr lang="th-TH" sz="3200" b="1" dirty="0">
                <a:latin typeface="WR Tish Smile" panose="020B0604020202020204" charset="0"/>
                <a:cs typeface="WR Tish Smile" panose="020B0604020202020204" charset="0"/>
              </a:rPr>
              <a:t>ชิโน</a:t>
            </a:r>
            <a:endParaRPr lang="en-US" sz="3200" b="1" dirty="0">
              <a:latin typeface="WR Tish Smile" panose="020B0604020202020204" charset="0"/>
              <a:cs typeface="WR Tish Smile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87BBF-433A-4EAF-8B09-77EC86CCFDCD}"/>
              </a:ext>
            </a:extLst>
          </p:cNvPr>
          <p:cNvSpPr txBox="1"/>
          <p:nvPr/>
        </p:nvSpPr>
        <p:spPr>
          <a:xfrm>
            <a:off x="4551791" y="3980591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WR Tish Smile" panose="020B0604020202020204" charset="0"/>
                <a:cs typeface="WR Tish Smile" panose="020B0604020202020204" charset="0"/>
              </a:rPr>
              <a:t>นิยมใช้มาก เนื่องจากสามารถทำงานได้</a:t>
            </a:r>
          </a:p>
          <a:p>
            <a:r>
              <a:rPr lang="th-TH" dirty="0">
                <a:latin typeface="WR Tish Smile" panose="020B0604020202020204" charset="0"/>
                <a:cs typeface="WR Tish Smile" panose="020B0604020202020204" charset="0"/>
              </a:rPr>
              <a:t>เมื่อกระแสไฟฟ้าไหลเกินกว่าค่าที่กำหนด</a:t>
            </a:r>
            <a:endParaRPr lang="en-US" dirty="0">
              <a:latin typeface="WR Tish Smile" panose="020B0604020202020204" charset="0"/>
              <a:cs typeface="WR Tish Smi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7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วงรี 13"/>
          <p:cNvSpPr/>
          <p:nvPr/>
        </p:nvSpPr>
        <p:spPr>
          <a:xfrm>
            <a:off x="3212499" y="-424875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3428998" y="1544966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6841" y="1885948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7620" y="1885948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1885947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45" y="79432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ปฏิกิริยาเคมี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724" y="4171950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กระแสไฟฟ้าจากการเหนี่ยวนำ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622" y="808729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แหล่งกำเนิดไฟฟ้า</a:t>
            </a:r>
          </a:p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จากเซลล์แสงอาทิตย์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571104" y="3190641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JUNAR OUTLINE JUNAR OUTLINE" pitchFamily="2" charset="0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542538" y="3202764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JUNAR OUTLINE JUNAR OUTLINE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698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8651840" y="19050"/>
            <a:ext cx="4921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733800" y="696941"/>
            <a:ext cx="5600700" cy="42087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7607897" y="-305762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26521" y="35222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1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74575" y="23645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ปฏิกิริยาเคมี คือ การ ทำปฏิกิริยาเคมีระหว่างสารละลายอิเล็กโต</a:t>
            </a:r>
            <a:r>
              <a:rPr lang="th-TH" sz="2000" dirty="0" err="1">
                <a:latin typeface="WR Tish Smile" panose="02000000000000000000" pitchFamily="2" charset="0"/>
                <a:cs typeface="WR Tish Smile" panose="02000000000000000000" pitchFamily="2" charset="0"/>
              </a:rPr>
              <a:t>รไลต์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กับโลหะ เกิด</a:t>
            </a:r>
            <a:r>
              <a:rPr lang="th-TH" sz="2000" dirty="0" err="1">
                <a:latin typeface="WR Tish Smile" panose="02000000000000000000" pitchFamily="2" charset="0"/>
                <a:cs typeface="WR Tish Smile" panose="02000000000000000000" pitchFamily="2" charset="0"/>
              </a:rPr>
              <a:t>ปฏิกิริ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ยายออกซิเดชันที่ขั้วแอโนด แตกตัวให้อิเล็กตรอนกับสารละลาย ทำให้อิเล็กตรอนเคลื่อนที่จากขั้วบวกผ่านไปยังสารละลายไปยังขั้วลบแหล่งกำเนิดไฟฟ้าแบ่งออกเป็น 2 ชนิด</a:t>
            </a:r>
          </a:p>
          <a:p>
            <a:pPr algn="thaiDist"/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1.เซลล์ไฟฟ้าปฐมภูมิ </a:t>
            </a:r>
          </a:p>
          <a:p>
            <a:pPr algn="thaiDist"/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2.เซลล์ไฟฟ้าทุติยภูมิ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6837" y="1189107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ปฏิกิริยาเคมี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93AD7-5BD4-4BEE-8A47-2AB32547B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88" y="958376"/>
            <a:ext cx="1452563" cy="1107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FEED28-44C1-4D45-9650-BFD68367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" y="2737109"/>
            <a:ext cx="2204445" cy="2204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CA7504-0A1F-462F-9826-13E25462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1" y="383601"/>
            <a:ext cx="3253649" cy="21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7200" y="438150"/>
            <a:ext cx="8153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5800" y="666750"/>
            <a:ext cx="681644" cy="63904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1006" y="1428750"/>
            <a:ext cx="518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0" i="0" dirty="0">
                <a:solidFill>
                  <a:srgbClr val="2222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1</a:t>
            </a:r>
            <a:r>
              <a:rPr lang="th-TH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. เซลล์ปฐมภูมิ (</a:t>
            </a:r>
            <a:r>
              <a:rPr lang="en-US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Primary Cell) </a:t>
            </a:r>
            <a:r>
              <a:rPr lang="th-TH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คือเซลล์ไฟฟ้าที่นำมาใช้งานจนหมดสภาพแล้วเราไม่สามารถนำมาใช้ได้อีก เช่น ถ่านไฟฉาย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8318581" y="4019550"/>
            <a:ext cx="2010641" cy="19854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5739" y="745038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0" i="0" dirty="0">
                <a:solidFill>
                  <a:srgbClr val="2222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1. </a:t>
            </a:r>
            <a:r>
              <a:rPr lang="th-TH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เซลล์ปฐมภูมิ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NAR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BD484-B3B7-4392-B593-D82FAD4E0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98" y="500286"/>
            <a:ext cx="1986327" cy="1986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5D87B-92F1-49DF-A56F-2B4CEBC8424E}"/>
              </a:ext>
            </a:extLst>
          </p:cNvPr>
          <p:cNvSpPr txBox="1"/>
          <p:nvPr/>
        </p:nvSpPr>
        <p:spPr>
          <a:xfrm>
            <a:off x="1635739" y="2190750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222222"/>
                </a:solidFill>
                <a:latin typeface="WR Tish Smile" panose="02000000000000000000" pitchFamily="2" charset="0"/>
                <a:cs typeface="WR Tish Smile" panose="02000000000000000000" pitchFamily="2" charset="0"/>
              </a:rPr>
              <a:t>2.</a:t>
            </a:r>
            <a:r>
              <a:rPr lang="th-TH" sz="3200" b="0" i="0" dirty="0">
                <a:solidFill>
                  <a:srgbClr val="2222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 </a:t>
            </a:r>
            <a:r>
              <a:rPr lang="th-TH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เซลล์ทุติยภูมิ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NAR" pitchFamily="2" charset="0"/>
            </a:endParaRPr>
          </a:p>
        </p:txBody>
      </p:sp>
      <p:sp>
        <p:nvSpPr>
          <p:cNvPr id="13" name="สี่เหลี่ยมผืนผ้า 5">
            <a:extLst>
              <a:ext uri="{FF2B5EF4-FFF2-40B4-BE49-F238E27FC236}">
                <a16:creationId xmlns:a16="http://schemas.microsoft.com/office/drawing/2014/main" id="{FD1895E9-4096-4065-9931-CED75F3693C1}"/>
              </a:ext>
            </a:extLst>
          </p:cNvPr>
          <p:cNvSpPr/>
          <p:nvPr/>
        </p:nvSpPr>
        <p:spPr>
          <a:xfrm>
            <a:off x="685800" y="287655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0" i="0" dirty="0">
                <a:latin typeface="WR Tish Smile" panose="02000000000000000000" pitchFamily="2" charset="0"/>
                <a:cs typeface="WR Tish Smile" panose="02000000000000000000" pitchFamily="2" charset="0"/>
              </a:rPr>
              <a:t>2. เซลล์ทุติยภูมิ</a:t>
            </a:r>
            <a:r>
              <a:rPr lang="en-US" sz="2000" b="1" dirty="0">
                <a:latin typeface="WR Tish Smile" panose="02000000000000000000" pitchFamily="2" charset="0"/>
                <a:cs typeface="WR Tish Smile" panose="02000000000000000000" pitchFamily="2" charset="0"/>
              </a:rPr>
              <a:t> 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(Second Cell) </a:t>
            </a:r>
            <a:r>
              <a:rPr lang="th-TH" sz="2000" b="0" i="0" dirty="0">
                <a:solidFill>
                  <a:srgbClr val="222222"/>
                </a:solidFill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เป็นเซลล์ไฟฟ้าที่ใช้ไฟหมดแล้ว สามารถนำไปประจุไฟใหม่ ได้แก่ แบตเตอรี่แบบเซลล์ตะกั่วใช้กับรถจักรยานยนต์ รถยนต์ มีแรงไฟฟ้า 12 โวลด์ มีหลายขนาดขึ้นอยู่กับปริมาณแอมแปร์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F71DF0-8CBF-4803-8373-1976F958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58884"/>
            <a:ext cx="2576799" cy="1717866"/>
          </a:xfrm>
          <a:prstGeom prst="rect">
            <a:avLst/>
          </a:prstGeom>
        </p:spPr>
      </p:pic>
      <p:sp>
        <p:nvSpPr>
          <p:cNvPr id="9" name="วงรี 8"/>
          <p:cNvSpPr/>
          <p:nvPr/>
        </p:nvSpPr>
        <p:spPr>
          <a:xfrm>
            <a:off x="7750025" y="324612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054807" y="1200150"/>
            <a:ext cx="2364793" cy="2364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648200" y="1200150"/>
            <a:ext cx="2362200" cy="236479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25908" y="435462"/>
            <a:ext cx="4031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กระแสไฟฟ้าจากการเหนี่ยวนำ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720826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3320" y="1720826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2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010400" y="435462"/>
            <a:ext cx="401884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438400" y="435462"/>
            <a:ext cx="401884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BB6C7-C838-4C81-B504-C88D69609FB4}"/>
              </a:ext>
            </a:extLst>
          </p:cNvPr>
          <p:cNvSpPr/>
          <p:nvPr/>
        </p:nvSpPr>
        <p:spPr>
          <a:xfrm>
            <a:off x="0" y="0"/>
            <a:ext cx="597188" cy="325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D19E7-9A51-4CB5-A422-FDDEFB4888D1}"/>
              </a:ext>
            </a:extLst>
          </p:cNvPr>
          <p:cNvSpPr/>
          <p:nvPr/>
        </p:nvSpPr>
        <p:spPr>
          <a:xfrm>
            <a:off x="8546812" y="1885950"/>
            <a:ext cx="597188" cy="325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625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-76200" y="0"/>
            <a:ext cx="4921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-1185478" y="1423555"/>
            <a:ext cx="2364793" cy="23647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081" y="1885950"/>
            <a:ext cx="76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Bauhaus 93" pitchFamily="82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34" y="1418332"/>
            <a:ext cx="28956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กระแสไฟฟ้า</a:t>
            </a:r>
          </a:p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จากการเหนี่ยวนำ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52434" y="2738570"/>
            <a:ext cx="533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	การทำให้เกิดกระแสไฟฟ้า หรือการผลิตไฟฟ้ากระแสมีวิธีการผลิตหลายวิธีี ได้่แก่ผลิตกระแสไฟฟ้าจากปฏิกิริยาทางเคมี ผลิตไฟฟ้าจากแสงอาทิตย์ (</a:t>
            </a:r>
            <a:r>
              <a:rPr lang="en-US" sz="200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photo cell) </a:t>
            </a:r>
            <a:r>
              <a:rPr lang="th-TH" sz="200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เป็นต้น แต่ที่ใช้ผลิตกระแสไฟฟ้าที่มากที่สุด ที่ใช้กันตามบ้านเรี</a:t>
            </a:r>
            <a:r>
              <a:rPr lang="th-TH" sz="2000" i="0" dirty="0" err="1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อน</a:t>
            </a:r>
            <a:r>
              <a:rPr lang="th-TH" sz="200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 หรือใช้โดยทั่ว ๆ ไป เป็นกระแส </a:t>
            </a:r>
          </a:p>
          <a:p>
            <a:pPr algn="thaiDist"/>
            <a:r>
              <a:rPr lang="th-TH" sz="2000" b="0" i="0" dirty="0">
                <a:effectLst/>
                <a:latin typeface="WR Tish Smile" panose="02000000000000000000" pitchFamily="2" charset="0"/>
                <a:cs typeface="WR Tish Smile" panose="02000000000000000000" pitchFamily="2" charset="0"/>
              </a:rPr>
              <a:t>	ไฟฟ้าที่ผลิตโดยวิธีเหนี่ยวนำแม่เหล็กไฟฟ้า และกระแสไฟฟ้าที่ได้โดยวิธีนี้บางที่เรียก ..กระแสไฟฟ้าเหนี่ยวนำ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924800" y="1423555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2073" y="202468"/>
            <a:ext cx="3063233" cy="2293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94293" y="19050"/>
            <a:ext cx="899413" cy="51435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JUNAR OUTLINE JUNAR OUTLINE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07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91351" y="902567"/>
            <a:ext cx="56388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209550"/>
            <a:ext cx="56388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651840" y="0"/>
            <a:ext cx="4921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5240" y="342355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องค์ประกอบสำคัญที่มีผลต่อ</a:t>
            </a:r>
          </a:p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กระแสไฟฟ้าเหนี่ยวนํา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0" y="1476911"/>
            <a:ext cx="4241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ความ</a:t>
            </a:r>
            <a:r>
              <a:rPr lang="th-TH" sz="2000">
                <a:latin typeface="WR Tish Smile" panose="02000000000000000000" pitchFamily="2" charset="0"/>
                <a:cs typeface="WR Tish Smile" panose="02000000000000000000" pitchFamily="2" charset="0"/>
              </a:rPr>
              <a:t>หนาแน่นของ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สนามแม่เหล็ก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จำนวนรอบของขดลวด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ความเร็วที่ขดลวดเคลื่อนที่ตัดกับสนามแม่เหล็ก</a:t>
            </a:r>
            <a:endParaRPr lang="en-US" sz="2000" dirty="0"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2" name="AutoShape 2" descr="Selective Focus Photography of Yellow Vehicle Scale Model">
            <a:extLst>
              <a:ext uri="{FF2B5EF4-FFF2-40B4-BE49-F238E27FC236}">
                <a16:creationId xmlns:a16="http://schemas.microsoft.com/office/drawing/2014/main" id="{45CFE300-C9D5-40A0-93C8-E80C6E109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elective Focus Photography of Yellow Vehicle Scale Model">
            <a:extLst>
              <a:ext uri="{FF2B5EF4-FFF2-40B4-BE49-F238E27FC236}">
                <a16:creationId xmlns:a16="http://schemas.microsoft.com/office/drawing/2014/main" id="{94755513-9878-42A0-8102-BC4EB57F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3" y="2232922"/>
            <a:ext cx="3420206" cy="22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8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209550"/>
            <a:ext cx="2438400" cy="472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10575"/>
            <a:ext cx="404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 Tish Smile" panose="02000000000000000000" pitchFamily="2" charset="0"/>
                <a:cs typeface="WR Tish Smile" panose="02000000000000000000" pitchFamily="2" charset="0"/>
              </a:rPr>
              <a:t>ประเภทของเครื่องกำเนิดไฟฟ้า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R Tish Smile" panose="02000000000000000000" pitchFamily="2" charset="0"/>
              <a:cs typeface="WR Tish Smile" panose="0200000000000000000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48000" y="10477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กระแสสลับเรียกว่า อัลเตอร</a:t>
            </a:r>
            <a:r>
              <a:rPr lang="th-TH" sz="2000" dirty="0" err="1">
                <a:latin typeface="WR Tish Smile" panose="02000000000000000000" pitchFamily="2" charset="0"/>
                <a:cs typeface="WR Tish Smile" panose="02000000000000000000" pitchFamily="2" charset="0"/>
              </a:rPr>
              <a:t>์เนเต</a:t>
            </a: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อร์(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Alternator)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กระแสตรงเรียกว่า ไดนาโม(</a:t>
            </a:r>
            <a:r>
              <a:rPr lang="en-US" sz="2000" dirty="0">
                <a:latin typeface="WR Tish Smile" panose="02000000000000000000" pitchFamily="2" charset="0"/>
                <a:cs typeface="WR Tish Smile" panose="02000000000000000000" pitchFamily="2" charset="0"/>
              </a:rPr>
              <a:t>Dynamo)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7961603" y="742515"/>
            <a:ext cx="2364793" cy="2364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961603" y="1947427"/>
            <a:ext cx="2362200" cy="236479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BDB02-7044-42F0-8F7D-DC7036B52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" y="2571750"/>
            <a:ext cx="3006852" cy="21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33C23-7239-4310-8EE0-664F9D9C6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93674"/>
            <a:ext cx="2667000" cy="2409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56A6E7-16B6-4DDC-BA1D-8010E7284739}"/>
              </a:ext>
            </a:extLst>
          </p:cNvPr>
          <p:cNvSpPr txBox="1"/>
          <p:nvPr/>
        </p:nvSpPr>
        <p:spPr>
          <a:xfrm>
            <a:off x="597711" y="2202418"/>
            <a:ext cx="293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WR Tish Smile" panose="02000000000000000000" pitchFamily="2" charset="0"/>
                <a:cs typeface="WR Tish Smile" panose="02000000000000000000" pitchFamily="2" charset="0"/>
              </a:rPr>
              <a:t>อัลเตอร์เนเตอร์(</a:t>
            </a:r>
            <a:r>
              <a:rPr lang="en-US" sz="1800" dirty="0">
                <a:latin typeface="WR Tish Smile" panose="02000000000000000000" pitchFamily="2" charset="0"/>
                <a:cs typeface="WR Tish Smile" panose="02000000000000000000" pitchFamily="2" charset="0"/>
              </a:rPr>
              <a:t>Alternator)</a:t>
            </a:r>
            <a:endParaRPr lang="th-T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AF90D-7ACB-4AB1-81F3-F818172395AF}"/>
              </a:ext>
            </a:extLst>
          </p:cNvPr>
          <p:cNvSpPr txBox="1"/>
          <p:nvPr/>
        </p:nvSpPr>
        <p:spPr>
          <a:xfrm>
            <a:off x="5504802" y="19070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WR Tish Smile" panose="02000000000000000000" pitchFamily="2" charset="0"/>
                <a:cs typeface="WR Tish Smile" panose="02000000000000000000" pitchFamily="2" charset="0"/>
              </a:rPr>
              <a:t>ไดนาโม(</a:t>
            </a:r>
            <a:r>
              <a:rPr lang="en-US" sz="1800" dirty="0">
                <a:latin typeface="WR Tish Smile" panose="02000000000000000000" pitchFamily="2" charset="0"/>
                <a:cs typeface="WR Tish Smile" panose="02000000000000000000" pitchFamily="2" charset="0"/>
              </a:rPr>
              <a:t>Dynamo)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8099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1050</Words>
  <Application>Microsoft Office PowerPoint</Application>
  <PresentationFormat>On-screen Show (16:9)</PresentationFormat>
  <Paragraphs>127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JUNAR OUTLINE JUNAR OUTLINE</vt:lpstr>
      <vt:lpstr>Calibri</vt:lpstr>
      <vt:lpstr>Cloud Light</vt:lpstr>
      <vt:lpstr>JUNAR</vt:lpstr>
      <vt:lpstr>WR Tish Smile</vt:lpstr>
      <vt:lpstr>Arial</vt:lpstr>
      <vt:lpstr>Bauhaus 93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สวิตช์ตัดตอนอัตโนมัติ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428</cp:lastModifiedBy>
  <cp:revision>54</cp:revision>
  <dcterms:created xsi:type="dcterms:W3CDTF">2020-01-14T15:06:21Z</dcterms:created>
  <dcterms:modified xsi:type="dcterms:W3CDTF">2021-11-04T02:29:01Z</dcterms:modified>
</cp:coreProperties>
</file>