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4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85" r:id="rId23"/>
    <p:sldId id="276" r:id="rId24"/>
    <p:sldId id="277" r:id="rId25"/>
    <p:sldId id="278" r:id="rId26"/>
    <p:sldId id="279" r:id="rId27"/>
    <p:sldId id="286" r:id="rId28"/>
    <p:sldId id="280" r:id="rId29"/>
    <p:sldId id="281" r:id="rId30"/>
    <p:sldId id="282" r:id="rId31"/>
    <p:sldId id="287" r:id="rId32"/>
    <p:sldId id="288" r:id="rId33"/>
    <p:sldId id="289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A8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42A683E-0E4B-41D1-BD9E-84A3F39F906F}" type="datetimeFigureOut">
              <a:rPr lang="th-TH" smtClean="0"/>
              <a:t>09/10/63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92558A3-213C-47E3-A88D-88ABE5D9D418}" type="slidenum">
              <a:rPr lang="th-TH" smtClean="0"/>
              <a:t>‹#›</a:t>
            </a:fld>
            <a:endParaRPr lang="th-TH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57330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683E-0E4B-41D1-BD9E-84A3F39F906F}" type="datetimeFigureOut">
              <a:rPr lang="th-TH" smtClean="0"/>
              <a:t>09/10/63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58A3-213C-47E3-A88D-88ABE5D9D4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37312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683E-0E4B-41D1-BD9E-84A3F39F906F}" type="datetimeFigureOut">
              <a:rPr lang="th-TH" smtClean="0"/>
              <a:t>09/10/63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58A3-213C-47E3-A88D-88ABE5D9D4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08344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683E-0E4B-41D1-BD9E-84A3F39F906F}" type="datetimeFigureOut">
              <a:rPr lang="th-TH" smtClean="0"/>
              <a:t>09/10/63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58A3-213C-47E3-A88D-88ABE5D9D4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79767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42A683E-0E4B-41D1-BD9E-84A3F39F906F}" type="datetimeFigureOut">
              <a:rPr lang="th-TH" smtClean="0"/>
              <a:t>09/10/63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92558A3-213C-47E3-A88D-88ABE5D9D418}" type="slidenum">
              <a:rPr lang="th-TH" smtClean="0"/>
              <a:t>‹#›</a:t>
            </a:fld>
            <a:endParaRPr lang="th-TH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6443145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683E-0E4B-41D1-BD9E-84A3F39F906F}" type="datetimeFigureOut">
              <a:rPr lang="th-TH" smtClean="0"/>
              <a:t>09/10/63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58A3-213C-47E3-A88D-88ABE5D9D4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682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683E-0E4B-41D1-BD9E-84A3F39F906F}" type="datetimeFigureOut">
              <a:rPr lang="th-TH" smtClean="0"/>
              <a:t>09/10/63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58A3-213C-47E3-A88D-88ABE5D9D4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724379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683E-0E4B-41D1-BD9E-84A3F39F906F}" type="datetimeFigureOut">
              <a:rPr lang="th-TH" smtClean="0"/>
              <a:t>09/10/63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58A3-213C-47E3-A88D-88ABE5D9D4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18597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683E-0E4B-41D1-BD9E-84A3F39F906F}" type="datetimeFigureOut">
              <a:rPr lang="th-TH" smtClean="0"/>
              <a:t>09/10/63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58A3-213C-47E3-A88D-88ABE5D9D4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89856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D42A683E-0E4B-41D1-BD9E-84A3F39F906F}" type="datetimeFigureOut">
              <a:rPr lang="th-TH" smtClean="0"/>
              <a:t>09/10/63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092558A3-213C-47E3-A88D-88ABE5D9D418}" type="slidenum">
              <a:rPr lang="th-TH" smtClean="0"/>
              <a:t>‹#›</a:t>
            </a:fld>
            <a:endParaRPr lang="th-TH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44842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D42A683E-0E4B-41D1-BD9E-84A3F39F906F}" type="datetimeFigureOut">
              <a:rPr lang="th-TH" smtClean="0"/>
              <a:t>09/10/63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092558A3-213C-47E3-A88D-88ABE5D9D4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55902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42A683E-0E4B-41D1-BD9E-84A3F39F906F}" type="datetimeFigureOut">
              <a:rPr lang="th-TH" smtClean="0"/>
              <a:t>09/10/63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92558A3-213C-47E3-A88D-88ABE5D9D418}" type="slidenum">
              <a:rPr lang="th-TH" smtClean="0"/>
              <a:t>‹#›</a:t>
            </a:fld>
            <a:endParaRPr lang="th-TH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70265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image" Target="../media/image2.png"/><Relationship Id="rId4" Type="http://schemas.openxmlformats.org/officeDocument/2006/relationships/slide" Target="slide15.xml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hyperlink" Target="https://th.wikipedia.org/wiki/%E0%B9%84%E0%B8%9F%E0%B8%9F%E0%B9%89%E0%B8%B2%E0%B8%AA%E0%B8%96%E0%B8%B4%E0%B8%9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image" Target="../media/image7.png"/><Relationship Id="rId4" Type="http://schemas.openxmlformats.org/officeDocument/2006/relationships/slide" Target="slide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hyperlink" Target="https://th.wikipedia.org/wiki/%E0%B8%81%E0%B8%B2%E0%B8%A3%E0%B8%AA%E0%B8%B7%E0%B9%88%E0%B8%AD%E0%B8%AA%E0%B8%B2%E0%B8%A3" TargetMode="External"/><Relationship Id="rId7" Type="http://schemas.openxmlformats.org/officeDocument/2006/relationships/image" Target="../media/image9.jpg"/><Relationship Id="rId2" Type="http://schemas.openxmlformats.org/officeDocument/2006/relationships/hyperlink" Target="https://th.wikipedia.org/w/index.php?title=%E0%B8%AD%E0%B8%B8%E0%B8%9B%E0%B8%81%E0%B8%A3%E0%B8%93%E0%B9%8C%E0%B8%AD%E0%B8%B4%E0%B9%80%E0%B8%A5%E0%B9%87%E0%B8%81%E0%B8%97%E0%B8%A3%E0%B8%AD%E0%B8%99%E0%B8%B4%E0%B8%81%E0%B8%AA%E0%B9%8C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h.wikipedia.org/wiki/%E0%B8%AA%E0%B8%A1%E0%B8%B2%E0%B8%A3%E0%B9%8C%E0%B8%95%E0%B9%82%E0%B8%9F%E0%B8%99" TargetMode="External"/><Relationship Id="rId5" Type="http://schemas.openxmlformats.org/officeDocument/2006/relationships/hyperlink" Target="https://th.wikipedia.org/w/index.php?title=%E0%B8%AA%E0%B8%96%E0%B8%B2%E0%B8%99%E0%B8%B5%E0%B8%90%E0%B8%B2%E0%B8%99&amp;action=edit&amp;redlink=1" TargetMode="External"/><Relationship Id="rId4" Type="http://schemas.openxmlformats.org/officeDocument/2006/relationships/hyperlink" Target="https://th.wikipedia.org/wiki/%E0%B8%84%E0%B8%A5%E0%B8%B7%E0%B9%88%E0%B8%99%E0%B8%A7%E0%B8%B4%E0%B8%97%E0%B8%A2%E0%B8%B8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0FAAC-1D4A-4E49-AE19-33CADF391C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1214" y="2087745"/>
            <a:ext cx="8589794" cy="2150719"/>
          </a:xfrm>
          <a:noFill/>
        </p:spPr>
        <p:txBody>
          <a:bodyPr anchor="ctr">
            <a:normAutofit/>
          </a:bodyPr>
          <a:lstStyle/>
          <a:p>
            <a:r>
              <a:rPr lang="th-TH" sz="5400" dirty="0">
                <a:latin typeface="+mn-lt"/>
                <a:cs typeface="FreesiaUPC" panose="020B0604020202020204" pitchFamily="34" charset="-34"/>
              </a:rPr>
              <a:t>เครื่องใช้ไฟฟ้าภายในสำนักงาน</a:t>
            </a:r>
            <a:endParaRPr lang="th-TH" sz="5400" dirty="0">
              <a:solidFill>
                <a:srgbClr val="080808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1AF716-CBA3-47E5-A497-E2441A27FF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74590" y="3694895"/>
            <a:ext cx="4174280" cy="1141851"/>
          </a:xfrm>
          <a:noFill/>
        </p:spPr>
        <p:txBody>
          <a:bodyPr>
            <a:normAutofit/>
          </a:bodyPr>
          <a:lstStyle/>
          <a:p>
            <a:r>
              <a:rPr lang="th-TH" sz="2000" b="1" dirty="0"/>
              <a:t>วิทยาศาสตร์ธุรกิจและงานบริการ</a:t>
            </a:r>
            <a:endParaRPr lang="en-US" sz="3200" b="1" dirty="0">
              <a:solidFill>
                <a:schemeClr val="bg1"/>
              </a:solidFill>
            </a:endParaRPr>
          </a:p>
          <a:p>
            <a:endParaRPr lang="th-TH" sz="20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27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97D69F02-BA79-4986-8F40-22998A67D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4638" y="510738"/>
            <a:ext cx="5138057" cy="979308"/>
          </a:xfrm>
        </p:spPr>
        <p:txBody>
          <a:bodyPr>
            <a:noAutofit/>
          </a:bodyPr>
          <a:lstStyle/>
          <a:p>
            <a:pPr algn="ctr"/>
            <a:r>
              <a:rPr lang="th-TH" sz="40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ตัวอย่างตู้โทรศัพท์สาธารณะ</a:t>
            </a:r>
            <a:br>
              <a:rPr lang="en-US" sz="4000" b="0" dirty="0"/>
            </a:br>
            <a:endParaRPr lang="th-TH" sz="40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B5DBE56-B586-4709-B99F-294E4C6B15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972" y="1603361"/>
            <a:ext cx="3297331" cy="472733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29B36D3-E94D-4F3E-8AD8-D040F691E3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070" y="1907581"/>
            <a:ext cx="4283756" cy="411889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358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4B32E0B-898F-42CB-BA3C-6CFBA964B351}"/>
              </a:ext>
            </a:extLst>
          </p:cNvPr>
          <p:cNvSpPr txBox="1"/>
          <p:nvPr/>
        </p:nvSpPr>
        <p:spPr>
          <a:xfrm>
            <a:off x="3048000" y="461376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โทรศัพท์เคลื่อนที่หรือโทรศัพท์มือถือ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6062FC-2704-4C68-90C1-993A7C01F5C1}"/>
              </a:ext>
            </a:extLst>
          </p:cNvPr>
          <p:cNvSpPr txBox="1"/>
          <p:nvPr/>
        </p:nvSpPr>
        <p:spPr>
          <a:xfrm>
            <a:off x="1325218" y="1407802"/>
            <a:ext cx="1021742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800" b="0" i="0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	คืออุปกรณ์อิเล็กทรอนิกส์ที่ใช้ในการสื่อสารสองทางผ่านโทรศัพท์โดยใช้คลื่นวิทยุในการติดต่อกับเครือข่ายโทรศัพท์มือถือโดยผ่านสถานี ฐานโดยเครือข่ายของโทรศัพท์เคลื่อนที่แต่ละผู้ให้บริการจะเชื่อมต่อกับเครือข่ายโทรศัพท์เคลื่อนที่ของผู้ให้บริการโทรศัพท์เคลื่อนที่หรือโทรศัพท์มือถือในปัจจุบันนอกจากใช้สื่อสารแล้วยังมีคุณสมบัติพื้นฐานของโทรศัพท์เคลื่อนที่ที่เพิ่มขึ้นมาเช่น การส่งข้อความสั้น (</a:t>
            </a:r>
            <a:r>
              <a:rPr lang="en-US" sz="2800" b="0" i="0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SMS) </a:t>
            </a:r>
            <a:r>
              <a:rPr lang="th-TH" sz="2800" b="0" i="0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ปฏิทินนาฬิกาปลุกตารางนัดหมายเกมการใช้งานอินเทอร์เน็ตบลูทูธ อินฟราเรดกล้องถ่ายภาพการส่งข้อความมัลติมีเดีย (</a:t>
            </a:r>
            <a:r>
              <a:rPr lang="en-US" sz="2800" b="0" i="0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MMS) </a:t>
            </a:r>
            <a:r>
              <a:rPr lang="th-TH" sz="2800" b="0" i="0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วิทยุเครื่องเล่นเพลงระบบนำทาง (</a:t>
            </a:r>
            <a:r>
              <a:rPr lang="en-US" sz="2800" b="0" i="0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GPS) </a:t>
            </a:r>
            <a:r>
              <a:rPr lang="th-TH" sz="2800" b="0" i="0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โปรแกรมประยุกต์ (</a:t>
            </a:r>
            <a:r>
              <a:rPr lang="en-US" sz="2800" b="0" i="0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Application) </a:t>
            </a:r>
            <a:r>
              <a:rPr lang="th-TH" sz="2800" b="0" i="0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เป็นต้น</a:t>
            </a:r>
            <a:endParaRPr lang="th-TH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22030F2-C142-4C62-BAC5-040D83E2E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766" y="4180344"/>
            <a:ext cx="2867197" cy="267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70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9D95A6F-F163-40B8-8E0A-EFF066D68F9A}"/>
              </a:ext>
            </a:extLst>
          </p:cNvPr>
          <p:cNvSpPr txBox="1"/>
          <p:nvPr/>
        </p:nvSpPr>
        <p:spPr>
          <a:xfrm>
            <a:off x="1416325" y="1443841"/>
            <a:ext cx="984636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arenBoth"/>
            </a:pPr>
            <a:r>
              <a:rPr lang="th-TH" sz="2800" b="0" i="0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โทรศัพท์เครื่องส่งเป็นโทรศัพท์ที่ส่งสัญญาณออกไปยังเครื่องรับ </a:t>
            </a:r>
          </a:p>
          <a:p>
            <a:pPr marL="457200" indent="-457200">
              <a:buAutoNum type="arabicParenBoth"/>
            </a:pPr>
            <a:r>
              <a:rPr lang="th-TH" sz="2800" b="0" i="0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สถานีฐาน (</a:t>
            </a:r>
            <a:r>
              <a:rPr lang="en-US" sz="2800" b="0" i="0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Bass Station) </a:t>
            </a:r>
            <a:r>
              <a:rPr lang="th-TH" sz="2800" b="0" i="0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หรือเสารับสัญญาณ (ทำหน้าที่เป็นเสาส่งสัญญาณด้วย) ทำหน้าที่รับสัญญาณคลื่นจากโทรศัพท์เครื่องส่งไปยังศูนย์กลางสวิตช์ซึ่ง </a:t>
            </a:r>
          </a:p>
          <a:p>
            <a:pPr marL="457200" indent="-457200">
              <a:buAutoNum type="arabicParenBoth"/>
            </a:pPr>
            <a:r>
              <a:rPr lang="th-TH" sz="2800" b="0" i="0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ศูนย์กลางสวิตช์ชิ่ง (</a:t>
            </a:r>
            <a:r>
              <a:rPr lang="en-US" sz="2800" b="0" i="0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Mobile Services Switching Center) </a:t>
            </a:r>
            <a:r>
              <a:rPr lang="th-TH" sz="2800" b="0" i="0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เป็นศูนย์กลางการควบคุมการทำงานของระบบควบคุมทั้งสถานีฐานและโทรศัพท์เครื่องส่งให้มีการเชื่อมต่อกับโทรศัพท์ต่าง ๆ เก็บข้อมูลการโทรศัพท์ </a:t>
            </a:r>
          </a:p>
          <a:p>
            <a:pPr marL="457200" indent="-457200">
              <a:buAutoNum type="arabicParenBoth"/>
            </a:pPr>
            <a:r>
              <a:rPr lang="th-TH" sz="2800" b="0" i="0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สถานีฐาน (</a:t>
            </a:r>
            <a:r>
              <a:rPr lang="en-US" sz="2800" b="0" i="0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Bass Station) </a:t>
            </a:r>
            <a:r>
              <a:rPr lang="th-TH" sz="2800" b="0" i="0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หรือเสาส่งสัญญาณ (ทำหน้าที่เป็นเสารับสัญญาณด้วย) ทำหน้าที่รับสัญญาณจากคลื่นโทรศัพท์เครื่องส่งไปยังโทรศัพท์เครื่องรับ </a:t>
            </a:r>
          </a:p>
          <a:p>
            <a:pPr marL="457200" indent="-457200">
              <a:buAutoNum type="arabicParenBoth"/>
            </a:pPr>
            <a:r>
              <a:rPr lang="th-TH" sz="2800" b="0" i="0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โทรศัพท์เครื่องรับและเครื่องส่ง</a:t>
            </a:r>
            <a:endParaRPr lang="th-TH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FC0982-A944-4763-8A55-E0ABB4398B22}"/>
              </a:ext>
            </a:extLst>
          </p:cNvPr>
          <p:cNvSpPr txBox="1"/>
          <p:nvPr/>
        </p:nvSpPr>
        <p:spPr>
          <a:xfrm>
            <a:off x="1548847" y="415548"/>
            <a:ext cx="97138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b="1" i="0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1. องค์ประกอบในการติดต่อสื่อสารของโทรศัพท์เคลื่อนที่ </a:t>
            </a:r>
            <a:endParaRPr lang="th-TH" sz="4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6035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0D0AA-E339-4718-90FF-40DBFE790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235" y="634176"/>
            <a:ext cx="10178322" cy="1492132"/>
          </a:xfrm>
        </p:spPr>
        <p:txBody>
          <a:bodyPr/>
          <a:lstStyle/>
          <a:p>
            <a:r>
              <a:rPr lang="th-TH" sz="4800" b="1" i="0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2. การติดต่อสื่อสาร</a:t>
            </a:r>
            <a:r>
              <a:rPr lang="th-TH" sz="5400" b="1" i="0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ของระบบโทรศัพท์เคลื่อนที่</a:t>
            </a:r>
            <a:endParaRPr lang="th-TH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6DBF47A-F37D-4A2E-9CF9-0007EA1A5DF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251678" y="1380242"/>
            <a:ext cx="10178322" cy="23945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br>
              <a:rPr lang="th-TH" sz="2400" b="0" i="0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400" b="0" i="0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2800" b="0" i="0" dirty="0">
                <a:solidFill>
                  <a:schemeClr val="tx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จะสามารถติดต่อได้ทั้งในขณะผู้พูดอยู่กับที่หรือเคลื่อนที่ได้ถ้าผู้พูดยังอยู่ในรัศมีของเสารับสัญญาณอยู่ แต่ถ้าผู้พูดเคลื่อนออกไปไกลจากรัศมีที่เสารับสัญญาณจะรับได้ก็ไม่สามารถติดต่อได้กรณีเดียวกันถ้าผู้รับอยู่ไกลจากรัศมีเสาส่งสัญญาณก็จะไม่สามารถติดต่อได้เช่นกันในปัจจุบันมีหน่วยงานที่ใช้บริการโทรศัพท์เคลื่อนที่อยู่หลายแบบและหลายเครือข่าย</a:t>
            </a:r>
            <a:endParaRPr lang="th-TH" sz="24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2E1EE32-916D-4D80-900B-B148CC1DAD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687" y="3774744"/>
            <a:ext cx="3332922" cy="27405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E9577FB-06EA-44A8-AC55-B117380196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661" y="4023533"/>
            <a:ext cx="2990110" cy="24917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1938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13A32942-9EE9-4A68-8183-A18671B3F1C4}"/>
              </a:ext>
            </a:extLst>
          </p:cNvPr>
          <p:cNvSpPr/>
          <p:nvPr/>
        </p:nvSpPr>
        <p:spPr>
          <a:xfrm>
            <a:off x="4518992" y="2163416"/>
            <a:ext cx="3458818" cy="3220279"/>
          </a:xfrm>
          <a:prstGeom prst="triangle">
            <a:avLst/>
          </a:prstGeom>
          <a:solidFill>
            <a:srgbClr val="0070C0"/>
          </a:solidFill>
          <a:ln w="98425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tx1"/>
                </a:solidFill>
              </a:rPr>
              <a:t>ศูนย์กลาง</a:t>
            </a:r>
          </a:p>
          <a:p>
            <a:pPr algn="ctr"/>
            <a:r>
              <a:rPr lang="th-TH" sz="2800" b="1" dirty="0">
                <a:solidFill>
                  <a:schemeClr val="tx1"/>
                </a:solidFill>
              </a:rPr>
              <a:t>สวิตช์ซิ่ง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FBBA32D-2870-493A-B671-CFFD04C12CF2}"/>
              </a:ext>
            </a:extLst>
          </p:cNvPr>
          <p:cNvSpPr/>
          <p:nvPr/>
        </p:nvSpPr>
        <p:spPr>
          <a:xfrm>
            <a:off x="1318594" y="4668078"/>
            <a:ext cx="2358887" cy="715617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</a:rPr>
              <a:t>โทรศัพท์เครื่องส่ง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274C048-870C-4835-B006-EE3F1F480181}"/>
              </a:ext>
            </a:extLst>
          </p:cNvPr>
          <p:cNvSpPr/>
          <p:nvPr/>
        </p:nvSpPr>
        <p:spPr>
          <a:xfrm>
            <a:off x="8819321" y="4668077"/>
            <a:ext cx="2358887" cy="71561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</a:rPr>
              <a:t>โทรศัพท์เครื่องรับ</a:t>
            </a:r>
          </a:p>
        </p:txBody>
      </p:sp>
      <p:sp>
        <p:nvSpPr>
          <p:cNvPr id="12" name="Flowchart: Predefined Process 11">
            <a:extLst>
              <a:ext uri="{FF2B5EF4-FFF2-40B4-BE49-F238E27FC236}">
                <a16:creationId xmlns:a16="http://schemas.microsoft.com/office/drawing/2014/main" id="{4DE78AC5-8EFF-44ED-8C7C-BD3C865EE28E}"/>
              </a:ext>
            </a:extLst>
          </p:cNvPr>
          <p:cNvSpPr/>
          <p:nvPr/>
        </p:nvSpPr>
        <p:spPr>
          <a:xfrm>
            <a:off x="2729951" y="2676937"/>
            <a:ext cx="1895060" cy="715617"/>
          </a:xfrm>
          <a:prstGeom prst="flowChartPredefined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/>
              <a:t>สถานีฐาน</a:t>
            </a:r>
          </a:p>
        </p:txBody>
      </p:sp>
      <p:sp>
        <p:nvSpPr>
          <p:cNvPr id="14" name="Flowchart: Predefined Process 13">
            <a:extLst>
              <a:ext uri="{FF2B5EF4-FFF2-40B4-BE49-F238E27FC236}">
                <a16:creationId xmlns:a16="http://schemas.microsoft.com/office/drawing/2014/main" id="{39CCF843-1950-4160-8A7A-92DDB4A87380}"/>
              </a:ext>
            </a:extLst>
          </p:cNvPr>
          <p:cNvSpPr/>
          <p:nvPr/>
        </p:nvSpPr>
        <p:spPr>
          <a:xfrm>
            <a:off x="7871791" y="2676937"/>
            <a:ext cx="1895060" cy="715617"/>
          </a:xfrm>
          <a:prstGeom prst="flowChartPredefined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/>
              <a:t>สถานีฐาน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AE4F408-1CC6-4BEB-97F2-C4C556E617A8}"/>
              </a:ext>
            </a:extLst>
          </p:cNvPr>
          <p:cNvCxnSpPr/>
          <p:nvPr/>
        </p:nvCxnSpPr>
        <p:spPr>
          <a:xfrm flipV="1">
            <a:off x="2498037" y="3564835"/>
            <a:ext cx="801754" cy="94090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C2A3481-3E6F-42C4-886B-3F0CF574F1DE}"/>
              </a:ext>
            </a:extLst>
          </p:cNvPr>
          <p:cNvCxnSpPr/>
          <p:nvPr/>
        </p:nvCxnSpPr>
        <p:spPr>
          <a:xfrm>
            <a:off x="4744278" y="3034745"/>
            <a:ext cx="9144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68A1251-B4FA-4537-BA57-D65F37B1D56F}"/>
              </a:ext>
            </a:extLst>
          </p:cNvPr>
          <p:cNvCxnSpPr/>
          <p:nvPr/>
        </p:nvCxnSpPr>
        <p:spPr>
          <a:xfrm>
            <a:off x="6798365" y="3034745"/>
            <a:ext cx="96740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2F66F7D-32BB-4296-BC0A-9B41CBD48165}"/>
              </a:ext>
            </a:extLst>
          </p:cNvPr>
          <p:cNvCxnSpPr/>
          <p:nvPr/>
        </p:nvCxnSpPr>
        <p:spPr>
          <a:xfrm>
            <a:off x="8958470" y="3429000"/>
            <a:ext cx="808381" cy="10767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880040A2-EDCE-4250-AA7B-786D6932787A}"/>
              </a:ext>
            </a:extLst>
          </p:cNvPr>
          <p:cNvSpPr/>
          <p:nvPr/>
        </p:nvSpPr>
        <p:spPr>
          <a:xfrm>
            <a:off x="2573055" y="897827"/>
            <a:ext cx="73019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eesiaUPC" panose="020B0604020202020204" pitchFamily="34" charset="-34"/>
                <a:cs typeface="FreesiaUPC" panose="020B0604020202020204" pitchFamily="34" charset="-34"/>
              </a:rPr>
              <a:t>การเชื่อมต่อขององค์ประกอบของโทรศัพท์เคลื่อนที่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16D952A8-1584-4F57-B411-58EF758DD8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54854" y="5936974"/>
            <a:ext cx="689559" cy="68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81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DF766-CA20-4AD2-828E-EFACDBE1D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349" y="2682934"/>
            <a:ext cx="6341818" cy="1492132"/>
          </a:xfrm>
        </p:spPr>
        <p:txBody>
          <a:bodyPr>
            <a:normAutofit fontScale="90000"/>
          </a:bodyPr>
          <a:lstStyle/>
          <a:p>
            <a:r>
              <a:rPr lang="th-TH" sz="8900" b="1" dirty="0">
                <a:solidFill>
                  <a:schemeClr val="tx2">
                    <a:lumMod val="75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เครื่องโทรสาร</a:t>
            </a:r>
            <a:br>
              <a:rPr lang="en-US" sz="5400" dirty="0">
                <a:solidFill>
                  <a:schemeClr val="tx2">
                    <a:lumMod val="75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</a:br>
            <a:endParaRPr lang="th-TH" dirty="0"/>
          </a:p>
        </p:txBody>
      </p:sp>
      <p:pic>
        <p:nvPicPr>
          <p:cNvPr id="5" name="Picture 4">
            <a:hlinkClick r:id="rId2" action="ppaction://hlinksldjump"/>
            <a:extLst>
              <a:ext uri="{FF2B5EF4-FFF2-40B4-BE49-F238E27FC236}">
                <a16:creationId xmlns:a16="http://schemas.microsoft.com/office/drawing/2014/main" id="{8058A157-FF0B-4052-832D-BE2D5C764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54854" y="5936974"/>
            <a:ext cx="689559" cy="68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60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21BA8-6C07-4FE6-B122-ECF07699C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0948" y="1183820"/>
            <a:ext cx="10178322" cy="2354512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โทรสาร หรือ โทรภาพ (อังกฤษ: </a:t>
            </a:r>
            <a:r>
              <a:rPr lang="en-US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facsimile, fax </a:t>
            </a:r>
            <a:r>
              <a:rPr lang="th-TH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แฟกซ์) คือเทคโนโลยีโทรคมนาคมอย่างหนึ่งใช้สำหรับโอนถ่ายข้อมูลสำเนาของเอกสาร ผ่านทางอุปกรณ์บนเครือข่ายโทรศัพท์ที่เรียกว่า เครื่องโทรสาร หรือ </a:t>
            </a:r>
            <a:r>
              <a:rPr lang="en-US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telecopier </a:t>
            </a:r>
            <a:r>
              <a:rPr lang="th-TH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ในอุตสาหกรรมบางประเภท การส่งสำเนาเอกสารจากระยะไกลไปยังบุคคลหนึ่ง ข้อดีคือรวดเร็วกว่าการส่งทางไปรษณีย์ แต่ข้อเสียคือเอกสารที่ได้รับอาจมีคุณภาพต่ำ และรูปแบบที่จัดวางไว้อาจไม่ตรงตำแหน่งหรือผิดเพี้ยนไป ปัจจุบันโทรสารได้ลดความนิยมลงไป เนื่องจากนิยมส่งเอกสารทางอีเมลแทน ซึ่งจะไม่เกิดข้อเสียดังกล่าว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09ABD85-A454-4065-A629-3C32970CA42C}"/>
              </a:ext>
            </a:extLst>
          </p:cNvPr>
          <p:cNvSpPr txBox="1">
            <a:spLocks/>
          </p:cNvSpPr>
          <p:nvPr/>
        </p:nvSpPr>
        <p:spPr>
          <a:xfrm>
            <a:off x="4627668" y="420757"/>
            <a:ext cx="3323637" cy="8924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00" b="1" dirty="0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เครื่องโทรสาร</a:t>
            </a:r>
            <a:br>
              <a:rPr lang="en-US" sz="4000" dirty="0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th-TH" sz="4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7FDB95-A034-4896-A584-7185C98DF9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938" y="4301395"/>
            <a:ext cx="3087753" cy="231581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009F46-5E8A-482E-A424-C0ECDD74D4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974" y="4290116"/>
            <a:ext cx="3187800" cy="232709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3681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0227E-56AF-4562-A935-FB949CA54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696" y="408890"/>
            <a:ext cx="10178322" cy="1492132"/>
          </a:xfrm>
        </p:spPr>
        <p:txBody>
          <a:bodyPr>
            <a:normAutofit/>
          </a:bodyPr>
          <a:lstStyle/>
          <a:p>
            <a:r>
              <a:rPr lang="th-TH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หลักการทำงานของเครื่องโทรสาร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D198C-197F-4BE3-A7C1-1F6F000C7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6108" y="1449988"/>
            <a:ext cx="10284013" cy="3745989"/>
          </a:xfrm>
        </p:spPr>
        <p:txBody>
          <a:bodyPr>
            <a:noAutofit/>
          </a:bodyPr>
          <a:lstStyle/>
          <a:p>
            <a:pPr indent="0" algn="thaiDist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b="0" i="0" dirty="0">
                <a:solidFill>
                  <a:srgbClr val="000000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	หลักการทํางานของโทรสารเป็นการเปลี่ยนข้อมูลของเอกสารหรือภาพต้นฉบับให้เป็นสัญญาณไฟฟ้าโคยผ่านระบบสื่อสาร เช่น สายเคเบิล ฯลฯ แล้วส่งไปยังเครื่องรับที่อยู่ปลายทางและเปลี่ยนสัญญาณไฟพาที่ได้รับให้กลับมาเป็นข้อมูลของเอกสารหรือภาพ  ซึ่งพิมพ์ออกมาบนกระดาษแผ่นใหม่ที่เหมือนต้นฉบับเดิมทุกประการระบบการทำงานของเครื่องโทรสารในการเปลี่ยนข้อมูลเอกสารหรือภาพนิ่งที่จะส่งไปให้เป็นสัญญาณไฟฟ้านั้น  จะใช้วิธีการสแกนซึ่งเป็นกระบวนการแยกข้อมูลหรือภาพออกให้เป็นจุดเล็ก ๆ จำนวนมากเรียงต่อกันอยู่ที่ละแถว  โดยในการสแกนจะมีทิศทางไปตามแนวนอนจากซ้ายไปขวา และสแกนที่ละแถวจากด้านบนลงด้านล่างตามแนวตั้งจนครบ 1 หน้า</a:t>
            </a:r>
            <a:endParaRPr lang="th-TH" sz="2800" b="0" i="0" dirty="0">
              <a:solidFill>
                <a:srgbClr val="666666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indent="0" algn="thaiDist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b="0" i="0" dirty="0">
                <a:solidFill>
                  <a:srgbClr val="000000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สำหรับการเปลี่ยนสัญญาณไฟฟ้าให้เป็นภาพทางด้านรับนั้นจะทำพร้อม ๆ กับการสแกนภาพทางด้านถึงส่ง  โดยจะมีอุปกรณ์อิเล็กทรอนิกส์ควบคุมให้การสแกนทั้งด้านส่งและด้านรับทำงานไปพร้อมกัน</a:t>
            </a:r>
            <a:endParaRPr lang="th-TH" sz="2800" b="0" i="0" dirty="0">
              <a:solidFill>
                <a:srgbClr val="666666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 algn="thaiDist">
              <a:buNone/>
            </a:pPr>
            <a:endParaRPr lang="th-TH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130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F61B371-ABBD-408C-9FD9-3071ED030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160" y="647429"/>
            <a:ext cx="5493678" cy="1075353"/>
          </a:xfrm>
        </p:spPr>
        <p:txBody>
          <a:bodyPr>
            <a:normAutofit/>
          </a:bodyPr>
          <a:lstStyle/>
          <a:p>
            <a:r>
              <a:rPr lang="th-TH" sz="40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ผังการทำงานของเครื่องโทรสาร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345EDC-E78A-4B94-BF1F-731057CF4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987" y="1518050"/>
            <a:ext cx="6090025" cy="50086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7581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7957C-035E-4537-AC1E-1F632C9B2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382385"/>
            <a:ext cx="10178322" cy="704293"/>
          </a:xfrm>
        </p:spPr>
        <p:txBody>
          <a:bodyPr>
            <a:normAutofit/>
          </a:bodyPr>
          <a:lstStyle/>
          <a:p>
            <a:pPr algn="ctr"/>
            <a:r>
              <a:rPr lang="th-TH" sz="40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ข้อแนะนำการดูแลรักษาเครื่องโทรสาร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01851-7A12-49F8-95B8-A090D8AFE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1311" y="1327403"/>
            <a:ext cx="10178322" cy="3593591"/>
          </a:xfrm>
        </p:spPr>
        <p:txBody>
          <a:bodyPr>
            <a:noAutofit/>
          </a:bodyPr>
          <a:lstStyle/>
          <a:p>
            <a:pPr indent="0" algn="l">
              <a:spcAft>
                <a:spcPts val="1000"/>
              </a:spcAft>
              <a:buNone/>
            </a:pPr>
            <a:r>
              <a:rPr lang="th-TH" sz="2800" b="0" i="0" dirty="0">
                <a:solidFill>
                  <a:schemeClr val="tx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1.  ใช้เครื่องโทรสารให้ถูกต้องตามขั้นตอนที่ระบุไว้ในคู่มือการใช้</a:t>
            </a:r>
          </a:p>
          <a:p>
            <a:pPr indent="0" algn="l">
              <a:spcAft>
                <a:spcPts val="1000"/>
              </a:spcAft>
              <a:buNone/>
            </a:pPr>
            <a:r>
              <a:rPr lang="th-TH" sz="2800" b="0" i="0" dirty="0">
                <a:solidFill>
                  <a:schemeClr val="tx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2.  ปัดฝุ่นละออง และทำความสะอาดเครื่องโทรสาร อย่าให้ฝุ่นเกราะ โดยใช้ผ้าชุบน้ำยาเช็ด</a:t>
            </a:r>
          </a:p>
          <a:p>
            <a:pPr indent="0" algn="l">
              <a:spcAft>
                <a:spcPts val="1000"/>
              </a:spcAft>
              <a:buNone/>
            </a:pPr>
            <a:r>
              <a:rPr lang="th-TH" sz="2800" b="0" i="0" dirty="0">
                <a:solidFill>
                  <a:schemeClr val="tx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3.  สำรวจสายต่อให้อยู่ในสภาพที่ใช้การได้เสมอ ระมัดระวังอย่าให้สายไฟเกิดการหักงอ</a:t>
            </a:r>
          </a:p>
          <a:p>
            <a:pPr indent="0" algn="l">
              <a:spcAft>
                <a:spcPts val="1000"/>
              </a:spcAft>
              <a:buNone/>
            </a:pPr>
            <a:r>
              <a:rPr lang="th-TH" sz="2800" b="0" i="0" dirty="0">
                <a:solidFill>
                  <a:schemeClr val="tx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4.  สายต่อส่วนที่ยาวเกินไป ให้ม้วนเป็นวงกลมเก็บไว้</a:t>
            </a:r>
          </a:p>
          <a:p>
            <a:pPr indent="0" algn="l">
              <a:spcAft>
                <a:spcPts val="1000"/>
              </a:spcAft>
              <a:buNone/>
            </a:pPr>
            <a:r>
              <a:rPr lang="th-TH" sz="2800" b="0" i="0" dirty="0">
                <a:solidFill>
                  <a:schemeClr val="tx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5.  อย่าให้สายต่อถูกความร้อน ทับพาดผ่านสายไฟ จะทำให้สายเสียและรบกวนสัญญาณ</a:t>
            </a:r>
          </a:p>
          <a:p>
            <a:pPr indent="0" algn="l">
              <a:spcAft>
                <a:spcPts val="1000"/>
              </a:spcAft>
              <a:buNone/>
            </a:pPr>
            <a:r>
              <a:rPr lang="th-TH" sz="2800" b="0" i="0" dirty="0">
                <a:solidFill>
                  <a:schemeClr val="tx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6.  ตรวจสอบเครื่องอยู่เป็นประจำ เพื่อให้เครื่องสามารถใช้งานได้ตลอดเวลา</a:t>
            </a:r>
          </a:p>
          <a:p>
            <a:pPr marL="0" indent="0">
              <a:buNone/>
            </a:pPr>
            <a:endParaRPr lang="th-TH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5" name="Picture 4">
            <a:hlinkClick r:id="rId2" action="ppaction://hlinksldjump"/>
            <a:extLst>
              <a:ext uri="{FF2B5EF4-FFF2-40B4-BE49-F238E27FC236}">
                <a16:creationId xmlns:a16="http://schemas.microsoft.com/office/drawing/2014/main" id="{483F1EAD-AB63-4228-A446-850497D46A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54854" y="5936974"/>
            <a:ext cx="689559" cy="68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94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3BA23-67E5-4A46-901E-A2D334F0D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913" y="806455"/>
            <a:ext cx="10178322" cy="942832"/>
          </a:xfrm>
        </p:spPr>
        <p:txBody>
          <a:bodyPr/>
          <a:lstStyle/>
          <a:p>
            <a:pPr algn="ctr"/>
            <a:r>
              <a:rPr lang="th-TH" sz="5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หัวข้อการเรียนรู้</a:t>
            </a:r>
            <a:endParaRPr lang="th-TH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4" name="Text Placeholder 35">
            <a:extLst>
              <a:ext uri="{FF2B5EF4-FFF2-40B4-BE49-F238E27FC236}">
                <a16:creationId xmlns:a16="http://schemas.microsoft.com/office/drawing/2014/main" id="{3304FCE8-EDB5-4E8E-B819-D6F664B16C45}"/>
              </a:ext>
            </a:extLst>
          </p:cNvPr>
          <p:cNvSpPr txBox="1">
            <a:spLocks/>
          </p:cNvSpPr>
          <p:nvPr/>
        </p:nvSpPr>
        <p:spPr>
          <a:xfrm>
            <a:off x="4826158" y="2128827"/>
            <a:ext cx="4294206" cy="7556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4000" dirty="0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เครื่องโทรศัพท์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31639AF6-2B0E-4CEF-AA41-DD3A97C7C1B5}"/>
              </a:ext>
            </a:extLst>
          </p:cNvPr>
          <p:cNvSpPr txBox="1">
            <a:spLocks/>
          </p:cNvSpPr>
          <p:nvPr/>
        </p:nvSpPr>
        <p:spPr>
          <a:xfrm>
            <a:off x="4826158" y="4031167"/>
            <a:ext cx="4294206" cy="7556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4000" dirty="0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เครื่องถ่ายเอกสาร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6" name="Text Placeholder 33">
            <a:extLst>
              <a:ext uri="{FF2B5EF4-FFF2-40B4-BE49-F238E27FC236}">
                <a16:creationId xmlns:a16="http://schemas.microsoft.com/office/drawing/2014/main" id="{E62F9E87-6FFB-47F0-8CC4-7F60C16FA835}"/>
              </a:ext>
            </a:extLst>
          </p:cNvPr>
          <p:cNvSpPr txBox="1">
            <a:spLocks/>
          </p:cNvSpPr>
          <p:nvPr/>
        </p:nvSpPr>
        <p:spPr>
          <a:xfrm>
            <a:off x="4826158" y="4990259"/>
            <a:ext cx="4294206" cy="7556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th-TH" sz="4000" dirty="0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เครื่องคอมพิวเตอร์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7" name="Text Placeholder 33">
            <a:extLst>
              <a:ext uri="{FF2B5EF4-FFF2-40B4-BE49-F238E27FC236}">
                <a16:creationId xmlns:a16="http://schemas.microsoft.com/office/drawing/2014/main" id="{C13EE1B4-30A8-432E-B922-4430745E2BCA}"/>
              </a:ext>
            </a:extLst>
          </p:cNvPr>
          <p:cNvSpPr txBox="1">
            <a:spLocks/>
          </p:cNvSpPr>
          <p:nvPr/>
        </p:nvSpPr>
        <p:spPr>
          <a:xfrm>
            <a:off x="4826158" y="3089048"/>
            <a:ext cx="4294206" cy="7556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th-TH" sz="4000" dirty="0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เครื่องโทรสาร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4" name="Picture 3">
            <a:hlinkClick r:id="rId2" action="ppaction://hlinksldjump"/>
            <a:extLst>
              <a:ext uri="{FF2B5EF4-FFF2-40B4-BE49-F238E27FC236}">
                <a16:creationId xmlns:a16="http://schemas.microsoft.com/office/drawing/2014/main" id="{E37A9277-E67F-4928-B3BE-113F2B5FFA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557" y="2128827"/>
            <a:ext cx="755650" cy="755650"/>
          </a:xfrm>
          <a:prstGeom prst="rect">
            <a:avLst/>
          </a:prstGeom>
        </p:spPr>
      </p:pic>
      <p:pic>
        <p:nvPicPr>
          <p:cNvPr id="6" name="Picture 5">
            <a:hlinkClick r:id="rId4" action="ppaction://hlinksldjump"/>
            <a:extLst>
              <a:ext uri="{FF2B5EF4-FFF2-40B4-BE49-F238E27FC236}">
                <a16:creationId xmlns:a16="http://schemas.microsoft.com/office/drawing/2014/main" id="{B28C3C33-43C8-426F-8088-9EE0520CE0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441" y="3075150"/>
            <a:ext cx="738766" cy="738766"/>
          </a:xfrm>
          <a:prstGeom prst="rect">
            <a:avLst/>
          </a:prstGeom>
        </p:spPr>
      </p:pic>
      <p:pic>
        <p:nvPicPr>
          <p:cNvPr id="8" name="Picture 7">
            <a:hlinkClick r:id="rId6" action="ppaction://hlinksldjump"/>
            <a:extLst>
              <a:ext uri="{FF2B5EF4-FFF2-40B4-BE49-F238E27FC236}">
                <a16:creationId xmlns:a16="http://schemas.microsoft.com/office/drawing/2014/main" id="{FCDEE06E-FD4E-478D-900D-818C01C8E4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441" y="3935335"/>
            <a:ext cx="773206" cy="773206"/>
          </a:xfrm>
          <a:prstGeom prst="rect">
            <a:avLst/>
          </a:prstGeom>
        </p:spPr>
      </p:pic>
      <p:pic>
        <p:nvPicPr>
          <p:cNvPr id="10" name="Picture 9">
            <a:hlinkClick r:id="rId8" action="ppaction://hlinksldjump"/>
            <a:extLst>
              <a:ext uri="{FF2B5EF4-FFF2-40B4-BE49-F238E27FC236}">
                <a16:creationId xmlns:a16="http://schemas.microsoft.com/office/drawing/2014/main" id="{17C4783F-B732-4043-9ECA-2EF81A428A4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317" y="4864774"/>
            <a:ext cx="763330" cy="76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02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3">
            <a:extLst>
              <a:ext uri="{FF2B5EF4-FFF2-40B4-BE49-F238E27FC236}">
                <a16:creationId xmlns:a16="http://schemas.microsoft.com/office/drawing/2014/main" id="{942B4CEC-5D49-4E24-8A5B-1B5C78872C4D}"/>
              </a:ext>
            </a:extLst>
          </p:cNvPr>
          <p:cNvSpPr txBox="1">
            <a:spLocks/>
          </p:cNvSpPr>
          <p:nvPr/>
        </p:nvSpPr>
        <p:spPr>
          <a:xfrm>
            <a:off x="3161827" y="2673350"/>
            <a:ext cx="5868346" cy="7556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8000" b="1" dirty="0">
                <a:solidFill>
                  <a:schemeClr val="tx2">
                    <a:lumMod val="75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เครื่องถ่ายเอกสาร</a:t>
            </a:r>
            <a:endParaRPr lang="en-US" sz="8000" b="1" dirty="0">
              <a:solidFill>
                <a:schemeClr val="tx2">
                  <a:lumMod val="75000"/>
                </a:schemeClr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pic>
        <p:nvPicPr>
          <p:cNvPr id="7" name="Picture 6">
            <a:hlinkClick r:id="rId2" action="ppaction://hlinksldjump"/>
            <a:extLst>
              <a:ext uri="{FF2B5EF4-FFF2-40B4-BE49-F238E27FC236}">
                <a16:creationId xmlns:a16="http://schemas.microsoft.com/office/drawing/2014/main" id="{482AF1B1-C4CB-43A0-B2F3-B12B15F462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54854" y="5936974"/>
            <a:ext cx="689559" cy="68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83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E88A2-5C58-4FDC-97DE-FC4E0707F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922" y="1263468"/>
            <a:ext cx="10356574" cy="18375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b="0" i="0" dirty="0">
                <a:solidFill>
                  <a:schemeClr val="tx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	เป็นอุปกรณ์สำนักงานอย่างหนึ่งซึ่งใช้ในการสำเนาเอกสาร โดยการใช้ความร้อน หรือหลัก</a:t>
            </a:r>
            <a:r>
              <a:rPr lang="th-TH" sz="2800" b="0" i="0" u="none" strike="noStrike" dirty="0">
                <a:solidFill>
                  <a:schemeClr val="tx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  <a:hlinkClick r:id="rId2" tooltip="ไฟฟ้าสถิ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ไฟฟ้าสถิต</a:t>
            </a:r>
            <a:r>
              <a:rPr lang="th-TH" sz="2800" b="0" i="0" dirty="0">
                <a:solidFill>
                  <a:schemeClr val="tx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 ในการอ่านเอกสารต้นฉบับและ พิมพ์เอกสารอีกฉบับออกมา</a:t>
            </a:r>
          </a:p>
        </p:txBody>
      </p:sp>
      <p:sp>
        <p:nvSpPr>
          <p:cNvPr id="5" name="Text Placeholder 33">
            <a:extLst>
              <a:ext uri="{FF2B5EF4-FFF2-40B4-BE49-F238E27FC236}">
                <a16:creationId xmlns:a16="http://schemas.microsoft.com/office/drawing/2014/main" id="{525C882F-363E-491D-B3E9-8B3B748D0A23}"/>
              </a:ext>
            </a:extLst>
          </p:cNvPr>
          <p:cNvSpPr txBox="1">
            <a:spLocks/>
          </p:cNvSpPr>
          <p:nvPr/>
        </p:nvSpPr>
        <p:spPr>
          <a:xfrm>
            <a:off x="4330738" y="395036"/>
            <a:ext cx="2894417" cy="7556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4000" b="1" dirty="0">
                <a:solidFill>
                  <a:schemeClr val="tx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เครื่องถ่ายเอกสาร</a:t>
            </a:r>
            <a:endParaRPr lang="en-US" sz="4000" b="1" dirty="0">
              <a:solidFill>
                <a:schemeClr val="tx1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79016A-EECC-46C2-8ECE-06969B9770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067" y="2891001"/>
            <a:ext cx="3387587" cy="33875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outerShdw blurRad="50800" dist="38100" dir="16200000" rotWithShape="0">
              <a:prstClr val="black">
                <a:alpha val="40000"/>
              </a:prstClr>
            </a:outerShd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B00AE9-E63B-402F-B037-0013C47F0E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656" y="2466932"/>
            <a:ext cx="3811656" cy="38116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outerShdw blurRad="50800" dist="38100" dir="16200000" rotWithShape="0">
              <a:prstClr val="black">
                <a:alpha val="40000"/>
              </a:prstClr>
            </a:outerShd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1572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C8A98-62F5-42A7-83C0-3ED1EFF8C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7868" y="355881"/>
            <a:ext cx="10178322" cy="1492132"/>
          </a:xfrm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หลักการทำงานของเครื่องถ่ายเอกสาร</a:t>
            </a:r>
            <a:br>
              <a:rPr lang="th-TH" sz="48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th-TH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A303E-9A07-495F-A8BC-280F4BFF1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4443" y="1416397"/>
            <a:ext cx="10178322" cy="3593591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2800" b="0" i="0" dirty="0">
                <a:solidFill>
                  <a:schemeClr val="tx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	 หลักการใช้กระแสไฟฟ้าสถิต เป็นหลักการทำงานของเครื่องถ่ายเอกสารทุกเครื่อง โดยต้นฉบับที่จะใช้ถ่ายเอกสารนั้น เมื่อได้รับแสงจากหลอดไฟพลังงานสูง ภาพต้นฉบับก็จะถูกสะท้อนแสงไปยังลูกกลิ้งที่มีประจุไฟฟ้าอยู่ และเนื่องจากพื้นผิวของลูกกลิ้งเป็นตัวนำแสงซึ่งมีความไวต่อแสงสว่าง บริเวณที่สัมผัสแสงสว่างก็จะสูญเสียประจุไฟฟ้าสถิตไป ผลของการสูญเสียประจุไฟฟ้าสถิต เนื่องจากการสะท้อนแสงจากต้นฉบับทำให้คงเหลือประจุไฟฟ้าสถิตที่ลูกกลิ้งตามรูปแบบที่เป็นส่วนมืด หรือสีเข้มของต้นฉบับ และประจุไฟฟ้าที่เหลืออยู่บนลูกกลิ้งนี้เองที่จะดูดผงหมึกเข้าไปติดและพิมพ์ลงบนกระดาษ กระดาษที่พิมพ์แล้วนี้จะได้รับความร้อนจากหลอดไฟให้ความร้อนในขั้นตอนสุดท้ายของการถ่ายเอกสารซึ่งจะหลอมละลายพลาสติกเรซินที่ผสมอยู่ในผงหมึก ช่วยให้ภาพติดอยู่ได้คงทนบนกระดาษ</a:t>
            </a:r>
            <a:endParaRPr lang="th-TH" sz="28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4095568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E7A61-C159-4B24-9E0C-986AFE50E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0987" y="168264"/>
            <a:ext cx="6090026" cy="596023"/>
          </a:xfrm>
        </p:spPr>
        <p:txBody>
          <a:bodyPr>
            <a:normAutofit fontScale="90000"/>
          </a:bodyPr>
          <a:lstStyle/>
          <a:p>
            <a:r>
              <a:rPr lang="th-TH" sz="4000" b="1" dirty="0">
                <a:solidFill>
                  <a:schemeClr val="tx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องค์ประกอบของเครื่องถ่ายเอกสาร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CFAF0-84AC-404F-8A97-D45273670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9605" y="728472"/>
            <a:ext cx="10178322" cy="3593591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en-US" sz="2800" b="0" i="0" dirty="0">
                <a:solidFill>
                  <a:schemeClr val="tx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	1. Photocopier drum  </a:t>
            </a:r>
            <a:r>
              <a:rPr lang="th-TH" sz="2800" b="0" i="0" dirty="0">
                <a:solidFill>
                  <a:schemeClr val="tx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ดรัม  คือ กระบอกโลหะที่เคลือบสารที่นำไฟฟ้าได้เมื่อถูกแสงตกกระทบแต่ไม่นำไฟฟ้าในที่มืด สารนี้เป็นสารกึ่งตัวนำหรือ  </a:t>
            </a:r>
            <a:r>
              <a:rPr lang="en-US" sz="2800" b="0" i="0" dirty="0">
                <a:solidFill>
                  <a:schemeClr val="tx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semiconductor  </a:t>
            </a:r>
            <a:r>
              <a:rPr lang="th-TH" sz="2800" b="0" i="0" dirty="0">
                <a:solidFill>
                  <a:schemeClr val="tx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เช่น  </a:t>
            </a:r>
            <a:r>
              <a:rPr lang="en-US" sz="2800" b="0" i="0" dirty="0">
                <a:solidFill>
                  <a:schemeClr val="tx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selenium, germanium</a:t>
            </a:r>
          </a:p>
          <a:p>
            <a:pPr marL="0" indent="0" algn="thaiDist">
              <a:buNone/>
            </a:pPr>
            <a:r>
              <a:rPr lang="en-US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2.Corona wires </a:t>
            </a:r>
            <a:r>
              <a:rPr lang="th-TH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หรือ  ลวดโคโรนา  จะทำงานภายใต้ความต่างศักย์สูง (</a:t>
            </a:r>
            <a:r>
              <a:rPr lang="en-US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high electrical voltage) </a:t>
            </a:r>
            <a:r>
              <a:rPr lang="th-TH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ทำหน้าที่สร้างประจุไฟฟ้าบวกบนดรัมและแผ่นกระดาษสำเนา</a:t>
            </a:r>
          </a:p>
          <a:p>
            <a:pPr marL="0" indent="0" algn="thaiDist">
              <a:buNone/>
            </a:pPr>
            <a:r>
              <a:rPr lang="en-US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3. Lamp </a:t>
            </a:r>
            <a:r>
              <a:rPr lang="th-TH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 </a:t>
            </a:r>
            <a:r>
              <a:rPr lang="en-US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lens </a:t>
            </a:r>
            <a:r>
              <a:rPr lang="th-TH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หรือหลอดไฟและเลนส์ เป็นหลอด  </a:t>
            </a:r>
            <a:r>
              <a:rPr lang="en-US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fluorescent  </a:t>
            </a:r>
            <a:r>
              <a:rPr lang="th-TH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หรือ  </a:t>
            </a:r>
            <a:r>
              <a:rPr lang="en-US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halogen  </a:t>
            </a:r>
            <a:r>
              <a:rPr lang="th-TH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ที่มีความสว่างมาก หลอดนี้จะวิ่งผ่านตัวเอกสารและสะท้อนแสงไปที่กระจกและเลนส์แล้วตกกระทบบนดรัมอีกทีหนึ่ง</a:t>
            </a:r>
          </a:p>
          <a:p>
            <a:pPr marL="0" indent="0" algn="thaiDist">
              <a:buNone/>
            </a:pPr>
            <a:r>
              <a:rPr lang="en-US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4. Toner  </a:t>
            </a:r>
            <a:r>
              <a:rPr lang="th-TH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หรือสารที่ให้สี  เช่น  สีดำที่เห็นกันทั่ว ๆไป</a:t>
            </a:r>
          </a:p>
          <a:p>
            <a:pPr marL="0" indent="0" algn="thaiDist">
              <a:buNone/>
            </a:pPr>
            <a:r>
              <a:rPr lang="en-US" sz="2800" b="0" i="0" dirty="0">
                <a:solidFill>
                  <a:schemeClr val="tx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	5. Fuser  </a:t>
            </a:r>
            <a:r>
              <a:rPr lang="th-TH" sz="2800" b="0" i="0" dirty="0">
                <a:solidFill>
                  <a:schemeClr val="tx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มีหน้าที่ให้ความร้อนผ่านลูกกลิ้ง  (</a:t>
            </a:r>
            <a:r>
              <a:rPr lang="en-US" sz="2800" b="0" i="0" dirty="0">
                <a:solidFill>
                  <a:schemeClr val="tx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roller)  </a:t>
            </a:r>
            <a:r>
              <a:rPr lang="th-TH" sz="2800" b="0" i="0" dirty="0">
                <a:solidFill>
                  <a:schemeClr val="tx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เพื่อละลาย </a:t>
            </a:r>
            <a:r>
              <a:rPr lang="en-US" sz="2800" b="0" i="0" dirty="0">
                <a:solidFill>
                  <a:schemeClr val="tx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toner </a:t>
            </a:r>
            <a:r>
              <a:rPr lang="th-TH" sz="2800" b="0" i="0" dirty="0">
                <a:solidFill>
                  <a:schemeClr val="tx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ให้ติดกับกระดาษ</a:t>
            </a:r>
            <a:endParaRPr lang="th-TH" sz="28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404DFA-B2CA-4B39-9337-B933C1EF93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92349" y="4990344"/>
            <a:ext cx="1706216" cy="1706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91C92A-B1F8-48AF-979C-61809BCA85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081" y="4990344"/>
            <a:ext cx="1706217" cy="17062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820F75A-3681-4EEA-AD06-4A29AAA55890}"/>
              </a:ext>
            </a:extLst>
          </p:cNvPr>
          <p:cNvSpPr txBox="1"/>
          <p:nvPr/>
        </p:nvSpPr>
        <p:spPr>
          <a:xfrm>
            <a:off x="3870638" y="565878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solidFill>
                  <a:schemeClr val="tx1"/>
                </a:solidFill>
                <a:effectLst/>
                <a:latin typeface="FreesiaUPC" panose="020B0604020202020204" pitchFamily="34" charset="-34"/>
                <a:cs typeface="FreesiaUPC" panose="020B0604020202020204" pitchFamily="34" charset="-34"/>
              </a:rPr>
              <a:t>Photocopier drum  </a:t>
            </a:r>
            <a:endParaRPr lang="th-TH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E57950-C3EA-4652-934B-0843747A2DB3}"/>
              </a:ext>
            </a:extLst>
          </p:cNvPr>
          <p:cNvSpPr txBox="1"/>
          <p:nvPr/>
        </p:nvSpPr>
        <p:spPr>
          <a:xfrm>
            <a:off x="8665920" y="5474120"/>
            <a:ext cx="1523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Lamp </a:t>
            </a:r>
            <a:r>
              <a:rPr lang="th-TH" sz="1800" dirty="0">
                <a:solidFill>
                  <a:schemeClr val="tx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และ </a:t>
            </a:r>
            <a:r>
              <a:rPr lang="en-US" sz="1800" dirty="0">
                <a:solidFill>
                  <a:schemeClr val="tx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lens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2348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62E6B-D395-45EB-AC84-CCADA1ED6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9438" y="265276"/>
            <a:ext cx="6673123" cy="810311"/>
          </a:xfrm>
        </p:spPr>
        <p:txBody>
          <a:bodyPr>
            <a:normAutofit/>
          </a:bodyPr>
          <a:lstStyle/>
          <a:p>
            <a:pPr algn="ctr"/>
            <a:r>
              <a:rPr lang="th-TH" sz="4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การดูแลรักษาเครื่องถ่ายเอกสาร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82A3DBF-C726-4FDE-8408-6FFCBD0C22B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530717" y="1075587"/>
            <a:ext cx="9724137" cy="5736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l">
              <a:buAutoNum type="arabicPeriod"/>
            </a:pPr>
            <a:r>
              <a:rPr lang="th-TH" b="0" i="0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ใช้เครื่องถ่ายเอกสารตามขั้นตอนที่กำหนดไว</a:t>
            </a:r>
          </a:p>
          <a:p>
            <a:pPr marL="342900" indent="-342900" algn="l">
              <a:buAutoNum type="arabicPeriod"/>
            </a:pPr>
            <a:r>
              <a:rPr lang="th-TH" b="0" i="0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 อย่าใช้ปลั๊กร่วมกับเครื่องใช้ชนิดอื่น</a:t>
            </a:r>
          </a:p>
          <a:p>
            <a:pPr marL="342900" indent="-342900" algn="l">
              <a:buAutoNum type="arabicPeriod"/>
            </a:pPr>
            <a:r>
              <a:rPr lang="th-TH" b="0" i="0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 ตรวจดูวัสดุที่ใช้กับเครื่องถ่ายเอกสารให้ปริมาณเพียงพอ</a:t>
            </a:r>
          </a:p>
          <a:p>
            <a:pPr marL="342900" indent="-342900" algn="l">
              <a:buAutoNum type="arabicPeriod"/>
            </a:pPr>
            <a:r>
              <a:rPr lang="th-TH" b="0" i="0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ในการถ่ายเอกสาร หากกระดาษเข้าไปติดในเครื่อง ให้สังเกตการณ์ทำงานของลูกยางว่า </a:t>
            </a:r>
            <a:br>
              <a:rPr lang="th-TH" b="0" i="0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b="0" i="0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หมุนไปในทิศทางใดดึงกระดาษที่ติดไว้ออกตามลักษณะการหมุนของลูกยางนั้น</a:t>
            </a:r>
          </a:p>
          <a:p>
            <a:pPr marL="342900" indent="-342900" algn="l">
              <a:buAutoNum type="arabicPeriod"/>
            </a:pPr>
            <a:r>
              <a:rPr lang="th-TH" b="0" i="0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ระมัดระวังอย่าให้เครื่องถ่ายเอกสารถูกน้ำ และอย่าให้ฝุ่นเข้าเครื่อง</a:t>
            </a:r>
          </a:p>
          <a:p>
            <a:pPr marL="342900" indent="-342900" algn="l">
              <a:buAutoNum type="arabicPeriod"/>
            </a:pPr>
            <a:r>
              <a:rPr lang="th-TH" b="0" i="0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หากเครื่องชำรุด อย่าทำการซ่อมแซมด้วยตนเอง ให้เรียกช่างหรือผู้ชำนาญการมาทำการซ่อม</a:t>
            </a:r>
          </a:p>
          <a:p>
            <a:pPr marL="342900" indent="-342900" algn="l">
              <a:buAutoNum type="arabicPeriod"/>
            </a:pPr>
            <a:r>
              <a:rPr lang="th-TH" b="0" i="0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หากมีข้อสงสัยในการใช้เครื่อง ให้สอบถามช่างหรือผู้เชี่ยวชาญการใช้เครื่อง</a:t>
            </a:r>
          </a:p>
          <a:p>
            <a:pPr marL="342900" indent="-342900" algn="l">
              <a:buAutoNum type="arabicPeriod"/>
            </a:pPr>
            <a:r>
              <a:rPr lang="th-TH" b="0" i="0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ควรมีบัตรประจำเครื่องเพื่อทำการบันทึกประวัติของเครื่องไว้</a:t>
            </a:r>
          </a:p>
          <a:p>
            <a:pPr marL="342900" indent="-342900" algn="l">
              <a:buAutoNum type="arabicPeriod"/>
            </a:pPr>
            <a:r>
              <a:rPr lang="th-TH" b="0" i="0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 เมื่อเลิกใช้เครื่อง ควรถอดปลั๊กไฟออก และใช้ผ้าคลุมเครื่องทุกครั้งหลังจากเลิกใช้งานในแต่ละวัน</a:t>
            </a:r>
            <a:br>
              <a:rPr lang="th-TH" b="0" i="0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b="0" i="0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เพื่อป้องกันฝุ่นละอองเข้าเครื่อง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altLang="th-TH" b="0" i="0" u="none" strike="noStrike" cap="none" normalizeH="0" baseline="0" dirty="0">
              <a:ln>
                <a:noFill/>
              </a:ln>
              <a:effectLst/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6" name="Picture 5">
            <a:hlinkClick r:id="rId2" action="ppaction://hlinksldjump"/>
            <a:extLst>
              <a:ext uri="{FF2B5EF4-FFF2-40B4-BE49-F238E27FC236}">
                <a16:creationId xmlns:a16="http://schemas.microsoft.com/office/drawing/2014/main" id="{D80EB8D8-A6FF-4E28-B97C-C352BCDC59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54854" y="5936974"/>
            <a:ext cx="689559" cy="68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32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3">
            <a:extLst>
              <a:ext uri="{FF2B5EF4-FFF2-40B4-BE49-F238E27FC236}">
                <a16:creationId xmlns:a16="http://schemas.microsoft.com/office/drawing/2014/main" id="{08854124-9D5F-4352-B63B-D73630E2EB0D}"/>
              </a:ext>
            </a:extLst>
          </p:cNvPr>
          <p:cNvSpPr txBox="1">
            <a:spLocks/>
          </p:cNvSpPr>
          <p:nvPr/>
        </p:nvSpPr>
        <p:spPr>
          <a:xfrm>
            <a:off x="3134014" y="3051175"/>
            <a:ext cx="6295033" cy="7556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th-TH" sz="8000" b="1" dirty="0">
                <a:solidFill>
                  <a:schemeClr val="tx2">
                    <a:lumMod val="75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เครื่องคอมพิวเตอร์</a:t>
            </a:r>
            <a:endParaRPr lang="en-US" sz="8000" b="1" dirty="0">
              <a:solidFill>
                <a:schemeClr val="tx2">
                  <a:lumMod val="75000"/>
                </a:schemeClr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pic>
        <p:nvPicPr>
          <p:cNvPr id="7" name="Picture 6">
            <a:hlinkClick r:id="rId2" action="ppaction://hlinksldjump"/>
            <a:extLst>
              <a:ext uri="{FF2B5EF4-FFF2-40B4-BE49-F238E27FC236}">
                <a16:creationId xmlns:a16="http://schemas.microsoft.com/office/drawing/2014/main" id="{662B8880-8647-4299-95D6-A4439AF28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54854" y="5936974"/>
            <a:ext cx="689559" cy="68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39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2390E-F11E-496D-8ED0-511577390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5704" y="1037121"/>
            <a:ext cx="10376452" cy="3256583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2800" b="0" i="0" dirty="0">
                <a:solidFill>
                  <a:schemeClr val="tx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	คอมพิวเตอร์มาจากภาษาละตินว่า</a:t>
            </a:r>
            <a:r>
              <a:rPr lang="th-TH" sz="2800" b="1" i="0" dirty="0">
                <a:solidFill>
                  <a:schemeClr val="tx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 </a:t>
            </a:r>
            <a:r>
              <a:rPr lang="en-US" sz="2800" b="1" i="0" dirty="0">
                <a:solidFill>
                  <a:schemeClr val="tx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Computer</a:t>
            </a:r>
            <a:r>
              <a:rPr lang="en-US" sz="2800" b="0" i="0" dirty="0">
                <a:solidFill>
                  <a:schemeClr val="tx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 </a:t>
            </a:r>
            <a:r>
              <a:rPr lang="th-TH" sz="2800" b="0" i="0" dirty="0">
                <a:solidFill>
                  <a:schemeClr val="tx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ซึ่งหมายถึง </a:t>
            </a:r>
            <a:r>
              <a:rPr lang="th-TH" sz="2800" b="1" i="0" dirty="0">
                <a:solidFill>
                  <a:schemeClr val="tx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การนับ หรือ การคำนวณ</a:t>
            </a:r>
            <a:r>
              <a:rPr lang="th-TH" sz="2800" b="0" i="0" dirty="0">
                <a:solidFill>
                  <a:schemeClr val="tx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 ดังนั้นถ้ากล่าวอย่างกว้าง ๆ เครื่องคำนวณที่มีส่วนประกอบเป็นเครื่องกลไกหรือเครื่องไฟฟ้า ต่างก็จัดเป็นคอมพิวเตอร์ได้ทั้งสิ้น ลูกคิดที่เคยใช้กันในร้านค้า ไม้บรรทัด คำนวณ (</a:t>
            </a:r>
            <a:r>
              <a:rPr lang="en-US" sz="2800" b="0" i="0" dirty="0">
                <a:solidFill>
                  <a:schemeClr val="tx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slide rule) </a:t>
            </a:r>
            <a:r>
              <a:rPr lang="th-TH" sz="2800" b="0" i="0" dirty="0">
                <a:solidFill>
                  <a:schemeClr val="tx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ซึ่งถือเป็นเครื่องมือประจำตัววิศวกรในยุคยี่สิบปีก่อน หรือเครื่องคิดเลข ล้วนเป็นคอมพิวเตอร์ได้ทั้งหมด</a:t>
            </a:r>
          </a:p>
          <a:p>
            <a:pPr marL="0" indent="0" algn="thaiDist">
              <a:buNone/>
            </a:pPr>
            <a:r>
              <a:rPr lang="th-TH" sz="2800" b="1" i="0" dirty="0">
                <a:solidFill>
                  <a:schemeClr val="tx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 	</a:t>
            </a:r>
            <a:r>
              <a:rPr lang="th-TH" sz="2800" b="0" i="0" dirty="0">
                <a:solidFill>
                  <a:schemeClr val="tx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คอมพิวเตอร์จึงเป็นเครื่องจักรอิเล็กทรอนิกส์ที่ถูกสร้างขึ้นเพื่อใช้ทำงานแทนมนุษย์ ในด้านการคิด คำนวณและสามารถจำข้อมูล ทั้งตัวเลข และ ตัวอักษรได้เพื่อการเรียกใช้งานในครั้งต่อไป นอกจากนียังสามารถจัดการกับสัญลักษณ์ได้ด้วยความเร็วสูง โดยปฏิบัติตามขั้นตอนของโปรแกรม คอมพิวเตอร์ยังมีความสามารถในด้านต่าง ๆ อีกมาก อาทิเช่น การเปรียบเทียบทางตรรกศาสตร์ การรับส่งข้อมูล การจัดเก็บข้อมูลในตัวเครื่องและสามารถประมวลผลจากข้อมูลต่าง ๆ ได้</a:t>
            </a:r>
            <a:br>
              <a:rPr lang="th-TH" sz="2800" b="0" i="0" dirty="0">
                <a:solidFill>
                  <a:schemeClr val="tx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th-TH" sz="2800" b="0" i="0" dirty="0">
              <a:solidFill>
                <a:schemeClr val="tx1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 algn="thaiDist">
              <a:buNone/>
            </a:pPr>
            <a:br>
              <a:rPr lang="th-TH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th-TH" sz="28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Text Placeholder 33">
            <a:extLst>
              <a:ext uri="{FF2B5EF4-FFF2-40B4-BE49-F238E27FC236}">
                <a16:creationId xmlns:a16="http://schemas.microsoft.com/office/drawing/2014/main" id="{22D08541-541E-4E47-BE76-B3AB8BABEE1E}"/>
              </a:ext>
            </a:extLst>
          </p:cNvPr>
          <p:cNvSpPr txBox="1">
            <a:spLocks/>
          </p:cNvSpPr>
          <p:nvPr/>
        </p:nvSpPr>
        <p:spPr>
          <a:xfrm>
            <a:off x="4263824" y="281471"/>
            <a:ext cx="3399308" cy="7556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th-TH" sz="4000" b="1" dirty="0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เครื่องคอมพิวเตอร์</a:t>
            </a:r>
            <a:endParaRPr lang="en-US" sz="4000" b="1" dirty="0">
              <a:solidFill>
                <a:schemeClr val="tx2">
                  <a:lumMod val="7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7618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E5A7F-095A-40A0-84E8-D9C0E572A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4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เครื่องคอมพิวเตอร์ประกอบด้วยอะไรบ้าง</a:t>
            </a:r>
            <a:r>
              <a:rPr lang="en-US" sz="4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?</a:t>
            </a:r>
            <a:endParaRPr lang="th-TH" sz="48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21BC22-4DF9-4DB4-AC4E-C7307A6280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191" y="1405903"/>
            <a:ext cx="7279585" cy="50697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61656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D2C23-EA91-4B06-81C2-331970199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8417" y="390480"/>
            <a:ext cx="3054626" cy="797058"/>
          </a:xfrm>
        </p:spPr>
        <p:txBody>
          <a:bodyPr>
            <a:normAutofit/>
          </a:bodyPr>
          <a:lstStyle/>
          <a:p>
            <a:pPr algn="ctr"/>
            <a:r>
              <a:rPr lang="th-TH" sz="4000" b="1" i="0" dirty="0">
                <a:solidFill>
                  <a:schemeClr val="tx1"/>
                </a:solidFill>
                <a:effectLst/>
                <a:latin typeface="FreesiaUPC" panose="020B0604020202020204" pitchFamily="34" charset="-34"/>
                <a:cs typeface="FreesiaUPC" panose="020B0604020202020204" pitchFamily="34" charset="-34"/>
              </a:rPr>
              <a:t>ฮาร์ดแวร์</a:t>
            </a:r>
            <a:endParaRPr lang="th-TH" sz="4000" dirty="0">
              <a:solidFill>
                <a:schemeClr val="tx1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51BFA-BC67-46CB-8F1C-4B0961331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8182" y="1187538"/>
            <a:ext cx="10178322" cy="35935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b="0" i="0" dirty="0">
                <a:solidFill>
                  <a:schemeClr val="tx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1. หน่วยรับข้อมูล (</a:t>
            </a:r>
            <a:r>
              <a:rPr lang="en-US" sz="2800" b="0" i="0" dirty="0">
                <a:solidFill>
                  <a:schemeClr val="tx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Input Unit) </a:t>
            </a:r>
            <a:r>
              <a:rPr lang="th-TH" sz="2800" b="0" i="0" dirty="0">
                <a:solidFill>
                  <a:schemeClr val="tx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ทำหน้าที่รับโปรแกรมคำสั่ง และข้อมูลเข้าสู่เครื่องคอมพิวเตอร์ </a:t>
            </a:r>
            <a:br>
              <a:rPr lang="th-TH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800" b="0" i="0" dirty="0">
                <a:solidFill>
                  <a:schemeClr val="tx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2. หน่วยประมวลผลกลาง (</a:t>
            </a:r>
            <a:r>
              <a:rPr lang="en-US" sz="2800" b="0" i="0" dirty="0">
                <a:solidFill>
                  <a:schemeClr val="tx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Central Processing Unit - CPU) </a:t>
            </a:r>
            <a:r>
              <a:rPr lang="th-TH" sz="2800" b="0" i="0" dirty="0">
                <a:solidFill>
                  <a:schemeClr val="tx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ทำหน้าที่เกี่ยวกับการคำนวณทั้งทางตรรกะและคณิตศาสตร์ รวมทั้งการประมวลข้อมูลตามคำสั่งที่ได้รับ</a:t>
            </a:r>
            <a:br>
              <a:rPr lang="th-TH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800" b="0" i="0" dirty="0">
                <a:solidFill>
                  <a:schemeClr val="tx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3. หน่วยความจำ (</a:t>
            </a:r>
            <a:r>
              <a:rPr lang="en-US" sz="2800" b="0" i="0" dirty="0">
                <a:solidFill>
                  <a:schemeClr val="tx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Memory Unit) </a:t>
            </a:r>
            <a:r>
              <a:rPr lang="th-TH" sz="2800" b="0" i="0" dirty="0">
                <a:solidFill>
                  <a:schemeClr val="tx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ทำหน้าที่เก็บข้อมูลหรือคำสั่งที่ส่งมาจากหน่วยรับข้อมูล เพื่อเตรียมส่งไปประมวลผลยังหน่วยประมวลผลกลาง และเก็บผลลัพธ์ที่ได้มาจากการประมวลผลแล้วเพื่อเตรียมส่งไปยังหน่วยแสดงผล</a:t>
            </a:r>
            <a:br>
              <a:rPr lang="th-TH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800" b="0" i="0" dirty="0">
                <a:solidFill>
                  <a:schemeClr val="tx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4. หน่วยแสดงผล (</a:t>
            </a:r>
            <a:r>
              <a:rPr lang="en-US" sz="2800" b="0" i="0" dirty="0">
                <a:solidFill>
                  <a:schemeClr val="tx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Output Unit) </a:t>
            </a:r>
            <a:r>
              <a:rPr lang="th-TH" sz="2800" b="0" i="0" dirty="0">
                <a:solidFill>
                  <a:schemeClr val="tx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ทำหน้าที่แสดงผลข้อมูลที่คอมพิวเตอร์ทำการประมวลผล หรือผ่านการคำนวณแล้ว</a:t>
            </a:r>
            <a:br>
              <a:rPr lang="th-TH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800" b="0" i="0" dirty="0">
                <a:solidFill>
                  <a:schemeClr val="tx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5. อุปกรณ์ต่อพ่วงอื่น ๆ (</a:t>
            </a:r>
            <a:r>
              <a:rPr lang="en-US" sz="2800" b="0" i="0" dirty="0">
                <a:solidFill>
                  <a:schemeClr val="tx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Peripheral Equipment) </a:t>
            </a:r>
            <a:r>
              <a:rPr lang="th-TH" sz="2800" b="0" i="0" dirty="0">
                <a:solidFill>
                  <a:schemeClr val="tx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เป็นอุปกรณ์ที่นำมาต่อพ่วงเข้ากับคอมพิวเตอร์ เพื่อช่วยเพิ่มประสิทธิภาพในการทำงานให้มากยิ่งขึ้น เช่น โมเด็ม แผงวงจรเชื่อมต่อเครือข่าย เป็นต้น</a:t>
            </a:r>
            <a:endParaRPr lang="th-TH" sz="28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0235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15693B-2B5C-4976-9204-71FC3B2837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976" y="1338470"/>
            <a:ext cx="8784602" cy="49430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74C484-5F81-49EA-B697-E60896235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4920" y="442984"/>
            <a:ext cx="4346713" cy="797058"/>
          </a:xfrm>
        </p:spPr>
        <p:txBody>
          <a:bodyPr>
            <a:normAutofit/>
          </a:bodyPr>
          <a:lstStyle/>
          <a:p>
            <a:pPr algn="ctr"/>
            <a:r>
              <a:rPr lang="th-TH" sz="4000" b="1" i="0" dirty="0">
                <a:solidFill>
                  <a:schemeClr val="tx1"/>
                </a:solidFill>
                <a:effectLst/>
                <a:latin typeface="FreesiaUPC" panose="020B0604020202020204" pitchFamily="34" charset="-34"/>
                <a:cs typeface="FreesiaUPC" panose="020B0604020202020204" pitchFamily="34" charset="-34"/>
              </a:rPr>
              <a:t>ฮาร์ดแวร์มีอะไรบ้าง</a:t>
            </a:r>
            <a:r>
              <a:rPr lang="en-US" sz="4000" b="1" i="0" dirty="0">
                <a:solidFill>
                  <a:schemeClr val="tx1"/>
                </a:solidFill>
                <a:effectLst/>
                <a:latin typeface="FreesiaUPC" panose="020B0604020202020204" pitchFamily="34" charset="-34"/>
                <a:cs typeface="FreesiaUPC" panose="020B0604020202020204" pitchFamily="34" charset="-34"/>
              </a:rPr>
              <a:t>?</a:t>
            </a:r>
            <a:endParaRPr lang="th-TH" sz="4000" dirty="0">
              <a:solidFill>
                <a:schemeClr val="tx1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7910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5">
            <a:extLst>
              <a:ext uri="{FF2B5EF4-FFF2-40B4-BE49-F238E27FC236}">
                <a16:creationId xmlns:a16="http://schemas.microsoft.com/office/drawing/2014/main" id="{5E680474-6EB0-43C6-BBF1-FAAABC297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2482" y="2566650"/>
            <a:ext cx="7127035" cy="2641453"/>
          </a:xfrm>
        </p:spPr>
        <p:txBody>
          <a:bodyPr>
            <a:normAutofit/>
          </a:bodyPr>
          <a:lstStyle/>
          <a:p>
            <a:pPr algn="ctr"/>
            <a:r>
              <a:rPr lang="th-TH" sz="80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เครื่องโทรศัพท์</a:t>
            </a:r>
            <a:endParaRPr lang="en-US" sz="8000" b="1" dirty="0"/>
          </a:p>
        </p:txBody>
      </p:sp>
      <p:pic>
        <p:nvPicPr>
          <p:cNvPr id="4" name="Picture 3">
            <a:hlinkClick r:id="rId2" action="ppaction://hlinksldjump"/>
            <a:extLst>
              <a:ext uri="{FF2B5EF4-FFF2-40B4-BE49-F238E27FC236}">
                <a16:creationId xmlns:a16="http://schemas.microsoft.com/office/drawing/2014/main" id="{693BED39-DD93-469F-AC26-621B1ADFDB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54854" y="5936974"/>
            <a:ext cx="689559" cy="68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71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960DF-FA99-421D-BE74-1FC6CB9D8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9504" y="395638"/>
            <a:ext cx="5520183" cy="889824"/>
          </a:xfrm>
        </p:spPr>
        <p:txBody>
          <a:bodyPr>
            <a:normAutofit/>
          </a:bodyPr>
          <a:lstStyle/>
          <a:p>
            <a:pPr algn="ctr"/>
            <a:r>
              <a:rPr lang="th-TH" sz="4000" b="1" i="0" dirty="0">
                <a:solidFill>
                  <a:schemeClr val="tx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ซอฟต์แวร์(</a:t>
            </a:r>
            <a:r>
              <a:rPr lang="en-US" sz="4000" b="1" i="0" dirty="0">
                <a:solidFill>
                  <a:schemeClr val="tx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Software) </a:t>
            </a:r>
            <a:endParaRPr lang="th-TH" sz="4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7D48D-C7B4-40A8-9ADC-5745FD809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755" y="1180407"/>
            <a:ext cx="10178322" cy="2955234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2800" b="1" i="0" dirty="0">
                <a:solidFill>
                  <a:schemeClr val="tx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	ซอฟต์แวร์(</a:t>
            </a:r>
            <a:r>
              <a:rPr lang="en-US" sz="2800" b="1" i="0" dirty="0">
                <a:solidFill>
                  <a:schemeClr val="tx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Software)</a:t>
            </a:r>
            <a:r>
              <a:rPr lang="en-US" sz="2800" b="0" i="0" dirty="0">
                <a:solidFill>
                  <a:schemeClr val="tx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 </a:t>
            </a:r>
            <a:r>
              <a:rPr lang="th-TH" sz="2800" b="0" i="0" dirty="0">
                <a:solidFill>
                  <a:schemeClr val="tx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หมายถึง ส่วนที่ทำหน้าที่เป็นคำสั่งที่ใช้ควบคุมการทำงานของเครื่องคอมพิวเตอร์ หรืออาจเรียกว่า “โปรแกรม” ก็ได้ ซึ่งหมายถึงคำสั่งหรือชุดคำสั่ง สามารถใช้เพื่อสั่งให้คอมพิวเตอร์ทำงาน เราต้องการให้เครื่องคอมพิวเตอร์ทำอะไรก็เขียนเป็นคำสั่งที่จะต้องสั่งเป็นขั้นตอน และแต่ละขั้นตอนต้องทำอย่างละเอียดและครบถ้วนก็จะเรียกว่า นักเขียนโปรแกรม (</a:t>
            </a:r>
            <a:r>
              <a:rPr lang="en-US" sz="2800" b="0" i="0" dirty="0">
                <a:solidFill>
                  <a:schemeClr val="tx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Programmer) </a:t>
            </a:r>
            <a:r>
              <a:rPr lang="th-TH" sz="2800" b="0" i="0" dirty="0">
                <a:solidFill>
                  <a:schemeClr val="tx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สำหรับการเขียนโปรแกรมดังกล่าวใช้ภาษาที่ใช้ในการเขียนโปรแกรมโดยเฉพาะ หรือหมายถึง ภาษาที่เครื่องคอมพิวเตอร์สามารถเข้าใจได้ เช่น ภาษาเบสิก ภาษาโคบอล ภาษาปาสคาล เป็นต้น โปรแกรมที่เขียนขึ้นมาก็จะนำไปใช้ในงานเฉพาะอย่าง เช่น โปรแกรมสต็อกสินค้าคงคลัง โปรแกรมคำนวณภาษี โปรแกรมคิดเงินเดือนพนักงาน เป็นต้น</a:t>
            </a:r>
            <a:endParaRPr lang="th-TH" sz="28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9" name="Picture 8">
            <a:hlinkClick r:id="rId2" action="ppaction://hlinksldjump"/>
            <a:extLst>
              <a:ext uri="{FF2B5EF4-FFF2-40B4-BE49-F238E27FC236}">
                <a16:creationId xmlns:a16="http://schemas.microsoft.com/office/drawing/2014/main" id="{45FD6E55-D486-442F-8D32-03ABFAD3C4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36077" y="6055500"/>
            <a:ext cx="596794" cy="59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01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7F025-BCC9-4599-BAA5-2EF36D518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8531" y="263115"/>
            <a:ext cx="5109365" cy="876572"/>
          </a:xfrm>
        </p:spPr>
        <p:txBody>
          <a:bodyPr>
            <a:normAutofit/>
          </a:bodyPr>
          <a:lstStyle/>
          <a:p>
            <a:r>
              <a:rPr lang="th-TH" sz="4800" b="1" i="0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ประเภทของซอฟต์แวร์</a:t>
            </a:r>
            <a:r>
              <a:rPr lang="th-TH" sz="4800" b="0" i="0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 </a:t>
            </a:r>
            <a:endParaRPr lang="th-TH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B5F623-56D2-486A-BE74-88790CC069F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331191" y="1139687"/>
            <a:ext cx="10178322" cy="3973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th-TH" sz="2800" b="1" i="0" dirty="0">
                <a:solidFill>
                  <a:schemeClr val="tx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	ประเภทของซอฟต์แวร์</a:t>
            </a:r>
            <a:r>
              <a:rPr lang="th-TH" sz="2800" b="0" i="0" dirty="0">
                <a:solidFill>
                  <a:schemeClr val="tx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 ซอฟต์แวร์จะแบ่งออกเป็นประเภทใหญ่ ๆ ได้ 2 ประเภท คือ ซอฟต์แวร์ระบบ(</a:t>
            </a:r>
            <a:r>
              <a:rPr lang="en-US" sz="2800" b="0" i="0" dirty="0">
                <a:solidFill>
                  <a:schemeClr val="tx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System Software) </a:t>
            </a:r>
            <a:r>
              <a:rPr lang="th-TH" sz="2800" b="0" i="0" dirty="0">
                <a:solidFill>
                  <a:schemeClr val="tx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และซอฟต์แวร์ประยุกต์ (</a:t>
            </a:r>
            <a:r>
              <a:rPr lang="en-US" sz="2800" b="0" i="0" dirty="0">
                <a:solidFill>
                  <a:schemeClr val="tx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Application Software) </a:t>
            </a:r>
            <a:r>
              <a:rPr lang="th-TH" sz="2800" b="0" i="0" dirty="0">
                <a:solidFill>
                  <a:schemeClr val="tx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ซึ่งมีรายละเอียด ดังนี้</a:t>
            </a:r>
            <a:br>
              <a:rPr lang="th-TH" sz="2800" b="0" i="0" dirty="0">
                <a:solidFill>
                  <a:schemeClr val="tx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800" b="1" i="0" dirty="0">
                <a:solidFill>
                  <a:schemeClr val="tx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1. ซอฟต์แวร์ระบบ (</a:t>
            </a:r>
            <a:r>
              <a:rPr lang="en-US" sz="2800" b="1" i="0" dirty="0">
                <a:solidFill>
                  <a:schemeClr val="tx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System Software)</a:t>
            </a:r>
            <a:br>
              <a:rPr lang="en-US" sz="2800" b="0" i="0" dirty="0">
                <a:solidFill>
                  <a:schemeClr val="tx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800" b="0" i="0" dirty="0">
                <a:solidFill>
                  <a:schemeClr val="tx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หมายถึง โปรแรกมที่มีหน้าที่ควบคุมการทำงานของฮาร์ดแวร์ทุกอย่างและอำนวยความสะดวกให้กับผู้ใช้เครื่องคอมพิวเตอร์ </a:t>
            </a:r>
          </a:p>
          <a:p>
            <a:pPr marL="0" indent="0" algn="l">
              <a:buNone/>
            </a:pPr>
            <a:r>
              <a:rPr lang="th-TH" sz="2800" b="1" i="0" dirty="0">
                <a:solidFill>
                  <a:schemeClr val="tx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2. ซอฟต์แวร์ประยุกต์ (</a:t>
            </a:r>
            <a:r>
              <a:rPr lang="en-US" sz="2800" b="1" i="0" dirty="0">
                <a:solidFill>
                  <a:schemeClr val="tx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Application Software)</a:t>
            </a:r>
            <a:br>
              <a:rPr lang="en-US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800" b="0" i="0" dirty="0">
                <a:solidFill>
                  <a:schemeClr val="tx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หมายถึง โปรแกรมที่ผู้ใช้คอมพิวเตอร์เป็นผู้เขียนมาใช้งานเอง เพื่อสั่งให้คอมพิวเตอร์ทำงานอย่างใดอย่างหนึ่งตามที่ต้องการ</a:t>
            </a:r>
          </a:p>
        </p:txBody>
      </p:sp>
    </p:spTree>
    <p:extLst>
      <p:ext uri="{BB962C8B-B14F-4D97-AF65-F5344CB8AC3E}">
        <p14:creationId xmlns:p14="http://schemas.microsoft.com/office/powerpoint/2010/main" val="2954122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C0433-1E3C-4A47-A6D5-5E802DBAA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8541" y="539237"/>
            <a:ext cx="3346826" cy="757302"/>
          </a:xfrm>
        </p:spPr>
        <p:txBody>
          <a:bodyPr>
            <a:normAutofit fontScale="90000"/>
          </a:bodyPr>
          <a:lstStyle/>
          <a:p>
            <a:r>
              <a:rPr lang="th-TH" sz="48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ซอฟต์แวร์ระบบ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179032-7B13-4DA5-9FC1-953D1790C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177" y="1842051"/>
            <a:ext cx="8713554" cy="409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208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AC31623-05A3-49AB-8861-92DDE396010C}"/>
              </a:ext>
            </a:extLst>
          </p:cNvPr>
          <p:cNvSpPr txBox="1">
            <a:spLocks/>
          </p:cNvSpPr>
          <p:nvPr/>
        </p:nvSpPr>
        <p:spPr>
          <a:xfrm>
            <a:off x="3757424" y="746852"/>
            <a:ext cx="3346826" cy="75730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4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ซอฟต์แวร์ประยุกต์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0D4E13-E923-4A4C-8E29-1B052BC432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374" y="1166994"/>
            <a:ext cx="6234886" cy="53713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A3DBD0-0E68-4A32-AAAB-9E06EC22BCA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97" y="1731960"/>
            <a:ext cx="4578626" cy="457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913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9C678-6F20-4EEF-BBE1-C36678D1A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5027" y="742303"/>
            <a:ext cx="4351912" cy="1492132"/>
          </a:xfrm>
        </p:spPr>
        <p:txBody>
          <a:bodyPr>
            <a:normAutofit fontScale="90000"/>
          </a:bodyPr>
          <a:lstStyle/>
          <a:p>
            <a:pPr algn="ctr"/>
            <a:r>
              <a:rPr lang="th-TH" sz="5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เครื่องโทรศัพท์</a:t>
            </a:r>
            <a:br>
              <a:rPr lang="en-US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0D1F67A-02E7-462C-9A20-30B00ED17F34}"/>
              </a:ext>
            </a:extLst>
          </p:cNvPr>
          <p:cNvSpPr txBox="1">
            <a:spLocks/>
          </p:cNvSpPr>
          <p:nvPr/>
        </p:nvSpPr>
        <p:spPr>
          <a:xfrm>
            <a:off x="2881884" y="2234435"/>
            <a:ext cx="4351912" cy="296437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spc="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3600" b="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โทรศัพท์ส่วนบุคคล</a:t>
            </a:r>
            <a:endParaRPr lang="en-US" sz="3600" b="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681E0FE-A39F-4425-95AA-44EC37756B07}"/>
              </a:ext>
            </a:extLst>
          </p:cNvPr>
          <p:cNvSpPr txBox="1">
            <a:spLocks/>
          </p:cNvSpPr>
          <p:nvPr/>
        </p:nvSpPr>
        <p:spPr>
          <a:xfrm>
            <a:off x="2881883" y="4578105"/>
            <a:ext cx="7110255" cy="365125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spc="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3600" b="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โทรศัพท์เคลื่อนที่หรือโทรศัพท์มือถือ</a:t>
            </a:r>
            <a:endParaRPr lang="en-US" sz="3600" b="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440BC4EA-E83E-47B2-B237-62AF21A081C7}"/>
              </a:ext>
            </a:extLst>
          </p:cNvPr>
          <p:cNvSpPr txBox="1">
            <a:spLocks/>
          </p:cNvSpPr>
          <p:nvPr/>
        </p:nvSpPr>
        <p:spPr>
          <a:xfrm>
            <a:off x="2881884" y="3404286"/>
            <a:ext cx="4351912" cy="296437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spc="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3600" b="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โทรศัพท์สาธารณะ</a:t>
            </a:r>
            <a:endParaRPr lang="en-US" sz="3600" b="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17" name="Picture 16">
            <a:hlinkClick r:id="rId2" action="ppaction://hlinksldjump"/>
            <a:extLst>
              <a:ext uri="{FF2B5EF4-FFF2-40B4-BE49-F238E27FC236}">
                <a16:creationId xmlns:a16="http://schemas.microsoft.com/office/drawing/2014/main" id="{C15BE038-A2E2-416A-8939-0FD52B24C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027" y="2088660"/>
            <a:ext cx="584925" cy="584925"/>
          </a:xfrm>
          <a:prstGeom prst="rect">
            <a:avLst/>
          </a:prstGeom>
        </p:spPr>
      </p:pic>
      <p:pic>
        <p:nvPicPr>
          <p:cNvPr id="19" name="Picture 18">
            <a:hlinkClick r:id="rId4" action="ppaction://hlinksldjump"/>
            <a:extLst>
              <a:ext uri="{FF2B5EF4-FFF2-40B4-BE49-F238E27FC236}">
                <a16:creationId xmlns:a16="http://schemas.microsoft.com/office/drawing/2014/main" id="{697039D4-90E8-44CC-AFFC-166A65F4F2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027" y="3291053"/>
            <a:ext cx="579478" cy="579478"/>
          </a:xfrm>
          <a:prstGeom prst="rect">
            <a:avLst/>
          </a:prstGeom>
        </p:spPr>
      </p:pic>
      <p:pic>
        <p:nvPicPr>
          <p:cNvPr id="21" name="Picture 20">
            <a:hlinkClick r:id="rId6" action="ppaction://hlinksldjump"/>
            <a:extLst>
              <a:ext uri="{FF2B5EF4-FFF2-40B4-BE49-F238E27FC236}">
                <a16:creationId xmlns:a16="http://schemas.microsoft.com/office/drawing/2014/main" id="{3E690067-DC22-42FE-93F9-C4E8317E67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755" y="4419656"/>
            <a:ext cx="682021" cy="68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48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>
            <a:extLst>
              <a:ext uri="{FF2B5EF4-FFF2-40B4-BE49-F238E27FC236}">
                <a16:creationId xmlns:a16="http://schemas.microsoft.com/office/drawing/2014/main" id="{C0799577-74C7-4047-A21E-948A73FEE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2263" y="362303"/>
            <a:ext cx="5138057" cy="979308"/>
          </a:xfrm>
        </p:spPr>
        <p:txBody>
          <a:bodyPr>
            <a:normAutofit/>
          </a:bodyPr>
          <a:lstStyle/>
          <a:p>
            <a:pPr algn="ctr"/>
            <a:r>
              <a:rPr lang="th-TH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เครื่องโทรศัพท์</a:t>
            </a:r>
            <a:endParaRPr lang="en-US" sz="4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62A32360-C24E-4ADC-B650-066C8CEDDF50}"/>
              </a:ext>
            </a:extLst>
          </p:cNvPr>
          <p:cNvSpPr txBox="1">
            <a:spLocks/>
          </p:cNvSpPr>
          <p:nvPr/>
        </p:nvSpPr>
        <p:spPr>
          <a:xfrm>
            <a:off x="1916832" y="1171349"/>
            <a:ext cx="8358335" cy="19759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buNone/>
            </a:pPr>
            <a:r>
              <a:rPr lang="th-TH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คือ</a:t>
            </a:r>
            <a:r>
              <a:rPr lang="th-TH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  <a:hlinkClick r:id="rId2" tooltip="อุปกรณ์อิเล็กทรอนิกส์ (ไม่มีหน้า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อุปกรณ์อิเล็กทรอนิกส์</a:t>
            </a:r>
            <a:r>
              <a:rPr lang="th-TH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ที่ใช้ใน</a:t>
            </a:r>
            <a:r>
              <a:rPr lang="th-TH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  <a:hlinkClick r:id="rId3" tooltip="การสื่อสาร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การสื่อสาร</a:t>
            </a:r>
            <a:r>
              <a:rPr lang="th-TH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สองทางผ่าน โทรศัพท์มือถือใช้</a:t>
            </a:r>
            <a:r>
              <a:rPr lang="th-TH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  <a:hlinkClick r:id="rId4" tooltip="คลื่นวิทย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คลื่นวิทยุ</a:t>
            </a:r>
            <a:r>
              <a:rPr lang="th-TH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ในการติดต่อกับเครือข่ายโทรศัพท์มือถือโดยผ่าน</a:t>
            </a:r>
            <a:r>
              <a:rPr lang="th-TH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  <a:hlinkClick r:id="rId5" tooltip="สถานีฐาน (ไม่มีหน้า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สถานีฐาน</a:t>
            </a:r>
            <a:r>
              <a:rPr lang="th-TH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 โดยเครือข่ายของโทรศัพท์มือถือแต่ละผู้ให้บริการจะเชื่อมต่อกับเครือข่ายของโทรศัพท์บ้านและเครือข่ายโทรศัพท์มือถือของผู้ให้บริการอื่น โทรศัพท์มือถือที่มีความสามารถเพิ่มขึ้นในลักษณะคอมพิวเตอร์พกพาจะถูกกล่าวถึงในชื่อ</a:t>
            </a:r>
            <a:r>
              <a:rPr lang="th-TH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  <a:hlinkClick r:id="rId6" tooltip="สมาร์ตโฟน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สมาร์ตโฟน</a:t>
            </a:r>
            <a:r>
              <a:rPr lang="th-TH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ในปัจจุบันโทรศัพท์มีทั้งหมด 3 ประเภท</a:t>
            </a:r>
            <a:endParaRPr lang="en-US" sz="28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en-US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AC6BA79-3E92-45D5-97BA-8E38F406AA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484" y="4272817"/>
            <a:ext cx="3182113" cy="239136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47D222E-1C36-4DC2-9212-FCF6B00BBB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915" y="3803374"/>
            <a:ext cx="2860811" cy="286081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2887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6">
            <a:extLst>
              <a:ext uri="{FF2B5EF4-FFF2-40B4-BE49-F238E27FC236}">
                <a16:creationId xmlns:a16="http://schemas.microsoft.com/office/drawing/2014/main" id="{630FE11B-4C6D-4735-8B6E-AF4560C02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303" y="856620"/>
            <a:ext cx="6117771" cy="573989"/>
          </a:xfrm>
        </p:spPr>
        <p:txBody>
          <a:bodyPr>
            <a:noAutofit/>
          </a:bodyPr>
          <a:lstStyle/>
          <a:p>
            <a:r>
              <a:rPr lang="th-TH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โทรศัพท์ส่วนบุคคล</a:t>
            </a:r>
            <a:endParaRPr lang="en-US" sz="4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58717B5B-FC4C-4648-A6FA-B97440166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5649" y="1753363"/>
            <a:ext cx="10333620" cy="3676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เป็นโทรศัพท์ที่ใช้ในการติดต่อสื่อสารทั้งในบ้านและสำนักงาน เป็นทีศัพท์ที่มีการสื่อสารผ่านทางสายโทรศัพท์ มีส่วนประกอบดังนี้</a:t>
            </a:r>
          </a:p>
          <a:p>
            <a:pPr marL="0" indent="0">
              <a:buNone/>
            </a:pPr>
            <a:r>
              <a:rPr lang="th-TH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32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1.ส่วนประกอบของโทรศัพท์ส่วนบุคคล</a:t>
            </a:r>
          </a:p>
          <a:p>
            <a:pPr marL="0" indent="0">
              <a:buNone/>
            </a:pPr>
            <a:r>
              <a:rPr lang="th-TH" sz="32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2.การใช้บริการโทรศัพท์ส่วนบุคคล</a:t>
            </a:r>
          </a:p>
          <a:p>
            <a:endParaRPr lang="th-TH" sz="28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687558B-1DCD-4AED-BD42-FA24A2EA90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869" y="2754905"/>
            <a:ext cx="3630789" cy="363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8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481C38C-C3CC-48F6-AD58-319F0F529DFD}"/>
              </a:ext>
            </a:extLst>
          </p:cNvPr>
          <p:cNvSpPr txBox="1">
            <a:spLocks/>
          </p:cNvSpPr>
          <p:nvPr/>
        </p:nvSpPr>
        <p:spPr>
          <a:xfrm>
            <a:off x="3154017" y="413971"/>
            <a:ext cx="6294783" cy="8239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ส่วนประกอบของโทรศัพท์ส่วนบุคคล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49D39A1D-DFF1-4F9F-9838-DB2E3FCE1D0E}"/>
              </a:ext>
            </a:extLst>
          </p:cNvPr>
          <p:cNvSpPr txBox="1">
            <a:spLocks/>
          </p:cNvSpPr>
          <p:nvPr/>
        </p:nvSpPr>
        <p:spPr>
          <a:xfrm>
            <a:off x="1687706" y="1541118"/>
            <a:ext cx="9227403" cy="348421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h-TH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1.ตัวเครื่องบนตัวเครื่องมีส่วนประกอบที่สำคัญดังนี้ </a:t>
            </a:r>
            <a:br>
              <a:rPr lang="th-TH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ปุ่มกดหมายเลขเพื่อใช้ในการโทรออกปกติจะมี 12 ปุ่ม 10 หมายเลขและปุ่มดอกจันและปุ่มแฟลตโทรศัพท์ในสำนักงานจะมีปุ่มพิเศษอีก 3 9 ปุ่มเช่นปุ่ม </a:t>
            </a:r>
            <a:r>
              <a:rPr lang="en-US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Radial, Hold, Flash </a:t>
            </a:r>
            <a:br>
              <a:rPr lang="th-TH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กระดิ่ง (</a:t>
            </a:r>
            <a:r>
              <a:rPr lang="en-US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Finger) </a:t>
            </a:r>
            <a:r>
              <a:rPr lang="th-TH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ป็นตัวที่ทำให้เกิดเสียงดังขึ้นเมื่อมีสายโทรเข้าเพื่อเรียกให้ผู้รับมารับโทรศัพท์ปัจจุบันกระดิ่งมี 3 แบบ ได้แก่ กระดิ่งแบบ</a:t>
            </a:r>
            <a:r>
              <a:rPr lang="th-TH" sz="2800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แม็</a:t>
            </a:r>
            <a:r>
              <a:rPr lang="th-TH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กนีโตกระดิ่งแบบบัส</a:t>
            </a:r>
            <a:r>
              <a:rPr lang="th-TH" sz="2800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เซอร์</a:t>
            </a:r>
            <a:r>
              <a:rPr lang="th-TH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และกระดึงแบบสำโขง </a:t>
            </a:r>
            <a:br>
              <a:rPr lang="th-TH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 ชุดวงจรอิเล็กทรอนิกส์ของโทรศัพท์ทำหน้าที่รับส่งสัญญาณไฟฟ้าจากโทรศัพท์ทั้งสองเครื่อง  ไมโครโฟนและลำโพงช่วยให้ผู้ใช้สามารถสื่อสารได้โดยไม่ต้องยกหูโทรศัพท์โดยจะมีไมโครโฟนและลำโพงอยู่ที่ตัวเครื่อง</a:t>
            </a:r>
            <a:endParaRPr lang="en-US" sz="28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3991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676D7466-B70D-45E0-B71E-CBB3625F9888}"/>
              </a:ext>
            </a:extLst>
          </p:cNvPr>
          <p:cNvSpPr txBox="1">
            <a:spLocks/>
          </p:cNvSpPr>
          <p:nvPr/>
        </p:nvSpPr>
        <p:spPr>
          <a:xfrm>
            <a:off x="1815912" y="1231607"/>
            <a:ext cx="9116771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buFont typeface="Arial" panose="020B0604020202020204" pitchFamily="34" charset="0"/>
              <a:buNone/>
            </a:pPr>
            <a:r>
              <a:rPr lang="th-TH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2 .หูโทรศัพท์มีอุปกรณ์ไฟฟ้า 2 ชนิดคือไมโครโฟนทำหน้าที่เปลี่ยนสัญญาณเสียงเป็นสัญญาณไฟฟ้าและลำโพงซึ่งทำหน้าที่เปลี่ยนสัญญาณไฟฟ้าเป็นสัญญาณเสียงโดยมีไฮบริดทรานฟอร์เมอร์ (</a:t>
            </a:r>
            <a:r>
              <a:rPr lang="en-US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Hybrid Transformer) </a:t>
            </a:r>
            <a:r>
              <a:rPr lang="th-TH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ีหน้าที่แยกสัญญาณจากไมโครโฟนส่งไปยังสายโทรศัพท์และรับสัญญาณที่ส่งมาตามสายโทรศัพท์แยกไปยังลำโพง</a:t>
            </a:r>
            <a:endParaRPr lang="en-US" sz="28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7" name="Slide Number Placeholder 15">
            <a:extLst>
              <a:ext uri="{FF2B5EF4-FFF2-40B4-BE49-F238E27FC236}">
                <a16:creationId xmlns:a16="http://schemas.microsoft.com/office/drawing/2014/main" id="{FBDF2FC2-497E-431E-B3B2-D5F7070C9E04}"/>
              </a:ext>
            </a:extLst>
          </p:cNvPr>
          <p:cNvSpPr txBox="1">
            <a:spLocks/>
          </p:cNvSpPr>
          <p:nvPr/>
        </p:nvSpPr>
        <p:spPr>
          <a:xfrm>
            <a:off x="11549269" y="6405746"/>
            <a:ext cx="642731" cy="40780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2E478F-E849-4A8C-AF1F-CBCC78A7CBFA}" type="slidenum">
              <a:rPr lang="en-US" sz="2000" smtClean="0">
                <a:latin typeface="Angsana New" panose="02020603050405020304" pitchFamily="18" charset="-34"/>
                <a:cs typeface="Angsana New" panose="02020603050405020304" pitchFamily="18" charset="-34"/>
              </a:rPr>
              <a:pPr/>
              <a:t>8</a:t>
            </a:fld>
            <a:endParaRPr lang="en-US" sz="2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193AA0-A37B-452A-9E88-BC42250D6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454" y="271790"/>
            <a:ext cx="6511092" cy="1079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634A957-8261-4336-A29E-ABC04EA2A7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713" y="3429000"/>
            <a:ext cx="2859156" cy="285915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EDF49D2-6D6F-4F31-A282-54A4A5B26B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130" y="3664225"/>
            <a:ext cx="3498574" cy="262393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7342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3E2A18A-8A68-4421-A1C3-0BB1A600B5B4}"/>
              </a:ext>
            </a:extLst>
          </p:cNvPr>
          <p:cNvSpPr txBox="1">
            <a:spLocks/>
          </p:cNvSpPr>
          <p:nvPr/>
        </p:nvSpPr>
        <p:spPr>
          <a:xfrm>
            <a:off x="1103717" y="1490046"/>
            <a:ext cx="10279900" cy="339674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buNone/>
            </a:pPr>
            <a:r>
              <a:rPr lang="th-TH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โทรศัพท์สาธารณะโทรศัพท์สาธารณะ (</a:t>
            </a:r>
            <a:r>
              <a:rPr lang="en-US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Public Telephone) </a:t>
            </a:r>
            <a:r>
              <a:rPr lang="th-TH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ป็นโทรศัพท์ที่ไว้บริการประชาชนโดยทั่วไปที่ไม่มีโทรศัพท์บุคคลหรือใช้ในระหว่างการเดินทางที่ไม่สะดวกที่จะใช้โทรศัพท์บุคคลโดยส่วนมากโทรศัพท์สาธารณะจะติดตั้งไว้ริมถนนในแหล่งชุมชนพื้นที่สาธารณะเพื่อสะดวกในการใช้บริการของประชาชนเป็นโทรศัพท์ที่มีการสื่อสารผ่านทางสายโทรศัพท์เหมือนโทรศัพท์ปัจจุบันโทรศัพท์สาธารณะมีผู้ใช้บริการน้อยลงมาก  </a:t>
            </a:r>
          </a:p>
          <a:p>
            <a:pPr marL="0" indent="0" algn="thaiDist">
              <a:buNone/>
            </a:pPr>
            <a:r>
              <a:rPr lang="th-TH" sz="2800" b="0" i="0" dirty="0">
                <a:solidFill>
                  <a:schemeClr val="tx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	1. การใช้บริการโทรศัพท์สาธารณะสามารถใช้บริการโทรศัพท์สาธารณะจากตู้โทรศัพท์ได้ 2 รูปแบบคือระบบหยอดเหรียญและระบบบัตรโทรศัพท์</a:t>
            </a:r>
            <a:r>
              <a:rPr lang="en-US" sz="2800" b="0" i="0" dirty="0">
                <a:solidFill>
                  <a:schemeClr val="tx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</a:p>
          <a:p>
            <a:pPr marL="0" indent="0" algn="thaiDist">
              <a:buNone/>
            </a:pPr>
            <a:r>
              <a:rPr lang="en-US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US" sz="2800" b="0" i="0" dirty="0">
                <a:solidFill>
                  <a:schemeClr val="tx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2.</a:t>
            </a:r>
            <a:r>
              <a:rPr lang="th-TH" sz="2800" b="0" i="0" dirty="0">
                <a:solidFill>
                  <a:schemeClr val="tx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หน่วยงานที่ให้บริการโทรศัพท์สาธารณะในปัจจุบันโทรศัพท์สาธารณะมีหน่วยงานที่ให้บริการคือ บริษัท ทีโอทีจํากัด (มหาชน): </a:t>
            </a:r>
            <a:r>
              <a:rPr lang="en-US" sz="2800" b="0" i="0" dirty="0">
                <a:solidFill>
                  <a:schemeClr val="tx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TOT</a:t>
            </a:r>
            <a:endParaRPr lang="th-TH" sz="28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7F3E74E1-E99C-4F0F-809F-C3CFD3DB0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4638" y="510738"/>
            <a:ext cx="5138057" cy="979308"/>
          </a:xfrm>
        </p:spPr>
        <p:txBody>
          <a:bodyPr>
            <a:noAutofit/>
          </a:bodyPr>
          <a:lstStyle/>
          <a:p>
            <a:pPr algn="ctr"/>
            <a:r>
              <a:rPr lang="th-TH" sz="4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โทรศัพท์สาธารณะ</a:t>
            </a:r>
            <a:br>
              <a:rPr lang="en-US" sz="4400" b="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th-TH" sz="4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7708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adg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290</TotalTime>
  <Words>2317</Words>
  <Application>Microsoft Office PowerPoint</Application>
  <PresentationFormat>Widescreen</PresentationFormat>
  <Paragraphs>97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Angsana New</vt:lpstr>
      <vt:lpstr>Arial</vt:lpstr>
      <vt:lpstr>FreesiaUPC</vt:lpstr>
      <vt:lpstr>Gill Sans MT</vt:lpstr>
      <vt:lpstr>Impact</vt:lpstr>
      <vt:lpstr>Badge</vt:lpstr>
      <vt:lpstr>เครื่องใช้ไฟฟ้าภายในสำนักงาน</vt:lpstr>
      <vt:lpstr>หัวข้อการเรียนรู้</vt:lpstr>
      <vt:lpstr>เครื่องโทรศัพท์</vt:lpstr>
      <vt:lpstr>เครื่องโทรศัพท์ </vt:lpstr>
      <vt:lpstr>เครื่องโทรศัพท์</vt:lpstr>
      <vt:lpstr>โทรศัพท์ส่วนบุคคล</vt:lpstr>
      <vt:lpstr>PowerPoint Presentation</vt:lpstr>
      <vt:lpstr>PowerPoint Presentation</vt:lpstr>
      <vt:lpstr>โทรศัพท์สาธารณะ </vt:lpstr>
      <vt:lpstr>ตัวอย่างตู้โทรศัพท์สาธารณะ </vt:lpstr>
      <vt:lpstr>PowerPoint Presentation</vt:lpstr>
      <vt:lpstr>PowerPoint Presentation</vt:lpstr>
      <vt:lpstr>2. การติดต่อสื่อสารของระบบโทรศัพท์เคลื่อนที่</vt:lpstr>
      <vt:lpstr>PowerPoint Presentation</vt:lpstr>
      <vt:lpstr>เครื่องโทรสาร </vt:lpstr>
      <vt:lpstr>PowerPoint Presentation</vt:lpstr>
      <vt:lpstr>หลักการทำงานของเครื่องโทรสาร</vt:lpstr>
      <vt:lpstr>ผังการทำงานของเครื่องโทรสาร</vt:lpstr>
      <vt:lpstr>ข้อแนะนำการดูแลรักษาเครื่องโทรสาร</vt:lpstr>
      <vt:lpstr>PowerPoint Presentation</vt:lpstr>
      <vt:lpstr>PowerPoint Presentation</vt:lpstr>
      <vt:lpstr>หลักการทำงานของเครื่องถ่ายเอกสาร </vt:lpstr>
      <vt:lpstr>องค์ประกอบของเครื่องถ่ายเอกสาร</vt:lpstr>
      <vt:lpstr>การดูแลรักษาเครื่องถ่ายเอกสาร</vt:lpstr>
      <vt:lpstr>PowerPoint Presentation</vt:lpstr>
      <vt:lpstr>PowerPoint Presentation</vt:lpstr>
      <vt:lpstr>เครื่องคอมพิวเตอร์ประกอบด้วยอะไรบ้าง?</vt:lpstr>
      <vt:lpstr>ฮาร์ดแวร์</vt:lpstr>
      <vt:lpstr>ฮาร์ดแวร์มีอะไรบ้าง?</vt:lpstr>
      <vt:lpstr>ซอฟต์แวร์(Software) </vt:lpstr>
      <vt:lpstr>ประเภทของซอฟต์แวร์ </vt:lpstr>
      <vt:lpstr>ซอฟต์แวร์ระบบ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เครื่องใช้ไฟฟ้าภายในสำนักงาน</dc:title>
  <dc:creator>Admin</dc:creator>
  <cp:lastModifiedBy>Admin</cp:lastModifiedBy>
  <cp:revision>79</cp:revision>
  <dcterms:created xsi:type="dcterms:W3CDTF">2020-09-21T03:39:11Z</dcterms:created>
  <dcterms:modified xsi:type="dcterms:W3CDTF">2020-10-09T12:52:20Z</dcterms:modified>
</cp:coreProperties>
</file>