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A74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4" autoAdjust="0"/>
    <p:restoredTop sz="87457" autoAdjust="0"/>
  </p:normalViewPr>
  <p:slideViewPr>
    <p:cSldViewPr snapToGrid="0">
      <p:cViewPr varScale="1">
        <p:scale>
          <a:sx n="79" d="100"/>
          <a:sy n="79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2019C-C9B0-46B4-AAB8-8A01D952AF23}" type="datetimeFigureOut">
              <a:rPr lang="th-TH" smtClean="0"/>
              <a:t>07/10/63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33964-4EAA-48CC-AFCD-0B5FBB9B1EE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65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33964-4EAA-48CC-AFCD-0B5FBB9B1EE3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0C0C-EAE9-41E6-8416-8C5C8091C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669" y="539476"/>
            <a:ext cx="10222542" cy="2060253"/>
          </a:xfrm>
        </p:spPr>
        <p:txBody>
          <a:bodyPr/>
          <a:lstStyle/>
          <a:p>
            <a:pPr algn="ctr"/>
            <a:r>
              <a:rPr lang="th-TH" sz="7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</a:rPr>
              <a:t>หน่วยที่ 5</a:t>
            </a:r>
            <a:br>
              <a:rPr lang="th-TH" sz="7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</a:rPr>
            </a:br>
            <a:r>
              <a:rPr lang="th-TH" sz="7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</a:rPr>
              <a:t>การอนุรักษ์พลังงานและสิ่งแวดล้อม</a:t>
            </a:r>
            <a:endParaRPr lang="en-US" sz="72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ysClr val="windowText" lastClr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51FFBA-56C6-4C8F-B7D6-FD8CD447C32D}"/>
              </a:ext>
            </a:extLst>
          </p:cNvPr>
          <p:cNvGrpSpPr/>
          <p:nvPr/>
        </p:nvGrpSpPr>
        <p:grpSpPr>
          <a:xfrm>
            <a:off x="428368" y="3739601"/>
            <a:ext cx="3514460" cy="2782343"/>
            <a:chOff x="428368" y="3739601"/>
            <a:chExt cx="3514460" cy="2782343"/>
          </a:xfrm>
        </p:grpSpPr>
        <p:pic>
          <p:nvPicPr>
            <p:cNvPr id="9" name="Graphic 8" descr="Deciduous tree">
              <a:extLst>
                <a:ext uri="{FF2B5EF4-FFF2-40B4-BE49-F238E27FC236}">
                  <a16:creationId xmlns:a16="http://schemas.microsoft.com/office/drawing/2014/main" id="{C67A5E2D-AD69-4CED-B705-2240897E3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8368" y="3739601"/>
              <a:ext cx="2775794" cy="2775794"/>
            </a:xfrm>
            <a:prstGeom prst="rect">
              <a:avLst/>
            </a:prstGeom>
          </p:spPr>
        </p:pic>
        <p:pic>
          <p:nvPicPr>
            <p:cNvPr id="17" name="Graphic 16" descr="Earth globe Americas">
              <a:extLst>
                <a:ext uri="{FF2B5EF4-FFF2-40B4-BE49-F238E27FC236}">
                  <a16:creationId xmlns:a16="http://schemas.microsoft.com/office/drawing/2014/main" id="{4C446592-8CF4-463F-B57F-5128FFCFD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8428" y="4360315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Recycle">
              <a:extLst>
                <a:ext uri="{FF2B5EF4-FFF2-40B4-BE49-F238E27FC236}">
                  <a16:creationId xmlns:a16="http://schemas.microsoft.com/office/drawing/2014/main" id="{86407258-5833-42BD-AEE2-4EA835505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46962" y="5607544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Graphic 6" descr="Factory">
            <a:extLst>
              <a:ext uri="{FF2B5EF4-FFF2-40B4-BE49-F238E27FC236}">
                <a16:creationId xmlns:a16="http://schemas.microsoft.com/office/drawing/2014/main" id="{218247B8-A75D-48CC-9A86-A49357269B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516319" y="3799363"/>
            <a:ext cx="3056078" cy="3058637"/>
          </a:xfrm>
          <a:prstGeom prst="rect">
            <a:avLst/>
          </a:prstGeom>
        </p:spPr>
      </p:pic>
      <p:pic>
        <p:nvPicPr>
          <p:cNvPr id="23" name="Graphic 22" descr="Thought bubble">
            <a:extLst>
              <a:ext uri="{FF2B5EF4-FFF2-40B4-BE49-F238E27FC236}">
                <a16:creationId xmlns:a16="http://schemas.microsoft.com/office/drawing/2014/main" id="{6FC0C207-BA41-4328-AC18-76E764480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96425" y="32006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3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E7F929-3092-474F-987C-BC4015E760D3}"/>
              </a:ext>
            </a:extLst>
          </p:cNvPr>
          <p:cNvSpPr txBox="1"/>
          <p:nvPr/>
        </p:nvSpPr>
        <p:spPr>
          <a:xfrm>
            <a:off x="370703" y="568411"/>
            <a:ext cx="1054647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3) สร้างแรงจูงใจ</a:t>
            </a:r>
          </a:p>
          <a:p>
            <a:endParaRPr lang="th-TH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4) วิจัยและพัฒนาระบบและเทคโนโลยีที่ทำให้มีการประหยัดพลังงาน</a:t>
            </a:r>
          </a:p>
          <a:p>
            <a:endParaRPr lang="th-TH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5) กำหนดมาตรฐาน กฎ ระเบียบ และวิธีการบริหารจัดการ</a:t>
            </a:r>
          </a:p>
          <a:p>
            <a:endParaRPr lang="th-TH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6) ส่งเสริมการสร้างเครือข่ายต้นแบบ</a:t>
            </a:r>
            <a:endParaRPr lang="en-US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B2E0A-4FF8-41ED-B212-2BFBCA3E9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32219"/>
            <a:ext cx="2438400" cy="1624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A17C5B-422A-4FE7-B317-6E2449F4D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792" y="3952894"/>
            <a:ext cx="3233928" cy="264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66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4D6524-BE4D-475A-9230-BBC432F86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69" y="4616195"/>
            <a:ext cx="1847360" cy="1847360"/>
          </a:xfrm>
          <a:prstGeom prst="rect">
            <a:avLst/>
          </a:prstGeom>
          <a:noFill/>
          <a:effectLst>
            <a:glow>
              <a:schemeClr val="accent1">
                <a:alpha val="0"/>
              </a:schemeClr>
            </a:glow>
            <a:outerShdw sx="1000" sy="1000" algn="ctr" rotWithShape="0">
              <a:srgbClr val="000000">
                <a:alpha val="0"/>
              </a:srgbClr>
            </a:outerShdw>
            <a:reflection stA="0" endPos="65000" dir="5400000" sy="-100000" algn="bl" rotWithShape="0"/>
            <a:softEdge rad="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67E337-937C-4D22-A1BB-F070E707F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30" y="394445"/>
            <a:ext cx="11259293" cy="599399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h-TH" sz="4400" b="1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นโยบายการดูแลสิ่งแวดล้อม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ส่งเสริมการใช้พลังงานที่ให้ความสำคัญต่อสิ่งแวดล้อม รวมทั้งส่งเสริมให้เกิดกลไกการพัฒนาพลังงานที่สะอาด เพื่อลดผลกระทบต่อสิ่งแวดล้อมและชุมชน ลดปริมาณแก๊สเรือนกระจก</a:t>
            </a:r>
            <a:r>
              <a:rPr lang="en-US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โดยปฏิบัติดังนี้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39B6B-FD41-4397-930C-596FB9AC9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088" y="3515844"/>
            <a:ext cx="3090943" cy="29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9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0F7FA8-048E-4A52-9553-03EC0D8D1A78}"/>
              </a:ext>
            </a:extLst>
          </p:cNvPr>
          <p:cNvSpPr txBox="1"/>
          <p:nvPr/>
        </p:nvSpPr>
        <p:spPr>
          <a:xfrm>
            <a:off x="506627" y="580768"/>
            <a:ext cx="105804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1) การดูแลผลกระทบต่อสิ่งแวดล้อมที่มาจากการผลิต การแปรรูป และการใช้พลังงาน โดยการเลือกโรงไฟฟ้านำร่อง</a:t>
            </a:r>
            <a:endParaRPr lang="en-US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EC985-AE18-443A-964D-4E880D8F4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10" y="2027318"/>
            <a:ext cx="6948706" cy="3763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46F4C0-639D-46B7-B743-C474917FCA43}"/>
              </a:ext>
            </a:extLst>
          </p:cNvPr>
          <p:cNvSpPr txBox="1"/>
          <p:nvPr/>
        </p:nvSpPr>
        <p:spPr>
          <a:xfrm>
            <a:off x="4006148" y="6015622"/>
            <a:ext cx="373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Cordia New" panose="020B0304020202020204" pitchFamily="34" charset="-34"/>
              </a:rPr>
              <a:t>โรงไฟฟ้านำร่อง </a:t>
            </a:r>
            <a:r>
              <a:rPr lang="en-US" sz="2800" b="1" dirty="0">
                <a:latin typeface="Cordia New" panose="020B0304020202020204" pitchFamily="34" charset="-34"/>
              </a:rPr>
              <a:t>(pilot power plant)</a:t>
            </a:r>
          </a:p>
        </p:txBody>
      </p:sp>
    </p:spTree>
    <p:extLst>
      <p:ext uri="{BB962C8B-B14F-4D97-AF65-F5344CB8AC3E}">
        <p14:creationId xmlns:p14="http://schemas.microsoft.com/office/powerpoint/2010/main" val="358741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5DD7DB-563C-442E-A226-89F044486839}"/>
              </a:ext>
            </a:extLst>
          </p:cNvPr>
          <p:cNvSpPr txBox="1"/>
          <p:nvPr/>
        </p:nvSpPr>
        <p:spPr>
          <a:xfrm>
            <a:off x="506627" y="580768"/>
            <a:ext cx="10580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2) ส่งเสริมกลไกพัฒนาที่สะอาด สาขาพลังงาน เพื่อลดปริมาณการปล่อยแก๊สเรือนกระจกโดยการนำแก๊สเผาทิ้งมาใช้ประโยชน์โดยทดแทนการใช้แก๊สหุงต้ม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712A6A-53E0-4ADB-A993-DDE9D05E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4" y="2756118"/>
            <a:ext cx="2093487" cy="279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8781A8-66F7-4206-BDBB-D0384B704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87" y="2338168"/>
            <a:ext cx="3541713" cy="3630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0D773B-B6B7-482F-8953-E707806D6711}"/>
              </a:ext>
            </a:extLst>
          </p:cNvPr>
          <p:cNvSpPr txBox="1"/>
          <p:nvPr/>
        </p:nvSpPr>
        <p:spPr>
          <a:xfrm>
            <a:off x="1850182" y="5754012"/>
            <a:ext cx="157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Cordia New" panose="020B0304020202020204" pitchFamily="34" charset="-34"/>
              </a:rPr>
              <a:t>หอแก๊สเผาทิ้ง</a:t>
            </a:r>
            <a:endParaRPr lang="en-US" sz="2800" b="1" dirty="0">
              <a:latin typeface="Cordia New" panose="020B0304020202020204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43F0C-7500-4FF7-B9B0-A4C8280282E4}"/>
              </a:ext>
            </a:extLst>
          </p:cNvPr>
          <p:cNvSpPr txBox="1"/>
          <p:nvPr/>
        </p:nvSpPr>
        <p:spPr>
          <a:xfrm>
            <a:off x="5380087" y="6015622"/>
            <a:ext cx="3284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Cordia New" panose="020B0304020202020204" pitchFamily="34" charset="-34"/>
              </a:rPr>
              <a:t>ส่วนประกอบของหอแก๊สเผาทิ้ง</a:t>
            </a:r>
            <a:endParaRPr lang="en-US" sz="2800" b="1" dirty="0">
              <a:latin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624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45A14A-58C6-417A-9EE9-F2810D6CC65D}"/>
              </a:ext>
            </a:extLst>
          </p:cNvPr>
          <p:cNvSpPr txBox="1"/>
          <p:nvPr/>
        </p:nvSpPr>
        <p:spPr>
          <a:xfrm>
            <a:off x="506627" y="580768"/>
            <a:ext cx="10824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3) ควบคุมดูแลการปล่อยสารประกอบอินทรีย์ระเหยง่ายจากอุสาหกรรมปิโตรเลียมและการกลั่นไม่ให้เกินปัญหากับสิ่งแวดล้อ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8BC29-A047-4FD3-A7A8-1F3DBC1D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572" y="2162151"/>
            <a:ext cx="6268223" cy="3607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443742-F2C3-4707-A42D-5C4B2A458F92}"/>
              </a:ext>
            </a:extLst>
          </p:cNvPr>
          <p:cNvSpPr txBox="1"/>
          <p:nvPr/>
        </p:nvSpPr>
        <p:spPr>
          <a:xfrm>
            <a:off x="3799514" y="5965931"/>
            <a:ext cx="3852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Cordia New" panose="020B0304020202020204" pitchFamily="34" charset="-34"/>
              </a:rPr>
              <a:t>อุตสาหกรรมปิโตรเลียมและการกลั่น</a:t>
            </a:r>
            <a:endParaRPr lang="en-US" sz="2800" b="1" dirty="0">
              <a:latin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322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174527-6CC6-4B23-A877-E26789913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30" y="394445"/>
            <a:ext cx="11605284" cy="599399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h-TH" sz="4400" b="1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แนวทางในการอนุรักษ์พลังงาน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1) การใช้พลังงานอย่างประหยัดและคุ้มค่าโดยการสร้างค่านิยมและจิตสำนึก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2) มีการวางแผนและควบคุมการใช้อย่างเต็มประสิทธิภาพหมั่นตรวจสอบดูแลการใช้เครื่องใช้ไฟฟ้าตลอดเวลา</a:t>
            </a:r>
          </a:p>
          <a:p>
            <a:pPr marL="0" indent="0">
              <a:lnSpc>
                <a:spcPct val="150000"/>
              </a:lnSpc>
              <a:buNone/>
            </a:pPr>
            <a:endParaRPr lang="th-TH" sz="4400" dirty="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A5DE3-79CE-4575-8483-C1A6C11F7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221" y="3560652"/>
            <a:ext cx="2880840" cy="2630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013404-4EC8-4EEB-B612-F70DC96BD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87" r="21636"/>
          <a:stretch/>
        </p:blipFill>
        <p:spPr>
          <a:xfrm>
            <a:off x="8236051" y="3288555"/>
            <a:ext cx="2797873" cy="317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03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5FAD11-F4E5-43DE-B10E-EBE64DB10741}"/>
              </a:ext>
            </a:extLst>
          </p:cNvPr>
          <p:cNvSpPr txBox="1"/>
          <p:nvPr/>
        </p:nvSpPr>
        <p:spPr>
          <a:xfrm>
            <a:off x="381000" y="431457"/>
            <a:ext cx="10987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3) การใช้พลังงานทดแทนที่ได้จากธรรมชาติ เช่น พลังงานแสงอาทิตย์ พลังงานลม พลังงานน้ำ และ</a:t>
            </a:r>
            <a:r>
              <a:rPr lang="th-TH" sz="4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อื่นๆ</a:t>
            </a:r>
            <a:endParaRPr lang="th-TH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BE5F5-7625-464C-B356-6B19C631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19" y="2988348"/>
            <a:ext cx="3857627" cy="25717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2813A4-5452-408C-B14F-FBB4A5BA3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69" y="2008781"/>
            <a:ext cx="3286061" cy="21140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28FF8-237F-4FBA-988A-7DBD1DB22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144" y="3171605"/>
            <a:ext cx="3790950" cy="2571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79E1BA-769D-4689-A231-36719F512404}"/>
              </a:ext>
            </a:extLst>
          </p:cNvPr>
          <p:cNvSpPr txBox="1"/>
          <p:nvPr/>
        </p:nvSpPr>
        <p:spPr>
          <a:xfrm>
            <a:off x="1113208" y="5853896"/>
            <a:ext cx="217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Cordia New" panose="020B0304020202020204" pitchFamily="34" charset="-34"/>
              </a:rPr>
              <a:t>พลังงานแสงอาทิตย์</a:t>
            </a:r>
            <a:endParaRPr lang="en-US" sz="2800" b="1" dirty="0">
              <a:latin typeface="Cordia New" panose="020B0304020202020204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7CC75E-0C3A-4FD3-8F82-D9E5DE66DA79}"/>
              </a:ext>
            </a:extLst>
          </p:cNvPr>
          <p:cNvSpPr txBox="1"/>
          <p:nvPr/>
        </p:nvSpPr>
        <p:spPr>
          <a:xfrm>
            <a:off x="5208400" y="4457480"/>
            <a:ext cx="1332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Cordia New" panose="020B0304020202020204" pitchFamily="34" charset="-34"/>
              </a:rPr>
              <a:t>พลังงานลม</a:t>
            </a:r>
            <a:endParaRPr lang="en-US" sz="2800" b="1" dirty="0">
              <a:latin typeface="Cordia New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F845A1-363E-46B8-A053-0F47425377F6}"/>
              </a:ext>
            </a:extLst>
          </p:cNvPr>
          <p:cNvSpPr txBox="1"/>
          <p:nvPr/>
        </p:nvSpPr>
        <p:spPr>
          <a:xfrm>
            <a:off x="9224639" y="6002398"/>
            <a:ext cx="130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Cordia New" panose="020B0304020202020204" pitchFamily="34" charset="-34"/>
              </a:rPr>
              <a:t>พลังงานน้ำ</a:t>
            </a:r>
            <a:endParaRPr lang="en-US" sz="2800" b="1" dirty="0">
              <a:latin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343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899304-808A-403D-9899-51D0528924EB}"/>
              </a:ext>
            </a:extLst>
          </p:cNvPr>
          <p:cNvSpPr txBox="1"/>
          <p:nvPr/>
        </p:nvSpPr>
        <p:spPr>
          <a:xfrm>
            <a:off x="381000" y="431457"/>
            <a:ext cx="10987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4</a:t>
            </a: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) การหมุนเวียนกลับมาใช้ใหม่ โดยการนำวัสดุที่ชำรุดนำมาซ่อมใช้ใหม่ลดการทิ้งขยะที่ไม่จำเป็นหรือการหมุนเวียนกลับมาใช้ใหม่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47853-D062-4B39-916D-D4C02D65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7" y="2211860"/>
            <a:ext cx="4378500" cy="2917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25CB12-A496-4986-85CE-53EFAE6BC796}"/>
              </a:ext>
            </a:extLst>
          </p:cNvPr>
          <p:cNvSpPr txBox="1"/>
          <p:nvPr/>
        </p:nvSpPr>
        <p:spPr>
          <a:xfrm>
            <a:off x="1584950" y="5201279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Cordia New" panose="020B0304020202020204" pitchFamily="34" charset="-34"/>
              </a:rPr>
              <a:t>เซรามิกจากกระดาษสา</a:t>
            </a:r>
            <a:endParaRPr lang="en-US" sz="2800" b="1" dirty="0">
              <a:latin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C06560-3445-4D47-91EB-8F13CFC7A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374" y="2211860"/>
            <a:ext cx="4108698" cy="29171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E012FA-1EA0-4ADE-9E66-30EF7D92A7A1}"/>
              </a:ext>
            </a:extLst>
          </p:cNvPr>
          <p:cNvSpPr txBox="1"/>
          <p:nvPr/>
        </p:nvSpPr>
        <p:spPr>
          <a:xfrm>
            <a:off x="6740844" y="5188007"/>
            <a:ext cx="3329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Cordia New" panose="020B0304020202020204" pitchFamily="34" charset="-34"/>
              </a:rPr>
              <a:t>กระถางต้นไม้จากขวดพลาสติก</a:t>
            </a:r>
            <a:endParaRPr lang="en-US" sz="2800" b="1" dirty="0">
              <a:latin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5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F32019-5C7A-4A51-8BF5-2ED3BEDA9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0195" y="4015946"/>
            <a:ext cx="2684000" cy="2684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9EED58-E5EB-4D4E-8FCC-40F927B76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30" y="394445"/>
            <a:ext cx="11605284" cy="5993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b="1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วิธีการประหยัดพลังงาน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การประหยัดพลังงานของเครื่องปรับอากาศ</a:t>
            </a:r>
          </a:p>
          <a:p>
            <a:pPr marL="0" indent="0">
              <a:buNone/>
            </a:pPr>
            <a:r>
              <a:rPr lang="th-TH" sz="40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 ปิดเครื่องปรับอากาศทุกครั้งที่จะไม่อยู่ในห้องเกิน 1 ชั่วโมง </a:t>
            </a:r>
          </a:p>
          <a:p>
            <a:pPr marL="0" indent="0">
              <a:buNone/>
            </a:pPr>
            <a:r>
              <a:rPr lang="th-TH" sz="40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ตั้งอุณหภูมิเครื่องปรับอากาศที่ 25 องศาเซลเซียส</a:t>
            </a:r>
          </a:p>
          <a:p>
            <a:pPr marL="0" indent="0">
              <a:buNone/>
            </a:pPr>
            <a:r>
              <a:rPr lang="th-TH" sz="40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3. หากอากาศภายนอกไม่ร้อนเกินไป ควรเปิดพัดลมแทนเครื่องปรับอากาศ จะช่วยประหยัดไฟฟ้า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55793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1095C1-DF2F-4AC4-8E04-2F029AB2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30" y="394445"/>
            <a:ext cx="11605284" cy="5993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การประหยัดพลังงานของหลอดไฟฟ้า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 ควรปิดไฟทุกครั้งเมื่อไม่มีคนอยู่ในห้อง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เลือกใช้หลอดไฟที่มีกำลังวัตต์เหมาะสมกับการใช้งาน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3. ควรถอดปลั๊กอุปกรณ์ให้แสงสว่างเมื่อไม่ใช้เป็นเวลานาน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4. เลือกใช้โคมไฟแบบสะท้อนแสงแทนแบบเดิมที่ใช้พลาสติกปิด 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5.ควรใช้หลอดฟลูออเรสเซนต์หรือหลอดคอมแพคฟลูออเรสเซนต์ แทนหลอดไส้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019F7-301C-4D10-B915-D383F41A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439" y="130834"/>
            <a:ext cx="3863745" cy="386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5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31921 L -0.01106 -0.31921 C -0.01002 -0.31226 -0.00885 -0.30532 -0.00768 -0.29884 C -0.00729 -0.29675 -0.00664 -0.2949 -0.00651 -0.29259 C -0.00585 -0.28518 -0.00585 -0.27754 -0.00533 -0.27013 C -0.00468 -0.25856 -0.00416 -0.25578 -0.00299 -0.24537 C 0.00144 -0.128 -0.00338 -0.26388 -0.00078 0.03149 C -0.00065 0.03496 0.00013 0.03843 0.0004 0.0419 C 0.00092 0.04584 0.00131 0.05 0.00157 0.05417 C 0.00287 0.07176 0.00391 0.08959 0.00508 0.10741 C 0.00547 0.13149 0.0056 0.15533 0.00625 0.17917 C 0.00638 0.18334 0.0073 0.1875 0.00743 0.19167 C 0.00769 0.20186 0.00743 0.21204 0.00743 0.22246 " pathEditMode="relative" ptsTypes="AAAAAAAAAAA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0CF6-3452-40CF-9276-7F4FCBC8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74" y="411891"/>
            <a:ext cx="8596668" cy="1009136"/>
          </a:xfrm>
        </p:spPr>
        <p:txBody>
          <a:bodyPr>
            <a:normAutofit/>
          </a:bodyPr>
          <a:lstStyle/>
          <a:p>
            <a:r>
              <a:rPr lang="th-TH" sz="5500" b="1" dirty="0">
                <a:solidFill>
                  <a:schemeClr val="accent2">
                    <a:lumMod val="50000"/>
                  </a:schemeClr>
                </a:solidFill>
              </a:rPr>
              <a:t>ความหมายของการอนุรักษ์พลังงาน</a:t>
            </a:r>
            <a:endParaRPr lang="en-US" sz="5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6D62-32CA-412F-877A-43AE7D0E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068" y="1421027"/>
            <a:ext cx="8266658" cy="3870301"/>
          </a:xfrm>
        </p:spPr>
        <p:txBody>
          <a:bodyPr>
            <a:normAutofit fontScale="92500" lnSpcReduction="20000"/>
          </a:bodyPr>
          <a:lstStyle/>
          <a:p>
            <a:pPr marL="0" indent="0" algn="thaiDist">
              <a:buNone/>
            </a:pPr>
            <a:r>
              <a:rPr lang="th-TH" sz="4400" b="1" dirty="0">
                <a:solidFill>
                  <a:schemeClr val="tx1"/>
                </a:solidFill>
                <a:cs typeface="+mj-cs"/>
              </a:rPr>
              <a:t>การอนุรักษ์พลังงาน คือ การผลิตและใช้พลังงานอย่างมีประสิทธิภาพและประหยัด โดยพัฒนาพลังงานให้มีประสิทธิภาพ ไม่ส่งผลกระทบต่อสิ่งแวดล้อม รวมทั้งการหาพลังงานใหม่มาทดแทนการอนุรักษ์พลังงาน นอกจากจะช่วยลดปริมาณการใช้แล้ว ยังช่วยลดค่าใช้จ่ายในกิจการและปัญหาสิ่งแวดล้อม</a:t>
            </a:r>
            <a:endParaRPr lang="en-US" sz="44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E77A1-F328-440B-BAD1-BBAFE9CA8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7" y="1279169"/>
            <a:ext cx="3415314" cy="487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82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A13BF7-9626-410A-956F-06313315D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30" y="394445"/>
            <a:ext cx="9887694" cy="5993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การประหยัดพลังงานของตู้เย็น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 ตั้งไว้ในที่เหมาะสม ควรตั้งตู้เย็นให้ห่างจากผนังอย่างน้อย 15 เซนติเมตร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หมั่นตรวจสอบยางขอบประตู ไม่ให้มีรอยรั่วหรือเสื่อมสภาพ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3. อย่าเปิดตู้เย็นบ่อย ๆ เมื่อเปิดแล้วก็ต้องรีบปิด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4. ละลายน้ำแข็งสม่ำเสมอ เพื่อให้ความเย็นมีประสิทธิภาพสูง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5. ถอดปลั๊ก กรณีไม่อยู่บ้านหลายวันหรือไม่มีอะไรในตู้เย็น</a:t>
            </a:r>
          </a:p>
          <a:p>
            <a:pPr marL="0" indent="0">
              <a:buNone/>
            </a:pPr>
            <a:endParaRPr lang="th-TH" sz="4400" dirty="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3E7A5-6E8D-4CB5-B0A4-905DD7CE5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532" y="1968500"/>
            <a:ext cx="4495055" cy="44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0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1CD6FD-67DD-4071-8F88-DB9CF92A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620"/>
            <a:ext cx="3173412" cy="432738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58D049-B509-4E9F-ABFF-8B56BC2F8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230" y="229345"/>
            <a:ext cx="9887694" cy="5993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การประหยัดพลังงานของกระติกน้ำร้อนไฟฟ้า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 ใส่น้ำในปริมาณที่พอเหมาะกับความต้องการใช้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ถ้าต้มน้ำต่อเนื่องต้องใส่ใจเรื่องปริมาณน้ำไม่ให้แห้ง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3. ไม่ควรเสียบปลั๊กทิ้งไว้ทั้งวัน อาจเกิดอันตรายถ้าน้ำแห้ง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4. อย่าใส่น้ำจนเต็ม เพราะถ้าน้ำเดือด น้ำจะล้นออกมาทำให้ไฟฟ้าลัดวงจรได้</a:t>
            </a:r>
          </a:p>
          <a:p>
            <a:pPr marL="0" indent="0">
              <a:buNone/>
            </a:pPr>
            <a:endParaRPr lang="th-TH" sz="4400" dirty="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416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0BD086-D4D7-4D2A-A07D-3EAD4442ABC3}"/>
              </a:ext>
            </a:extLst>
          </p:cNvPr>
          <p:cNvSpPr txBox="1"/>
          <p:nvPr/>
        </p:nvSpPr>
        <p:spPr>
          <a:xfrm>
            <a:off x="383059" y="345989"/>
            <a:ext cx="4705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ความหมายของสิ่งแวดล้อม</a:t>
            </a:r>
            <a:endParaRPr lang="en-US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1DE52-804B-4BE0-9C17-03DA91C0DA5C}"/>
              </a:ext>
            </a:extLst>
          </p:cNvPr>
          <p:cNvSpPr txBox="1"/>
          <p:nvPr/>
        </p:nvSpPr>
        <p:spPr>
          <a:xfrm>
            <a:off x="383059" y="1115430"/>
            <a:ext cx="1110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สิ่ง</a:t>
            </a:r>
            <a:r>
              <a:rPr lang="th-TH" sz="4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ต่างๆ</a:t>
            </a: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ที่เกิดขึ้นโดยธรรมชาติ และที่มนุษย์สร้างขึ้นอยู่</a:t>
            </a:r>
            <a:r>
              <a:rPr lang="th-TH" sz="4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รอบๆ</a:t>
            </a: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  ตัวเราทั้งที่มี ลักษณะกายภาพที่เห็นได้และไม่สามารถเห็นได้</a:t>
            </a:r>
            <a:endParaRPr lang="en-US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DF7ACB-2C5E-48B1-B467-3027D1C999A2}"/>
              </a:ext>
            </a:extLst>
          </p:cNvPr>
          <p:cNvGrpSpPr/>
          <p:nvPr/>
        </p:nvGrpSpPr>
        <p:grpSpPr>
          <a:xfrm>
            <a:off x="2426707" y="2400441"/>
            <a:ext cx="5501991" cy="3791160"/>
            <a:chOff x="1167286" y="2400441"/>
            <a:chExt cx="5501991" cy="37911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2A00C-81E9-4DC8-AA1B-87D5FEFAC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67286" y="2400441"/>
              <a:ext cx="3791160" cy="37911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82BF4A-D174-4E24-8807-1505D928E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9506" y="3846991"/>
              <a:ext cx="2149771" cy="2149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415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760055-7F78-4D53-85B4-11FB7C8E8C9F}"/>
              </a:ext>
            </a:extLst>
          </p:cNvPr>
          <p:cNvSpPr txBox="1"/>
          <p:nvPr/>
        </p:nvSpPr>
        <p:spPr>
          <a:xfrm>
            <a:off x="383059" y="345989"/>
            <a:ext cx="41681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ประเภทของสิ่งแวดล้อม</a:t>
            </a:r>
            <a:endParaRPr lang="en-US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B3E29-B405-45DC-A681-947EA47CF94F}"/>
              </a:ext>
            </a:extLst>
          </p:cNvPr>
          <p:cNvSpPr txBox="1"/>
          <p:nvPr/>
        </p:nvSpPr>
        <p:spPr>
          <a:xfrm>
            <a:off x="383059" y="1115430"/>
            <a:ext cx="11108725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50000"/>
              </a:lnSpc>
            </a:pP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แบ่งออกเป็น 2 ประเภท</a:t>
            </a:r>
          </a:p>
          <a:p>
            <a:pPr algn="thaiDist">
              <a:lnSpc>
                <a:spcPct val="150000"/>
              </a:lnSpc>
            </a:pP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1.สิ่งแวดล้อมทางธรรมชาติ </a:t>
            </a:r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(Natural Environment) </a:t>
            </a: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คือ สิ่งที่เกิดขึ้นเองตามธรรมชาติ แบ่งออกเป็นสองประเภทย่อย ได้แก่</a:t>
            </a:r>
          </a:p>
          <a:p>
            <a:pPr marL="571500" indent="-571500" algn="thaiDist">
              <a:lnSpc>
                <a:spcPct val="150000"/>
              </a:lnSpc>
              <a:buFontTx/>
              <a:buChar char="-"/>
            </a:pP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สิ่งที่มีชีวิต</a:t>
            </a:r>
          </a:p>
          <a:p>
            <a:pPr marL="571500" indent="-571500" algn="thaiDist">
              <a:lnSpc>
                <a:spcPct val="150000"/>
              </a:lnSpc>
              <a:buFontTx/>
              <a:buChar char="-"/>
            </a:pP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สิ่งที่ไม่มีชีวิต</a:t>
            </a:r>
            <a:endParaRPr lang="en-US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C1990D-D2DD-4F34-BE56-8C6685B13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4249" y="3089189"/>
            <a:ext cx="3447535" cy="34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DCAC2F-0074-48FE-9022-A83CB1870435}"/>
              </a:ext>
            </a:extLst>
          </p:cNvPr>
          <p:cNvSpPr txBox="1"/>
          <p:nvPr/>
        </p:nvSpPr>
        <p:spPr>
          <a:xfrm>
            <a:off x="345988" y="111211"/>
            <a:ext cx="1110872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50000"/>
              </a:lnSpc>
            </a:pP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สิ่งที่มีชีวิต (</a:t>
            </a:r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Biotic Environment) </a:t>
            </a: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เป็นสิ่งมีชีวิตที่เกิดขึ้นเองตามธรรมชาติ ได้แก่ มนุษย์ พืช สัตว์ เป็นต้น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346B2-256D-4BDB-9068-406C1CBC7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113" y="2623786"/>
            <a:ext cx="2083984" cy="2083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B9B6D-FE8A-4A76-88C4-2A4F1443E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5" y="2493665"/>
            <a:ext cx="3991234" cy="39912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0B2F66-89A0-49E9-9903-6A55F92AB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987" y="4530347"/>
            <a:ext cx="1367542" cy="13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0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82FA32-3738-44E0-8E4F-93DB64D1B477}"/>
              </a:ext>
            </a:extLst>
          </p:cNvPr>
          <p:cNvSpPr txBox="1"/>
          <p:nvPr/>
        </p:nvSpPr>
        <p:spPr>
          <a:xfrm>
            <a:off x="345988" y="111211"/>
            <a:ext cx="1110872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50000"/>
              </a:lnSpc>
            </a:pP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สิ่งที่ไม่มีชีวิต (</a:t>
            </a:r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Abiotic Environment) </a:t>
            </a: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เป็นแวดล้อมทางกายภาพ จำเป็นต้องใช้ในการดำรงชีวิต เช่น อากาศ แร่ธาตุ ดิน น้ำ เป็นต้น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99EA1-E36E-4675-B7C6-F9D3479E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597" y="2542697"/>
            <a:ext cx="3190191" cy="3190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75E1E-AFAB-48B8-9D9A-A7916DC0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256" y="2642706"/>
            <a:ext cx="2990171" cy="29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1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28B38D-6D93-404F-8D49-C36D20DB42D3}"/>
              </a:ext>
            </a:extLst>
          </p:cNvPr>
          <p:cNvSpPr txBox="1"/>
          <p:nvPr/>
        </p:nvSpPr>
        <p:spPr>
          <a:xfrm>
            <a:off x="370702" y="534662"/>
            <a:ext cx="11108725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50000"/>
              </a:lnSpc>
            </a:pPr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2</a:t>
            </a: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.สิ่งแวดล้อมที่มนุษย์สร้างขึ้น</a:t>
            </a:r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(Man-Mede Environment) </a:t>
            </a: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คือ</a:t>
            </a:r>
            <a:r>
              <a:rPr lang="en-US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ทรัพยากรดั้งเดิมแต่มนุษย์เป็นผู้ดัดแปลงได้แก่</a:t>
            </a:r>
          </a:p>
          <a:p>
            <a:pPr marL="571500" indent="-571500" algn="thaiDist">
              <a:lnSpc>
                <a:spcPct val="150000"/>
              </a:lnSpc>
              <a:buFontTx/>
              <a:buChar char="-"/>
            </a:pP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สิ่งที่เป็นนามธรรม เช่น วัฒนธรรม การเมือง ศาสนา</a:t>
            </a:r>
          </a:p>
          <a:p>
            <a:pPr marL="571500" indent="-571500" algn="thaiDist">
              <a:lnSpc>
                <a:spcPct val="150000"/>
              </a:lnSpc>
              <a:buFontTx/>
              <a:buChar char="-"/>
            </a:pPr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สิ่งที่เป็นรูปธรรม เช่น บ้าน ถนน เขื่อน</a:t>
            </a:r>
            <a:endParaRPr lang="en-US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77933A-6211-4E2E-B2C3-68C21E0AD175}"/>
              </a:ext>
            </a:extLst>
          </p:cNvPr>
          <p:cNvGrpSpPr/>
          <p:nvPr/>
        </p:nvGrpSpPr>
        <p:grpSpPr>
          <a:xfrm>
            <a:off x="6614983" y="3242904"/>
            <a:ext cx="5415117" cy="3697530"/>
            <a:chOff x="4230129" y="2737021"/>
            <a:chExt cx="5415117" cy="3697530"/>
          </a:xfrm>
          <a:solidFill>
            <a:schemeClr val="tx2"/>
          </a:solidFill>
        </p:grpSpPr>
        <p:pic>
          <p:nvPicPr>
            <p:cNvPr id="6" name="Graphic 5" descr="Building">
              <a:extLst>
                <a:ext uri="{FF2B5EF4-FFF2-40B4-BE49-F238E27FC236}">
                  <a16:creationId xmlns:a16="http://schemas.microsoft.com/office/drawing/2014/main" id="{36A4FE84-19A3-4E0F-BACB-5CC8C8D56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93708" y="2737021"/>
              <a:ext cx="3351538" cy="3351538"/>
            </a:xfrm>
            <a:prstGeom prst="rect">
              <a:avLst/>
            </a:prstGeom>
          </p:spPr>
        </p:pic>
        <p:pic>
          <p:nvPicPr>
            <p:cNvPr id="8" name="Graphic 7" descr="City">
              <a:extLst>
                <a:ext uri="{FF2B5EF4-FFF2-40B4-BE49-F238E27FC236}">
                  <a16:creationId xmlns:a16="http://schemas.microsoft.com/office/drawing/2014/main" id="{EB4DABDC-04AD-4F6E-9798-4FF06159E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30129" y="3317792"/>
              <a:ext cx="3116759" cy="3116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10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65E20B-FCE1-4AC7-ACB8-81F24779DBBE}"/>
              </a:ext>
            </a:extLst>
          </p:cNvPr>
          <p:cNvSpPr txBox="1"/>
          <p:nvPr/>
        </p:nvSpPr>
        <p:spPr>
          <a:xfrm>
            <a:off x="234779" y="0"/>
            <a:ext cx="40159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50000"/>
              </a:lnSpc>
            </a:pPr>
            <a:r>
              <a:rPr lang="th-TH" sz="4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การอนุรักษ์สิ่งแวดล้อม</a:t>
            </a:r>
            <a:endParaRPr lang="en-US" sz="4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25474-E46D-4DC0-A1CB-BD477B169AB6}"/>
              </a:ext>
            </a:extLst>
          </p:cNvPr>
          <p:cNvSpPr txBox="1"/>
          <p:nvPr/>
        </p:nvSpPr>
        <p:spPr>
          <a:xfrm>
            <a:off x="234779" y="1331772"/>
            <a:ext cx="106789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>
                <a:cs typeface="+mj-cs"/>
              </a:rPr>
              <a:t>	หมายถึง การเก็บรักษา สงวน ซ่อมแซม ปรับปรุง และใช้ประโยชน์ตามความ ต้องการอย่างมีเหตุผลต่อสิ่งแวดล้อม</a:t>
            </a:r>
          </a:p>
          <a:p>
            <a:r>
              <a:rPr lang="th-TH" sz="4400" dirty="0">
                <a:cs typeface="+mj-cs"/>
              </a:rPr>
              <a:t>    เพื่อเอื้ออำนวยให้เกิดคุณภาพสูงสุดในการสนองความเป็นอยู่ของมนุษย์อย่าง ถาวรต่อไป</a:t>
            </a:r>
            <a:endParaRPr lang="en-US" sz="4400" dirty="0"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D3A2F-3EF3-40A6-BEA1-69873A0B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380" y="3429000"/>
            <a:ext cx="3111538" cy="311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2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Sustainability">
            <a:extLst>
              <a:ext uri="{FF2B5EF4-FFF2-40B4-BE49-F238E27FC236}">
                <a16:creationId xmlns:a16="http://schemas.microsoft.com/office/drawing/2014/main" id="{1C14620A-129A-4989-B61F-4BEC14677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5371" y="879526"/>
            <a:ext cx="3594939" cy="3594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BEB06-FBAB-49F2-924D-3A118F05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757" y="281224"/>
            <a:ext cx="9776482" cy="1137959"/>
          </a:xfrm>
        </p:spPr>
        <p:txBody>
          <a:bodyPr>
            <a:noAutofit/>
          </a:bodyPr>
          <a:lstStyle/>
          <a:p>
            <a:r>
              <a:rPr lang="th-TH" sz="4800" b="1" dirty="0">
                <a:solidFill>
                  <a:schemeClr val="accent2">
                    <a:lumMod val="50000"/>
                  </a:schemeClr>
                </a:solidFill>
              </a:rPr>
              <a:t>ความสำคัญและความจำเป็นในการอนุรักษ์พลังงาน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BC703-13C7-41A3-AB30-18FF4D082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786" y="1149081"/>
            <a:ext cx="8430423" cy="3243088"/>
          </a:xfrm>
        </p:spPr>
        <p:txBody>
          <a:bodyPr>
            <a:normAutofit fontScale="92500"/>
          </a:bodyPr>
          <a:lstStyle/>
          <a:p>
            <a:pPr marL="0" indent="0" algn="thaiDist">
              <a:buNone/>
            </a:pPr>
            <a:r>
              <a:rPr lang="th-TH" sz="4400" b="1" dirty="0">
                <a:solidFill>
                  <a:schemeClr val="tx1"/>
                </a:solidFill>
                <a:cs typeface="+mj-cs"/>
              </a:rPr>
              <a:t>		ปัจจุบันมีการนำพลังงานมาใช้มากมายทั้งในการพัฒนาประเทศและอำนวยความสะดวก  พลังงานที่ใช้ส่วนมากเป็นพลังงานสิ้นเปลืองที่ใช้แล้วหมดไป ดังนั้นรัฐบาลจึงต้องมีมาตรการการอนุรักษ์พลังงานและประชาชนทุกคนมีส่วนร่วมในการอนุรักษ์พลังงาน</a:t>
            </a:r>
            <a:endParaRPr lang="en-US" sz="44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3259B-D6B9-4801-A6DA-FFA829665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6" t="4764" r="1548" b="5216"/>
          <a:stretch/>
        </p:blipFill>
        <p:spPr>
          <a:xfrm>
            <a:off x="6844182" y="4430693"/>
            <a:ext cx="3919262" cy="2102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22E3B-DA8A-4049-9ABF-FF94072BE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556" y="4357249"/>
            <a:ext cx="3143154" cy="2160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2EA4A2-66A3-4E3F-9EF7-AAB6194CBCD0}"/>
              </a:ext>
            </a:extLst>
          </p:cNvPr>
          <p:cNvSpPr txBox="1"/>
          <p:nvPr/>
        </p:nvSpPr>
        <p:spPr>
          <a:xfrm>
            <a:off x="4863467" y="6071339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Cordia New" panose="020B0304020202020204" pitchFamily="34" charset="-34"/>
              </a:rPr>
              <a:t>พลังงานสิ้นเปลือง</a:t>
            </a:r>
            <a:endParaRPr lang="en-US" sz="2400" dirty="0">
              <a:latin typeface="Cordia New" panose="020B0304020202020204" pitchFamily="34" charset="-34"/>
            </a:endParaRP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3AEE0BA8-3180-41BC-8B77-DA9A70F98C1E}"/>
              </a:ext>
            </a:extLst>
          </p:cNvPr>
          <p:cNvCxnSpPr>
            <a:cxnSpLocks/>
          </p:cNvCxnSpPr>
          <p:nvPr/>
        </p:nvCxnSpPr>
        <p:spPr>
          <a:xfrm rot="10800000">
            <a:off x="4750486" y="5722046"/>
            <a:ext cx="601803" cy="410531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C0827E06-6396-4DF5-B568-8E2CBB3D09A3}"/>
              </a:ext>
            </a:extLst>
          </p:cNvPr>
          <p:cNvCxnSpPr>
            <a:cxnSpLocks/>
          </p:cNvCxnSpPr>
          <p:nvPr/>
        </p:nvCxnSpPr>
        <p:spPr>
          <a:xfrm flipV="1">
            <a:off x="6167487" y="5639196"/>
            <a:ext cx="465387" cy="43214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3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FF2F7-8E7B-44AB-B189-E5E30F40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26" y="398567"/>
            <a:ext cx="4302439" cy="836141"/>
          </a:xfrm>
        </p:spPr>
        <p:txBody>
          <a:bodyPr>
            <a:normAutofit/>
          </a:bodyPr>
          <a:lstStyle/>
          <a:p>
            <a:r>
              <a:rPr lang="th-TH" sz="4800" b="1" dirty="0">
                <a:solidFill>
                  <a:schemeClr val="accent2">
                    <a:lumMod val="50000"/>
                  </a:schemeClr>
                </a:solidFill>
              </a:rPr>
              <a:t>นโยบายด้านพลังงาน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2FB1A-71B6-4355-B331-3D4526476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26" y="1234708"/>
            <a:ext cx="8596668" cy="183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นโยบายความมั่นคงด้านพลังงาน</a:t>
            </a:r>
          </a:p>
          <a:p>
            <a:pPr marL="0" indent="0">
              <a:buNone/>
            </a:pPr>
            <a:r>
              <a:rPr lang="th-TH" sz="40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ส่งเสริมการผลิตน้ำมันดิบและก๊าซธรรมชาติเหลว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313C7-4FC6-4512-826F-D11647098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50" y="2748037"/>
            <a:ext cx="4340054" cy="2875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1C915-7961-46FA-9978-73D596618FDF}"/>
              </a:ext>
            </a:extLst>
          </p:cNvPr>
          <p:cNvSpPr txBox="1"/>
          <p:nvPr/>
        </p:nvSpPr>
        <p:spPr>
          <a:xfrm>
            <a:off x="1530701" y="5778312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Cordia New" panose="020B0304020202020204" pitchFamily="34" charset="-34"/>
              </a:rPr>
              <a:t>การขุดหาก๊าซธรรมชาติในอ่าวไทย</a:t>
            </a:r>
            <a:endParaRPr lang="en-US" sz="2400" dirty="0">
              <a:latin typeface="Cordia New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D79D1-E956-4513-8B89-2A750791C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5" t="4266" r="3955" b="7555"/>
          <a:stretch/>
        </p:blipFill>
        <p:spPr>
          <a:xfrm>
            <a:off x="6851904" y="2658937"/>
            <a:ext cx="3670849" cy="3514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0DB167-53CD-459B-B87B-DE9427393786}"/>
              </a:ext>
            </a:extLst>
          </p:cNvPr>
          <p:cNvSpPr txBox="1"/>
          <p:nvPr/>
        </p:nvSpPr>
        <p:spPr>
          <a:xfrm>
            <a:off x="8047569" y="6239977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Cordia New" panose="020B0304020202020204" pitchFamily="34" charset="-34"/>
              </a:rPr>
              <a:t>ก๊าซธรรมชาติ</a:t>
            </a:r>
            <a:endParaRPr lang="en-US" sz="2400" dirty="0">
              <a:latin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67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D1F7CB-ECA9-4E51-AB30-41DDFB4E4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74" y="332664"/>
            <a:ext cx="9998904" cy="30963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43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นโยบายความมั่นคงด้านพลังงาน</a:t>
            </a:r>
          </a:p>
          <a:p>
            <a:pPr>
              <a:buFontTx/>
              <a:buChar char="-"/>
            </a:pPr>
            <a:r>
              <a:rPr lang="th-TH" sz="40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จัดหาแก๊สธรรมชาติจากในและต่างประเทศให้เพียงพอ</a:t>
            </a:r>
          </a:p>
          <a:p>
            <a:pPr>
              <a:buFontTx/>
              <a:buChar char="-"/>
            </a:pPr>
            <a:r>
              <a:rPr lang="th-TH" sz="40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พัฒนากิจการไฟฟ้าให้เพียงพอกับความต้องการ</a:t>
            </a:r>
          </a:p>
          <a:p>
            <a:pPr>
              <a:buFontTx/>
              <a:buChar char="-"/>
            </a:pPr>
            <a:r>
              <a:rPr lang="th-TH" sz="40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ศึกษาความเหมาะสมในการพัฒนาพลังงานทางเลือกอื่นเพื่อผลิตไฟฟ้า เช่น นิวเคลียร์ ถ่านหิน หินน้ำมัน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92B02C-8E2D-49C3-91A5-4D0291E8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65" y="3823643"/>
            <a:ext cx="3183152" cy="1909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C4392C-83E0-4F0B-B2E4-E6F336A8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298" y="3119310"/>
            <a:ext cx="2863405" cy="1909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A0E8A-B008-45E3-9526-DD82E47F3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855" y="3825556"/>
            <a:ext cx="2863405" cy="19079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AB4FBA-EA91-4A7F-A646-6AE82556AA3A}"/>
              </a:ext>
            </a:extLst>
          </p:cNvPr>
          <p:cNvSpPr txBox="1"/>
          <p:nvPr/>
        </p:nvSpPr>
        <p:spPr>
          <a:xfrm>
            <a:off x="1198908" y="5897344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Cordia New" panose="020B0304020202020204" pitchFamily="34" charset="-34"/>
              </a:rPr>
              <a:t>พลังงานนิวเคลียร์</a:t>
            </a:r>
            <a:endParaRPr lang="en-US" sz="2400" dirty="0">
              <a:latin typeface="Cordia New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0066AA-FA22-4FB5-B074-96F6309D7230}"/>
              </a:ext>
            </a:extLst>
          </p:cNvPr>
          <p:cNvSpPr txBox="1"/>
          <p:nvPr/>
        </p:nvSpPr>
        <p:spPr>
          <a:xfrm>
            <a:off x="5699897" y="5174273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Cordia New" panose="020B0304020202020204" pitchFamily="34" charset="-34"/>
              </a:rPr>
              <a:t>ถ่านหิน</a:t>
            </a:r>
            <a:endParaRPr lang="en-US" sz="2400" dirty="0">
              <a:latin typeface="Cordia New" panose="020B0304020202020204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E0ABAA-D0CC-4330-8295-A2431B3BDB49}"/>
              </a:ext>
            </a:extLst>
          </p:cNvPr>
          <p:cNvSpPr txBox="1"/>
          <p:nvPr/>
        </p:nvSpPr>
        <p:spPr>
          <a:xfrm>
            <a:off x="9400652" y="589734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Cordia New" panose="020B0304020202020204" pitchFamily="34" charset="-34"/>
              </a:rPr>
              <a:t>หินน้ำมัน</a:t>
            </a:r>
            <a:endParaRPr lang="en-US" sz="2400" dirty="0">
              <a:latin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6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A0150A-43F9-4172-8A50-731ED09F5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88" y="505658"/>
            <a:ext cx="11024514" cy="579760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sz="4400" b="1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นโยบายพลังงานทดแทน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th-TH" sz="40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ส่งเสริมการผลิตและการใช้เชื้อเพลิงชีวภาพแทนน้ำมัน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th-TH" sz="40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ส่งเสริมการใช้แก๊สธรรมชาติในภาคขนส่ง (</a:t>
            </a:r>
            <a:r>
              <a:rPr lang="en-US" sz="40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NGV</a:t>
            </a:r>
            <a:r>
              <a:rPr lang="th-TH" sz="40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) ภาคอุตสาหกกรม ภาคธุรกิจและภาคครัวเรือน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th-TH" sz="40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ส่งเสริมพลังงานหมุนเวียนทุกรูปแบบ</a:t>
            </a:r>
            <a:endParaRPr lang="en-US" sz="4000" dirty="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160000"/>
              </a:lnSpc>
              <a:buFontTx/>
              <a:buChar char="-"/>
            </a:pPr>
            <a:r>
              <a:rPr lang="th-TH" sz="40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วิจัยและพัฒนาพลังงานทางเลือก พลังงานทดแทน และพลังงานในรูปแบบใหม่</a:t>
            </a:r>
          </a:p>
          <a:p>
            <a:pPr>
              <a:buFontTx/>
              <a:buChar char="-"/>
            </a:pPr>
            <a:endParaRPr lang="en-US" sz="3700" dirty="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804D7-DCF3-4FAC-9170-A032EAC0C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162" y="554736"/>
            <a:ext cx="3248406" cy="182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CFAF9-A2BF-41D6-A70C-229777981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083" y="3011475"/>
            <a:ext cx="1896239" cy="1402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637EC-A92B-491B-A849-602D8CD714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8" t="34748" r="4489" b="7375"/>
          <a:stretch/>
        </p:blipFill>
        <p:spPr>
          <a:xfrm>
            <a:off x="7126607" y="3404461"/>
            <a:ext cx="3198758" cy="201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7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The Earth">
                <a:extLst>
                  <a:ext uri="{FF2B5EF4-FFF2-40B4-BE49-F238E27FC236}">
                    <a16:creationId xmlns:a16="http://schemas.microsoft.com/office/drawing/2014/main" id="{38C81A6D-B678-4901-A772-204578E44B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2454318"/>
                  </p:ext>
                </p:extLst>
              </p:nvPr>
            </p:nvGraphicFramePr>
            <p:xfrm>
              <a:off x="3480141" y="3636230"/>
              <a:ext cx="3056925" cy="307597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56925" cy="307597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5263560" ay="2490862" az="519422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The Earth">
                <a:extLst>
                  <a:ext uri="{FF2B5EF4-FFF2-40B4-BE49-F238E27FC236}">
                    <a16:creationId xmlns:a16="http://schemas.microsoft.com/office/drawing/2014/main" id="{38C81A6D-B678-4901-A772-204578E44B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0141" y="3636230"/>
                <a:ext cx="3056925" cy="307597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66161-83EA-40C4-AE4C-037FE3B77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76" y="666296"/>
            <a:ext cx="11259293" cy="478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b="1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นโยบายกำกับดูแลราคาและความปลอดภัย</a:t>
            </a:r>
          </a:p>
          <a:p>
            <a:pPr>
              <a:buFontTx/>
              <a:buChar char="-"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กำกับดูแลราคาพลังงานให้มีความเสถียรภาพและเป็นธรรม</a:t>
            </a:r>
          </a:p>
          <a:p>
            <a:pPr>
              <a:buFontTx/>
              <a:buChar char="-"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ส่งเสริมการพัฒนาคุณภาพให้บริการและความปลอดภัยของกิจการ</a:t>
            </a:r>
          </a:p>
        </p:txBody>
      </p:sp>
    </p:spTree>
    <p:extLst>
      <p:ext uri="{BB962C8B-B14F-4D97-AF65-F5344CB8AC3E}">
        <p14:creationId xmlns:p14="http://schemas.microsoft.com/office/powerpoint/2010/main" val="3847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0FD0EF-4C0C-488A-AE32-DDB602FE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30" y="394445"/>
            <a:ext cx="11259293" cy="5993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b="1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นโยบายการอนุรักษ์พลังงานและประสิทธิภาพ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	ส่งเสริมการอนุรักษ์พลังงาน ในภาคครัวเรือน อุตสาหกรรม</a:t>
            </a:r>
            <a:r>
              <a:rPr lang="en-US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มีมาตรการสนับสนุนให้ครัวเรือนลดการใช้พลังงาน เพื่อให้มีการใช้พลังงานอย่างมีประสิทธิภาพ โดยปฏิบัติดังนี้</a:t>
            </a:r>
          </a:p>
          <a:p>
            <a:pPr marL="0" indent="0">
              <a:buNone/>
            </a:pPr>
            <a:r>
              <a:rPr lang="th-TH" sz="4400" dirty="0">
                <a:solidFill>
                  <a:schemeClr val="tx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1) การพัฒนาและการอนุรักษ์พลังงานของประเทศ</a:t>
            </a:r>
          </a:p>
          <a:p>
            <a:pPr marL="0" indent="0">
              <a:buNone/>
            </a:pPr>
            <a:endParaRPr lang="th-TH" sz="4400" dirty="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CDEEE-8C23-4CA2-97B3-1D36FA89C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354" y="3014472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D215F9-9F03-46F2-A70E-F3397B0A882E}"/>
              </a:ext>
            </a:extLst>
          </p:cNvPr>
          <p:cNvSpPr txBox="1"/>
          <p:nvPr/>
        </p:nvSpPr>
        <p:spPr>
          <a:xfrm>
            <a:off x="605481" y="605481"/>
            <a:ext cx="102530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>
                <a:latin typeface="Cordia New" panose="020B0304020202020204" pitchFamily="34" charset="-34"/>
                <a:cs typeface="Cordia New" panose="020B0304020202020204" pitchFamily="34" charset="-34"/>
              </a:rPr>
              <a:t>2) รณรงค์ สร้างจิตสำนักในการประหยัดพลังงานและการให้ความรู้ด้านการอนุรักษ์พลังงาน เช่น การใช้เครื่องใช้ไฟฟ้าฉลาก เบอร์5</a:t>
            </a:r>
            <a:endParaRPr lang="en-US" sz="4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EB15C-D507-4A88-BFC0-034635DE7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82" y="2914024"/>
            <a:ext cx="3723337" cy="2482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BA1B38-788A-4C30-95A5-A5867C4BE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5" b="92824" l="8824" r="90353">
                        <a14:foregroundMark x1="22588" y1="24588" x2="20941" y2="31059"/>
                        <a14:foregroundMark x1="25176" y1="25176" x2="30353" y2="34824"/>
                        <a14:foregroundMark x1="30353" y1="34824" x2="31294" y2="35765"/>
                        <a14:foregroundMark x1="34588" y1="10353" x2="26941" y2="13294"/>
                        <a14:foregroundMark x1="26941" y1="13294" x2="17059" y2="27529"/>
                        <a14:foregroundMark x1="17059" y1="27529" x2="14941" y2="55059"/>
                        <a14:foregroundMark x1="14941" y1="55059" x2="15882" y2="58118"/>
                        <a14:foregroundMark x1="30000" y1="24118" x2="48235" y2="21529"/>
                        <a14:foregroundMark x1="48235" y1="21529" x2="65529" y2="22824"/>
                        <a14:foregroundMark x1="65529" y1="22824" x2="72941" y2="25294"/>
                        <a14:foregroundMark x1="72941" y1="25294" x2="73529" y2="32353"/>
                        <a14:foregroundMark x1="73529" y1="32353" x2="69647" y2="36471"/>
                        <a14:foregroundMark x1="32235" y1="8353" x2="40118" y2="7176"/>
                        <a14:foregroundMark x1="40118" y1="7176" x2="47529" y2="7176"/>
                        <a14:foregroundMark x1="47529" y1="7176" x2="55176" y2="9647"/>
                        <a14:foregroundMark x1="55176" y1="9647" x2="57412" y2="11294"/>
                        <a14:foregroundMark x1="8941" y1="28941" x2="11529" y2="44471"/>
                        <a14:foregroundMark x1="13647" y1="78353" x2="20588" y2="83647"/>
                        <a14:foregroundMark x1="20588" y1="83647" x2="29529" y2="87294"/>
                        <a14:foregroundMark x1="29529" y1="87294" x2="63882" y2="89765"/>
                        <a14:foregroundMark x1="63882" y1="89765" x2="71059" y2="89059"/>
                        <a14:foregroundMark x1="71059" y1="89059" x2="77294" y2="85882"/>
                        <a14:foregroundMark x1="77294" y1="85882" x2="77412" y2="85765"/>
                        <a14:foregroundMark x1="38706" y1="92824" x2="55765" y2="92941"/>
                        <a14:foregroundMark x1="59059" y1="12353" x2="77412" y2="21059"/>
                        <a14:foregroundMark x1="77412" y1="21059" x2="84118" y2="26824"/>
                        <a14:foregroundMark x1="85529" y1="23882" x2="86353" y2="27412"/>
                        <a14:foregroundMark x1="89765" y1="22824" x2="90353" y2="38000"/>
                        <a14:foregroundMark x1="90000" y1="38941" x2="89765" y2="43529"/>
                        <a14:foregroundMark x1="37647" y1="5882" x2="44706" y2="5765"/>
                        <a14:foregroundMark x1="44706" y1="5765" x2="52353" y2="5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836" y="2834336"/>
            <a:ext cx="2641600" cy="264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25446-E2DD-4726-AACF-8D8FB323A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97" b="91757" l="10000" r="90000">
                        <a14:foregroundMark x1="32838" y1="84459" x2="36757" y2="91892"/>
                        <a14:foregroundMark x1="36757" y1="91892" x2="53243" y2="93919"/>
                        <a14:foregroundMark x1="53243" y1="93919" x2="61486" y2="91757"/>
                        <a14:foregroundMark x1="61486" y1="91757" x2="65405" y2="88514"/>
                        <a14:foregroundMark x1="31216" y1="9459" x2="62568" y2="11351"/>
                        <a14:foregroundMark x1="62568" y1="11351" x2="70405" y2="9189"/>
                        <a14:foregroundMark x1="70405" y1="9189" x2="72568" y2="18378"/>
                        <a14:foregroundMark x1="72568" y1="18378" x2="71081" y2="33514"/>
                        <a14:foregroundMark x1="51081" y1="7297" x2="51081" y2="7297"/>
                        <a14:foregroundMark x1="32703" y1="16081" x2="32703" y2="16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0582" y="1821198"/>
            <a:ext cx="3801418" cy="3801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120EB2-2B7B-45AE-AE4A-14F148AA4788}"/>
              </a:ext>
            </a:extLst>
          </p:cNvPr>
          <p:cNvSpPr txBox="1"/>
          <p:nvPr/>
        </p:nvSpPr>
        <p:spPr>
          <a:xfrm>
            <a:off x="1206733" y="5622616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Cordia New" panose="020B0304020202020204" pitchFamily="34" charset="-34"/>
              </a:rPr>
              <a:t>ฉลากประหยัดไฟเบอร์ 5</a:t>
            </a:r>
            <a:endParaRPr lang="en-US" sz="2800" dirty="0">
              <a:latin typeface="Cordia New" panose="020B0304020202020204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2E47F9-FAB3-47C2-B078-78D5630A8220}"/>
              </a:ext>
            </a:extLst>
          </p:cNvPr>
          <p:cNvSpPr txBox="1"/>
          <p:nvPr/>
        </p:nvSpPr>
        <p:spPr>
          <a:xfrm>
            <a:off x="5782670" y="5622616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Cordia New" panose="020B0304020202020204" pitchFamily="34" charset="-34"/>
              </a:rPr>
              <a:t>หม้อหุงข้าว</a:t>
            </a:r>
            <a:endParaRPr lang="en-US" sz="2800" dirty="0">
              <a:latin typeface="Cordia New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B85380-8009-4E03-9677-6118F3BBE407}"/>
              </a:ext>
            </a:extLst>
          </p:cNvPr>
          <p:cNvSpPr txBox="1"/>
          <p:nvPr/>
        </p:nvSpPr>
        <p:spPr>
          <a:xfrm>
            <a:off x="9956103" y="5693102"/>
            <a:ext cx="832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latin typeface="Cordia New" panose="020B0304020202020204" pitchFamily="34" charset="-34"/>
              </a:rPr>
              <a:t>ตู้เย็น </a:t>
            </a:r>
            <a:endParaRPr lang="en-US" sz="3200" dirty="0">
              <a:latin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874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737</TotalTime>
  <Words>1102</Words>
  <Application>Microsoft Office PowerPoint</Application>
  <PresentationFormat>Widescreen</PresentationFormat>
  <Paragraphs>100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Cordia New</vt:lpstr>
      <vt:lpstr>Trebuchet MS</vt:lpstr>
      <vt:lpstr>Wingdings 3</vt:lpstr>
      <vt:lpstr>Facet</vt:lpstr>
      <vt:lpstr>หน่วยที่ 5 การอนุรักษ์พลังงานและสิ่งแวดล้อม</vt:lpstr>
      <vt:lpstr>ความหมายของการอนุรักษ์พลังงาน</vt:lpstr>
      <vt:lpstr>ความสำคัญและความจำเป็นในการอนุรักษ์พลังงาน</vt:lpstr>
      <vt:lpstr>นโยบายด้านพลังงาน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หน่วยที่ 5 การอนุรักษ์พลังงานและสิ่งแวดล้อม</dc:title>
  <dc:creator>iUser</dc:creator>
  <cp:lastModifiedBy>E-TECH</cp:lastModifiedBy>
  <cp:revision>86</cp:revision>
  <dcterms:created xsi:type="dcterms:W3CDTF">2020-09-13T03:59:42Z</dcterms:created>
  <dcterms:modified xsi:type="dcterms:W3CDTF">2020-10-07T04:06:32Z</dcterms:modified>
</cp:coreProperties>
</file>