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7"/>
  </p:handoutMasterIdLst>
  <p:sldIdLst>
    <p:sldId id="286" r:id="rId2"/>
    <p:sldId id="306" r:id="rId3"/>
    <p:sldId id="287" r:id="rId4"/>
    <p:sldId id="284" r:id="rId5"/>
    <p:sldId id="285" r:id="rId6"/>
    <p:sldId id="295" r:id="rId7"/>
    <p:sldId id="289" r:id="rId8"/>
    <p:sldId id="290" r:id="rId9"/>
    <p:sldId id="291" r:id="rId10"/>
    <p:sldId id="294" r:id="rId11"/>
    <p:sldId id="292" r:id="rId12"/>
    <p:sldId id="298" r:id="rId13"/>
    <p:sldId id="301" r:id="rId14"/>
    <p:sldId id="302" r:id="rId15"/>
    <p:sldId id="304" r:id="rId16"/>
    <p:sldId id="293" r:id="rId17"/>
    <p:sldId id="297" r:id="rId18"/>
    <p:sldId id="282" r:id="rId19"/>
    <p:sldId id="280" r:id="rId20"/>
    <p:sldId id="281" r:id="rId21"/>
    <p:sldId id="307" r:id="rId22"/>
    <p:sldId id="308" r:id="rId23"/>
    <p:sldId id="309" r:id="rId24"/>
    <p:sldId id="310" r:id="rId25"/>
    <p:sldId id="311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Kanit Bold" panose="00000800000000000000" charset="-34"/>
      <p:bold r:id="rId32"/>
      <p:boldItalic r:id="rId33"/>
    </p:embeddedFont>
    <p:embeddedFont>
      <p:font typeface="Kanit Light" panose="00000400000000000000" charset="-34"/>
      <p:regular r:id="rId34"/>
      <p:italic r:id="rId35"/>
    </p:embeddedFont>
    <p:embeddedFont>
      <p:font typeface="TH Sarabun New" panose="020B0500040200020003" pitchFamily="34" charset="-34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A99"/>
    <a:srgbClr val="FCEFEA"/>
    <a:srgbClr val="F7EAD7"/>
    <a:srgbClr val="FFCCCC"/>
    <a:srgbClr val="ECCC9E"/>
    <a:srgbClr val="F2BFAD"/>
    <a:srgbClr val="FFCFC5"/>
    <a:srgbClr val="FFCC99"/>
    <a:srgbClr val="AABCA6"/>
    <a:srgbClr val="547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3883" autoAdjust="0"/>
  </p:normalViewPr>
  <p:slideViewPr>
    <p:cSldViewPr snapToGrid="0">
      <p:cViewPr varScale="1">
        <p:scale>
          <a:sx n="83" d="100"/>
          <a:sy n="83" d="100"/>
        </p:scale>
        <p:origin x="18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516"/>
    </p:cViewPr>
  </p:sorterViewPr>
  <p:notesViewPr>
    <p:cSldViewPr snapToGrid="0">
      <p:cViewPr varScale="1">
        <p:scale>
          <a:sx n="49" d="100"/>
          <a:sy n="49" d="100"/>
        </p:scale>
        <p:origin x="26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61B1BA-0A79-4F68-ABA6-C28F3DCCC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65D7D-0D32-4818-B029-DD060E418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2D75B-5F06-49AD-B105-644F24383F8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143C-610F-4F58-BEFD-A968A5A6E1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B11D8-4F8E-4DBD-947D-D4E9DCCFF2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0989-AAF9-4AF3-970E-AE51BA77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81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9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5" Type="http://schemas.openxmlformats.org/officeDocument/2006/relationships/image" Target="../media/image22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16.svg"/><Relationship Id="rId5" Type="http://schemas.openxmlformats.org/officeDocument/2006/relationships/image" Target="../media/image26.svg"/><Relationship Id="rId15" Type="http://schemas.openxmlformats.org/officeDocument/2006/relationships/image" Target="../media/image32.sv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svg"/><Relationship Id="rId1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25.png"/><Relationship Id="rId17" Type="http://schemas.openxmlformats.org/officeDocument/2006/relationships/image" Target="../media/image38.svg"/><Relationship Id="rId2" Type="http://schemas.openxmlformats.org/officeDocument/2006/relationships/image" Target="../media/image11.png"/><Relationship Id="rId16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36.svg"/><Relationship Id="rId5" Type="http://schemas.openxmlformats.org/officeDocument/2006/relationships/image" Target="../media/image2.svg"/><Relationship Id="rId15" Type="http://schemas.openxmlformats.org/officeDocument/2006/relationships/image" Target="../media/image6.svg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46.svg"/><Relationship Id="rId10" Type="http://schemas.openxmlformats.org/officeDocument/2006/relationships/image" Target="../media/image9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4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.svg"/><Relationship Id="rId3" Type="http://schemas.openxmlformats.org/officeDocument/2006/relationships/image" Target="../media/image48.svg"/><Relationship Id="rId7" Type="http://schemas.openxmlformats.org/officeDocument/2006/relationships/image" Target="../media/image12.svg"/><Relationship Id="rId12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52.svg"/><Relationship Id="rId5" Type="http://schemas.openxmlformats.org/officeDocument/2006/relationships/image" Target="../media/image14.svg"/><Relationship Id="rId10" Type="http://schemas.openxmlformats.org/officeDocument/2006/relationships/image" Target="../media/image51.png"/><Relationship Id="rId4" Type="http://schemas.openxmlformats.org/officeDocument/2006/relationships/image" Target="../media/image13.png"/><Relationship Id="rId9" Type="http://schemas.openxmlformats.org/officeDocument/2006/relationships/image" Target="../media/image50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AE2E7DF-A512-498F-85CB-8CB5AC722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41424" y="4049712"/>
            <a:ext cx="5927724" cy="340584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7892F72-883E-46CB-B004-B9A94DC77E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700" y="4198142"/>
            <a:ext cx="3873500" cy="265985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FA3EE4A-138D-4DB3-B156-248C6DA433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9963" y="-1560166"/>
            <a:ext cx="4136040" cy="41890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325B73A-7C0F-4146-8F13-616A7E652BC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4060" y="-543112"/>
            <a:ext cx="3821943" cy="332441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6360C0F-AB83-4926-90D5-D64917E546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319088" y="-224552"/>
            <a:ext cx="1843088" cy="151783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F25EED-CEF9-4E59-8743-707E58106C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97012" y="-224552"/>
            <a:ext cx="1843088" cy="180764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0F931ED-55C9-41AD-94C4-521C1FB9FF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11983" y="5256703"/>
            <a:ext cx="1534017" cy="18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2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168695-E5A2-4F09-9B0E-31B6311F3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93763">
            <a:off x="-1062073" y="-732430"/>
            <a:ext cx="3433382" cy="197268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47C7296-71E1-433E-91D4-484BBD5CFD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33730">
            <a:off x="-564582" y="-678657"/>
            <a:ext cx="2438400" cy="24765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0099E08-8955-45FD-A8B9-DD7E8AE3BE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555099">
            <a:off x="9357907" y="-372334"/>
            <a:ext cx="1518374" cy="125042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2DE2EAD-9AC0-4A90-8026-38592516ED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0392330" y="4809462"/>
            <a:ext cx="2563191" cy="259605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928879B-964B-433A-B006-F4CF795AE7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648339">
            <a:off x="8999001" y="3741408"/>
            <a:ext cx="3461792" cy="376359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1C79B3E-2C9C-4904-BDA4-E146559B223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412564">
            <a:off x="9983190" y="5717989"/>
            <a:ext cx="1843088" cy="18076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DF6B1A0-1C56-4ED8-BD2F-91FAC63F1C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063960">
            <a:off x="-180976" y="4555397"/>
            <a:ext cx="3216276" cy="264318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189D5B8-9B7A-4C61-924A-FE0597A08B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738" y="5414517"/>
            <a:ext cx="990600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AA4E4BE-5EA7-42FC-9756-3A351CA7D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1590">
            <a:off x="8197445" y="-1066742"/>
            <a:ext cx="4462463" cy="271714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23C1CDB-69FA-4951-9C2C-BC80D8D09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917499">
            <a:off x="-363943" y="-208858"/>
            <a:ext cx="1843088" cy="151783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5E0F25A-FDBC-407C-AB7B-69E559119F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68846" y="4651037"/>
            <a:ext cx="3158449" cy="311846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96F3F3B-08C3-40B6-8DC9-2910571FB2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30044" y="4456485"/>
            <a:ext cx="1307996" cy="1594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D5919E5-0627-4A9B-A61F-BCD7222565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031696">
            <a:off x="-341249" y="54276"/>
            <a:ext cx="2438400" cy="24765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AC588AF-8601-4929-9147-991961C341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8750" y="3095103"/>
            <a:ext cx="6310211" cy="623033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4D08196-F480-43AE-884B-38619853EAC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6248587">
            <a:off x="9564348" y="4129607"/>
            <a:ext cx="3547577" cy="308576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382E2DE-2777-43AD-9DA0-CD76DFBCFA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44694" y="526323"/>
            <a:ext cx="1843088" cy="18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DFC9A7-E93B-4BCF-9215-7225E460B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92443">
            <a:off x="-313534" y="5349687"/>
            <a:ext cx="1843088" cy="180764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5CDC55-C518-4DFE-B05F-0A204C0D9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18544">
            <a:off x="-457200" y="-1086809"/>
            <a:ext cx="3783087" cy="217361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A4D99B4-EE77-4201-9725-ED0D9ED875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220494" y="-589757"/>
            <a:ext cx="2438400" cy="24765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9214EC3-222E-4D05-B481-913530433DA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498959">
            <a:off x="-479362" y="-682760"/>
            <a:ext cx="1307996" cy="1594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64487E4-8636-47F0-90DF-46E1C74F39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56678" y="-271520"/>
            <a:ext cx="2326831" cy="235666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7F3AD51-A075-4C14-B95F-B47DEA0A0F5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56678" y="114300"/>
            <a:ext cx="1843088" cy="151783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CC3862B-8362-49B9-8C90-48B33E1D66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786155">
            <a:off x="10416240" y="4202902"/>
            <a:ext cx="3256564" cy="329831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2947317-BC34-42DC-A061-01F38A35FD4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5367079">
            <a:off x="9512818" y="3768473"/>
            <a:ext cx="3414552" cy="34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0709-1E39-424F-8B2C-0F3200C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965A9-7349-4B12-80CB-FCA81F5F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51968-010D-4583-B705-184F98CF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CA7BE-A10C-4275-BA0A-D90DF72A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8446-DDC2-4FEA-A9A6-430B5DDB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541E3A7-7BC6-41A3-B0B9-A9FFED47B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54237" y="-1611537"/>
            <a:ext cx="3373437" cy="34166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F3AF8F6-9334-462A-BF70-E08B9BA4F0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50" y="5416136"/>
            <a:ext cx="3054350" cy="17549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533B3C-2ACE-4A1B-988D-CBDDBC51DF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46905">
            <a:off x="374161" y="5874492"/>
            <a:ext cx="1406904" cy="13798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52EF47D-8F1B-4F1F-97CC-19C5D42D23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31500" y="-301914"/>
            <a:ext cx="2006600" cy="16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6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EE1C4-F999-4FF5-87FD-B842B735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2F9C-DFCB-4AE8-B3D5-D6632F51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EF09-DC64-44B7-AFD6-260A3764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1147E6-ADB4-4CDB-8693-6EFF9859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6306" y="4928816"/>
            <a:ext cx="4688773" cy="26939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5029A17-7E64-4F53-850F-E7ECAFE545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767" y="5387788"/>
            <a:ext cx="1843088" cy="180764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841D8F9-4C4D-45E3-8E60-97A9724C75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F05F08B-0627-4D8D-84FD-118B029AA0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075481">
            <a:off x="-646110" y="-416112"/>
            <a:ext cx="2709863" cy="23571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078EE80-6B9E-4BEE-BB26-DB26BE6EBD2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555099">
            <a:off x="-873488" y="-325978"/>
            <a:ext cx="1518374" cy="12504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52DBC65-29BD-4697-9313-BDB5341FA9E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3400" y="4928816"/>
            <a:ext cx="1249362" cy="15226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370B016-7CDA-4415-8BDC-36EEF15F03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556528">
            <a:off x="9674981" y="-1619550"/>
            <a:ext cx="3778528" cy="38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2CA54-EC38-4A0C-8E57-141E5499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29304-7BA8-4516-A3CC-21C2E753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4F509-14C1-4B49-83A9-4FAB38DB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724CDEE-724B-4061-90A0-E04A24E0C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38D0278-D792-416F-A5CD-83CF893DF5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8724" y="302872"/>
            <a:ext cx="990600" cy="120729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A16E67-EF0A-4A51-A8D8-1E503C340D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71459" y="-434279"/>
            <a:ext cx="1843088" cy="180764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00A5EFC-8E51-44A1-A7DB-0117245E0F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063960">
            <a:off x="-180976" y="4555397"/>
            <a:ext cx="3216276" cy="264318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FE6290E-4F0B-44D7-8352-AE074F3651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536040" flipH="1">
            <a:off x="9580586" y="4639352"/>
            <a:ext cx="3216276" cy="264318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844FFBC-589C-433A-8F6E-9C8AAACDCC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10791" y="4965561"/>
            <a:ext cx="2438400" cy="24765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F750183-18C8-45FB-89BF-2F53BE1E72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78834" y="5079112"/>
            <a:ext cx="2438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9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F474-84CD-4F6D-8D86-18033373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4E87C-17D7-49C7-9976-2C27E4EF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41198-C889-426B-B0A9-53718616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A7E15-2AFB-4CAC-BF78-01315A00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ED3A0F-BFFF-442F-AF45-33BAF2EA1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522255">
            <a:off x="9517037" y="-992361"/>
            <a:ext cx="2768092" cy="227177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27DEBC-E048-4CDE-88C4-2248ECDC75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0456" y="5614731"/>
            <a:ext cx="1843088" cy="15178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57BF162-7ECC-4E13-99F7-A7B435BC8D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1546240" y="480836"/>
            <a:ext cx="3562038" cy="204661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5CFE125-6A1C-4F89-A9FD-9DDB0A8BF9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18941" y="-353541"/>
            <a:ext cx="990600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E1D326-D868-4519-8128-F1A05769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C4390-8DE1-44F6-93B3-FCC976C65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87935-2E0D-4CB8-B0B9-B3D463027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7444-0455-4649-A048-3FCE181B652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1162-D8B6-41E3-8CC0-1B29FF567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61650-1B7E-4CCB-9BA6-1811CAD2A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95DFAF-566E-4D48-AA74-9678C7E27E97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4890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50" r:id="rId5"/>
    <p:sldLayoutId id="2147483651" r:id="rId6"/>
    <p:sldLayoutId id="2147483653" r:id="rId7"/>
    <p:sldLayoutId id="2147483654" r:id="rId8"/>
    <p:sldLayoutId id="2147483655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16.svg"/><Relationship Id="rId5" Type="http://schemas.openxmlformats.org/officeDocument/2006/relationships/image" Target="../media/image26.svg"/><Relationship Id="rId15" Type="http://schemas.openxmlformats.org/officeDocument/2006/relationships/image" Target="../media/image32.sv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sv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6.svg"/><Relationship Id="rId18" Type="http://schemas.openxmlformats.org/officeDocument/2006/relationships/image" Target="../media/image60.jpe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25.png"/><Relationship Id="rId17" Type="http://schemas.openxmlformats.org/officeDocument/2006/relationships/image" Target="../media/image38.svg"/><Relationship Id="rId2" Type="http://schemas.openxmlformats.org/officeDocument/2006/relationships/image" Target="../media/image1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11" Type="http://schemas.openxmlformats.org/officeDocument/2006/relationships/image" Target="../media/image36.svg"/><Relationship Id="rId5" Type="http://schemas.openxmlformats.org/officeDocument/2006/relationships/image" Target="../media/image2.svg"/><Relationship Id="rId15" Type="http://schemas.openxmlformats.org/officeDocument/2006/relationships/image" Target="../media/image6.svg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2.svg"/><Relationship Id="rId5" Type="http://schemas.openxmlformats.org/officeDocument/2006/relationships/image" Target="../media/image12.svg"/><Relationship Id="rId15" Type="http://schemas.openxmlformats.org/officeDocument/2006/relationships/image" Target="../media/image4.svg"/><Relationship Id="rId10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5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46.svg"/><Relationship Id="rId10" Type="http://schemas.openxmlformats.org/officeDocument/2006/relationships/image" Target="../media/image9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18" Type="http://schemas.openxmlformats.org/officeDocument/2006/relationships/image" Target="../media/image57.jp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9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5" Type="http://schemas.openxmlformats.org/officeDocument/2006/relationships/image" Target="../media/image22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.svg"/><Relationship Id="rId3" Type="http://schemas.openxmlformats.org/officeDocument/2006/relationships/image" Target="../media/image48.svg"/><Relationship Id="rId7" Type="http://schemas.openxmlformats.org/officeDocument/2006/relationships/image" Target="../media/image12.svg"/><Relationship Id="rId12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52.svg"/><Relationship Id="rId5" Type="http://schemas.openxmlformats.org/officeDocument/2006/relationships/image" Target="../media/image14.svg"/><Relationship Id="rId10" Type="http://schemas.openxmlformats.org/officeDocument/2006/relationships/image" Target="../media/image51.png"/><Relationship Id="rId4" Type="http://schemas.openxmlformats.org/officeDocument/2006/relationships/image" Target="../media/image13.png"/><Relationship Id="rId9" Type="http://schemas.openxmlformats.org/officeDocument/2006/relationships/image" Target="../media/image50.svg"/><Relationship Id="rId14" Type="http://schemas.openxmlformats.org/officeDocument/2006/relationships/image" Target="../media/image5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F0984F-DA19-4F12-B3AD-B616BCE34D62}"/>
              </a:ext>
            </a:extLst>
          </p:cNvPr>
          <p:cNvSpPr/>
          <p:nvPr/>
        </p:nvSpPr>
        <p:spPr>
          <a:xfrm>
            <a:off x="3319462" y="1840808"/>
            <a:ext cx="5553075" cy="2847975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7434B-8673-4614-BB8C-BBB42A4574EA}"/>
              </a:ext>
            </a:extLst>
          </p:cNvPr>
          <p:cNvSpPr/>
          <p:nvPr/>
        </p:nvSpPr>
        <p:spPr>
          <a:xfrm>
            <a:off x="3232430" y="1987522"/>
            <a:ext cx="564010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หน่วยที่ 7</a:t>
            </a:r>
          </a:p>
          <a:p>
            <a:pPr algn="ctr"/>
            <a:r>
              <a:rPr lang="th-TH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ปฏิกิริยาเคมี</a:t>
            </a:r>
          </a:p>
        </p:txBody>
      </p:sp>
    </p:spTree>
    <p:extLst>
      <p:ext uri="{BB962C8B-B14F-4D97-AF65-F5344CB8AC3E}">
        <p14:creationId xmlns:p14="http://schemas.microsoft.com/office/powerpoint/2010/main" val="20002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D35E44F-816C-4DC4-9737-4BD9AE10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1590">
            <a:off x="8197445" y="-1066742"/>
            <a:ext cx="4462463" cy="27171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8D5C7FF-2FD4-4D9F-A544-1FD711C91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917499">
            <a:off x="-363943" y="-208858"/>
            <a:ext cx="1843088" cy="151783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0B567AB-9CD2-4970-8D34-458CD7815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68846" y="4651037"/>
            <a:ext cx="3158449" cy="31184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E834438-B859-41A4-AEBC-5240F3C1D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30044" y="4456485"/>
            <a:ext cx="1307996" cy="15941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AF4B89-31A2-408F-A49F-AD513EDFC4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031696">
            <a:off x="-341249" y="54276"/>
            <a:ext cx="2438400" cy="2476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9F98C15-C0A4-4388-8B5E-53F0F4065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8750" y="3095103"/>
            <a:ext cx="6310211" cy="623033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9E5C34-BBEA-4111-8FFA-BABE477709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6248587">
            <a:off x="9564348" y="4129607"/>
            <a:ext cx="3547577" cy="308576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1113A6E-E603-4866-877C-3620089B3E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44694" y="526323"/>
            <a:ext cx="1843088" cy="18076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C49202-876B-4386-AF73-880C94444D27}"/>
              </a:ext>
            </a:extLst>
          </p:cNvPr>
          <p:cNvSpPr/>
          <p:nvPr/>
        </p:nvSpPr>
        <p:spPr>
          <a:xfrm>
            <a:off x="1851265" y="1014646"/>
            <a:ext cx="53687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7.4.2 </a:t>
            </a:r>
            <a:r>
              <a:rPr lang="th-T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ความเข้มข้นของสารตั้งต้น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60570C-77A2-40A2-90A1-FD8E0D57C3F8}"/>
              </a:ext>
            </a:extLst>
          </p:cNvPr>
          <p:cNvSpPr/>
          <p:nvPr/>
        </p:nvSpPr>
        <p:spPr>
          <a:xfrm>
            <a:off x="1458686" y="2678318"/>
            <a:ext cx="9274628" cy="21014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ความเข้มข้นของสารตั้งต้น ส่วนมากปฏิกิริยาจะเกิดได้รวดเร็วหากใช้สารตั้งต้นที่มีความเข้มข้นมาก เนื่องจากการเพิ่มความเข้มข้นของสารจะทำให้มีอนุภาคของสารอยู่รวมกันอย่างหนาแน่นมากขึ้น อนุภาคของสารจึงมีโอกาสชนกันแล้วเกิดปฏิกิริยาได้รวดเร็ว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02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52EC901-BD20-47BE-BC44-1BD3C5AF153C}"/>
              </a:ext>
            </a:extLst>
          </p:cNvPr>
          <p:cNvSpPr/>
          <p:nvPr/>
        </p:nvSpPr>
        <p:spPr>
          <a:xfrm>
            <a:off x="1734630" y="1079961"/>
            <a:ext cx="3468741" cy="8250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7.4.3 </a:t>
            </a:r>
            <a:r>
              <a:rPr lang="th-T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อุณหภูมิ</a:t>
            </a:r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59D4043-F482-497D-BBDC-A3A9C27ECE7A}"/>
              </a:ext>
            </a:extLst>
          </p:cNvPr>
          <p:cNvSpPr/>
          <p:nvPr/>
        </p:nvSpPr>
        <p:spPr>
          <a:xfrm>
            <a:off x="849084" y="2565781"/>
            <a:ext cx="10624457" cy="2942393"/>
          </a:xfrm>
          <a:prstGeom prst="roundRect">
            <a:avLst/>
          </a:prstGeom>
          <a:solidFill>
            <a:srgbClr val="FFCFC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การวัดค่าเฉลี่ยของพลังงานจลน์ซึ่งเกิดขึ้นจากอะตอมแต่ละตัว หรือแต่ละโมเลกุลของสสาร เมื่อเราใส่พลังงานความร้อนให้กับสสาร อะตอมของมันจะเคลื่อนที่เร็วขึ้น ทำให้อุณหภูมิสูงขึ้น แต่เมื่อเราลดพลังงานความร้อน อะตอมของสสารจะเคลื่อนที่ช้าลง ทำให้อุณหภูมิลดต่ำลง หากเราต้มน้ำด้วยถ้วยและหม้อบนเตาเดียวกัน จะเห็นได้ว่าน้ำในถ้วยจะมีอุณหภูมิสูงกว่า แต่จะมีพลังงานความร้อนน้อยกว่าในหม้อ เนื่องจากปริมาณความร้อนขึ้นอยู่กับมวลทั้งหมดของสสาร แต่อุณหภูมิเป็นเพียงค่าเฉลี่ยของพลังงานในแต่ละอะตอม ดังนั้นบรรยากาศชั้นบนของโลก จึงมีอุณหภูมิสูง แต่มีพลังงานความร้อนน้อย เนื่องจากมีมวลอากาศอยู่อย่างเบาบาง</a:t>
            </a:r>
          </a:p>
        </p:txBody>
      </p:sp>
    </p:spTree>
    <p:extLst>
      <p:ext uri="{BB962C8B-B14F-4D97-AF65-F5344CB8AC3E}">
        <p14:creationId xmlns:p14="http://schemas.microsoft.com/office/powerpoint/2010/main" val="24956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5DE7648-68AF-417E-8DBA-532BD6A5E7B4}"/>
              </a:ext>
            </a:extLst>
          </p:cNvPr>
          <p:cNvSpPr/>
          <p:nvPr/>
        </p:nvSpPr>
        <p:spPr>
          <a:xfrm>
            <a:off x="1310086" y="851364"/>
            <a:ext cx="54499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7.4.4 พื้นที่ผิวของสารตั้งต้น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4ABDDA8-8087-453D-9E96-26541591F1CD}"/>
              </a:ext>
            </a:extLst>
          </p:cNvPr>
          <p:cNvSpPr/>
          <p:nvPr/>
        </p:nvSpPr>
        <p:spPr>
          <a:xfrm>
            <a:off x="814786" y="2387790"/>
            <a:ext cx="10722431" cy="208242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b="1" dirty="0"/>
              <a:t>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ผิวของสารตั้งต้นจะมีผลต่อปฏิกิริยาเคมีแบบสารตั้งต้นมีสถานะเป็นของแข็งกับสารอีกชนิดหนึ่งที่มีสถานะเป็นของเหลว เนื่องจากการเพิ่มพื้นที่ผิวที่เพิ่มขึ้นจะทำให้ของแข็งมีพื้นที่สัมผัสกับของเหลวมากขึ้น การเกิดปฏิกิริยาก็เร็วขึ้น เช่น การเคี้ยวอาหารให้ละเอียดก่อนกลืนลงท้อง เพราะช่วยให้อาหารมีขนาดเล็กลง ซึ่งเป็นการเพิ่มพื้นที่ผิวของอาหาร ทำให้กรดและเอนไซม์ในน้ำย่อยของกระเพาะอาหารทำปฏิกิริยากับอาหารได้เร็วขึ้น</a:t>
            </a:r>
          </a:p>
        </p:txBody>
      </p:sp>
    </p:spTree>
    <p:extLst>
      <p:ext uri="{BB962C8B-B14F-4D97-AF65-F5344CB8AC3E}">
        <p14:creationId xmlns:p14="http://schemas.microsoft.com/office/powerpoint/2010/main" val="9824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31608C-DDBD-48AD-832E-4EDF8FE1C263}"/>
              </a:ext>
            </a:extLst>
          </p:cNvPr>
          <p:cNvSpPr/>
          <p:nvPr/>
        </p:nvSpPr>
        <p:spPr>
          <a:xfrm>
            <a:off x="1725723" y="1148248"/>
            <a:ext cx="37488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7.4.5 ความดัน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920A3C1-6497-4E26-82E3-26601DC8488C}"/>
              </a:ext>
            </a:extLst>
          </p:cNvPr>
          <p:cNvSpPr/>
          <p:nvPr/>
        </p:nvSpPr>
        <p:spPr>
          <a:xfrm>
            <a:off x="1248235" y="2607159"/>
            <a:ext cx="10181765" cy="2068396"/>
          </a:xfrm>
          <a:prstGeom prst="roundRect">
            <a:avLst/>
          </a:prstGeom>
          <a:solidFill>
            <a:srgbClr val="F2BFA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 จะมีผลทำให้สารที่เป็นแก๊สสามารถทำปฏิกิริยากันได้ดีขึ้น เนื่องจากการเพิ่มความดันจะช่วยทำให้โมเลกุลของแก๊สเข้าอยู่มาอยู่ใกล้ชิดกันมากขึ้น มีจำนวนโมเลกุลของแก๊สต่อหน่วยพื้นที่เพิ่มขึ้น จึงมีโอกาสชนกันและเกิดปฏิกิริยาเคมีมากขึ้น ซึ่งลักษณะเช่นนี้ก็คล้ายกับกรณีที่สารที่มีความเข้มข้นมากจะสามารถเกิดปฏิกิริยาได้เร็วขึ้นนั่นเอง</a:t>
            </a:r>
          </a:p>
        </p:txBody>
      </p:sp>
    </p:spTree>
    <p:extLst>
      <p:ext uri="{BB962C8B-B14F-4D97-AF65-F5344CB8AC3E}">
        <p14:creationId xmlns:p14="http://schemas.microsoft.com/office/powerpoint/2010/main" val="2107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F0B36E9-378E-40B6-A46F-399CEE2B8064}"/>
              </a:ext>
            </a:extLst>
          </p:cNvPr>
          <p:cNvSpPr/>
          <p:nvPr/>
        </p:nvSpPr>
        <p:spPr>
          <a:xfrm>
            <a:off x="1571344" y="862249"/>
            <a:ext cx="43178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7.4.6 ตัวเร่งปฏิกิริยา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B1B293C-5565-4133-9432-8186AAA6B3EA}"/>
              </a:ext>
            </a:extLst>
          </p:cNvPr>
          <p:cNvSpPr/>
          <p:nvPr/>
        </p:nvSpPr>
        <p:spPr>
          <a:xfrm>
            <a:off x="1106722" y="2466621"/>
            <a:ext cx="10617192" cy="2453721"/>
          </a:xfrm>
          <a:prstGeom prst="roundRect">
            <a:avLst/>
          </a:prstGeom>
          <a:solidFill>
            <a:srgbClr val="F7EAD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/>
              <a:t>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ารที่เติมลงไปในปฏิกิริยาโดยสารเหล่านี้จะไม่มีผลต่อการเกิดผลิตภัณฑ์ของปฏิกิริยาทำให้ปฏิกิริยาแต่จะมีผลไปลดค่าพลังงานก่อก</a:t>
            </a:r>
            <a:r>
              <a:rPr lang="th-TH" sz="2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ัม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มัน</a:t>
            </a:r>
            <a:r>
              <a:rPr lang="th-TH" sz="2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ต์ข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องปฏิกิริยาแต่จะมีผลไปลดค่าพลังงานก่อก</a:t>
            </a:r>
            <a:r>
              <a:rPr lang="th-TH" sz="2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ัม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มัน</a:t>
            </a:r>
            <a:r>
              <a:rPr lang="th-TH" sz="2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ต์ข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องปฏิกิริยาทำให้ปฏิกิริยานั้นเกิดได้ง่ายมากขึ้น และหลังจากการเกิดปฏิกิริยาแล้ว ตัวเร่งปฏิกิริยาที่ใส่ลงไปจะยังคงมีสมบัติและปริมาณเหมือนเดิม โดยตัวเร่งปฏิกิริยาที่สามารถพบได้ในชีวิตประจำวัน ได้แก่ เอนไซม์ต่าง ๆ ในร่างกายของเราซึ่งมีลักษณะเป็นตัวเร่งปฏิกิริยาช่วยให้เกิดการย่อยอาหารได้เร็วมากขึ้น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40516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D63ADC-6586-4007-A157-9C68F8DD6AE8}"/>
              </a:ext>
            </a:extLst>
          </p:cNvPr>
          <p:cNvSpPr/>
          <p:nvPr/>
        </p:nvSpPr>
        <p:spPr>
          <a:xfrm>
            <a:off x="1721079" y="577822"/>
            <a:ext cx="4933950" cy="581025"/>
          </a:xfrm>
          <a:prstGeom prst="roundRect">
            <a:avLst/>
          </a:prstGeom>
          <a:solidFill>
            <a:srgbClr val="F7EA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7.5 ปฏิกิริยาเคมีในชีวิตประจำวัน</a:t>
            </a:r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CD4664F-A637-4F1D-B0D5-97D6C4F61022}"/>
              </a:ext>
            </a:extLst>
          </p:cNvPr>
          <p:cNvSpPr/>
          <p:nvPr/>
        </p:nvSpPr>
        <p:spPr>
          <a:xfrm>
            <a:off x="2853192" y="2317128"/>
            <a:ext cx="1132115" cy="61008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967C1DC-1792-4BF1-B235-21E695F4E63E}"/>
              </a:ext>
            </a:extLst>
          </p:cNvPr>
          <p:cNvSpPr/>
          <p:nvPr/>
        </p:nvSpPr>
        <p:spPr>
          <a:xfrm>
            <a:off x="2853191" y="3166454"/>
            <a:ext cx="1132115" cy="61008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867EB8E-4F8B-475C-9D6A-A47EB885908E}"/>
              </a:ext>
            </a:extLst>
          </p:cNvPr>
          <p:cNvSpPr/>
          <p:nvPr/>
        </p:nvSpPr>
        <p:spPr>
          <a:xfrm>
            <a:off x="2853191" y="4061059"/>
            <a:ext cx="1132115" cy="61008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3DF6099-282F-4281-92A0-631DDD824CA0}"/>
              </a:ext>
            </a:extLst>
          </p:cNvPr>
          <p:cNvSpPr/>
          <p:nvPr/>
        </p:nvSpPr>
        <p:spPr>
          <a:xfrm>
            <a:off x="2853191" y="4973966"/>
            <a:ext cx="1132115" cy="61008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F671675-63C8-441A-A630-95107855B1AC}"/>
              </a:ext>
            </a:extLst>
          </p:cNvPr>
          <p:cNvSpPr/>
          <p:nvPr/>
        </p:nvSpPr>
        <p:spPr>
          <a:xfrm>
            <a:off x="2853191" y="5886752"/>
            <a:ext cx="1132115" cy="61008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DFEEC-9E18-4A71-9207-FF9591AB5B25}"/>
              </a:ext>
            </a:extLst>
          </p:cNvPr>
          <p:cNvSpPr/>
          <p:nvPr/>
        </p:nvSpPr>
        <p:spPr>
          <a:xfrm>
            <a:off x="2093943" y="1493110"/>
            <a:ext cx="8004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ในชีวิตประจำวันจะพบปฏิกิริยาเคมีที่เกิดขึ้นรอบตัว ซึ่งพบได้บ่อยครั้ง เช่น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A0BD97-3ADC-4C8E-91E8-48E7D1E05469}"/>
              </a:ext>
            </a:extLst>
          </p:cNvPr>
          <p:cNvSpPr/>
          <p:nvPr/>
        </p:nvSpPr>
        <p:spPr>
          <a:xfrm>
            <a:off x="4317530" y="2368604"/>
            <a:ext cx="2337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ปฏิกิริยาการเผาไหม้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7B0EF9-3C30-4F2B-AEB6-2FA566EE2F8F}"/>
              </a:ext>
            </a:extLst>
          </p:cNvPr>
          <p:cNvSpPr/>
          <p:nvPr/>
        </p:nvSpPr>
        <p:spPr>
          <a:xfrm>
            <a:off x="4320850" y="3244902"/>
            <a:ext cx="2425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ปฏิกิริยาการเกิดสนิม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908DD6-9FF3-405D-942E-006F09816B20}"/>
              </a:ext>
            </a:extLst>
          </p:cNvPr>
          <p:cNvSpPr/>
          <p:nvPr/>
        </p:nvSpPr>
        <p:spPr>
          <a:xfrm>
            <a:off x="4317530" y="4135507"/>
            <a:ext cx="27126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ปฏิกิริยาการเกิดฝนกรด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CD38DC-E489-4DF0-955E-68DDF039745E}"/>
              </a:ext>
            </a:extLst>
          </p:cNvPr>
          <p:cNvSpPr/>
          <p:nvPr/>
        </p:nvSpPr>
        <p:spPr>
          <a:xfrm>
            <a:off x="4317530" y="5047884"/>
            <a:ext cx="2470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ปฏิกิริยาโลหะกับกรด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2D4907-23C3-4AA0-BBF4-3A77483F0BD7}"/>
              </a:ext>
            </a:extLst>
          </p:cNvPr>
          <p:cNvSpPr/>
          <p:nvPr/>
        </p:nvSpPr>
        <p:spPr>
          <a:xfrm>
            <a:off x="4306644" y="5966490"/>
            <a:ext cx="34884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ปฏิกิริยากรดกับสารคาร์บอเนต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68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5" grpId="0" animBg="1"/>
      <p:bldP spid="26" grpId="0" animBg="1"/>
      <p:bldP spid="27" grpId="0" animBg="1"/>
      <p:bldP spid="28" grpId="0" animBg="1"/>
      <p:bldP spid="7" grpId="0"/>
      <p:bldP spid="9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98BF71-0CAC-414D-BD8D-900CAA0868E1}"/>
              </a:ext>
            </a:extLst>
          </p:cNvPr>
          <p:cNvSpPr/>
          <p:nvPr/>
        </p:nvSpPr>
        <p:spPr>
          <a:xfrm>
            <a:off x="1682612" y="637793"/>
            <a:ext cx="4413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7.5.1 ปฏิกิริยาการเผาไหม้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5EAB3F-7DB1-4DD1-B80F-43971F707EC5}"/>
              </a:ext>
            </a:extLst>
          </p:cNvPr>
          <p:cNvSpPr/>
          <p:nvPr/>
        </p:nvSpPr>
        <p:spPr>
          <a:xfrm>
            <a:off x="555963" y="1806243"/>
            <a:ext cx="110800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dirty="0">
                <a:ln w="0"/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ปฏิกิริยาการเผาไหม้จะพบเห็นได้บ่อยที่สุดในแต่ละวัน เช่น จากการเผาไหม้ขยะมูลฝอยการเผาไหม้ของแก๊สหุงต้มในการประกอบอาหาร ซึ่งเกิดจากการรวมตัวของเชื้อเพลิงกับแก๊สออกซิเจนในอากาศ ทำให้เกิดการเผาไหม้ของเชื้อเพลิง ซึ่งเชื้อเพลิงส่วนมากประกอบด้วยธาตุคาร์บอน และธาตุไฮโดเจน แล้วได้พลังงาน ได้แก๊สคาร์บอนไดออกไซด์และน้ำ </a:t>
            </a:r>
            <a:endParaRPr lang="en-US" sz="2400" b="0" cap="none" spc="0" dirty="0">
              <a:ln w="0"/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8" name="Picture 4" descr="Isranews - เตือนปชช. พื้นที่รัศมี 1.5 กม. ใกล้บ่อขยะ จ.สมุทรปราการ  เลี่ยงสัมผัสสารเคมีในอากาศ">
            <a:extLst>
              <a:ext uri="{FF2B5EF4-FFF2-40B4-BE49-F238E27FC236}">
                <a16:creationId xmlns:a16="http://schemas.microsoft.com/office/drawing/2014/main" id="{54F062DA-E7EB-4184-A33E-BD1A3AE3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90" y="3254828"/>
            <a:ext cx="517358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6EFA9E0-2C0E-41D4-82A1-320A0CCE1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92443">
            <a:off x="-313534" y="5349687"/>
            <a:ext cx="1843088" cy="18076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99898A-7239-43C2-B57F-8C9F244BC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18544">
            <a:off x="-457200" y="-1086809"/>
            <a:ext cx="3783087" cy="21736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F6BEC5-CE88-46EE-9D22-9D8CE3AA8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220494" y="-589757"/>
            <a:ext cx="2438400" cy="2476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68AC376-D24E-4544-85A5-9C3D7C9D1A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498959">
            <a:off x="-479362" y="-682760"/>
            <a:ext cx="1307996" cy="1594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EDF0B8F-AE5F-4FC9-8F46-8091DA0CD9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56678" y="-271520"/>
            <a:ext cx="2326831" cy="235666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2D503E-3DAC-458E-B942-4BE700F7B6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56678" y="114300"/>
            <a:ext cx="1843088" cy="151783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8C66527-4770-4573-AADC-54E396301C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786155">
            <a:off x="10416240" y="4202902"/>
            <a:ext cx="3256564" cy="329831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8F738BD-9F95-48F0-ABE3-0F388AA10E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5367079">
            <a:off x="9512818" y="3768473"/>
            <a:ext cx="3414552" cy="34679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6F2945-CAF7-41CE-B9AC-62C318D7F3B6}"/>
              </a:ext>
            </a:extLst>
          </p:cNvPr>
          <p:cNvSpPr/>
          <p:nvPr/>
        </p:nvSpPr>
        <p:spPr>
          <a:xfrm>
            <a:off x="2146326" y="604949"/>
            <a:ext cx="45416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7.5.2 ปฏิกิริยาการเกิดสนิม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4215BF-1506-40B1-9674-9997CD928E83}"/>
              </a:ext>
            </a:extLst>
          </p:cNvPr>
          <p:cNvSpPr/>
          <p:nvPr/>
        </p:nvSpPr>
        <p:spPr>
          <a:xfrm>
            <a:off x="259576" y="1599479"/>
            <a:ext cx="11488467" cy="19674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dirty="0">
                <a:ln w="0"/>
                <a:latin typeface="TH Sarabun New" panose="020B0500040200020003" pitchFamily="34" charset="-34"/>
                <a:cs typeface="TH Sarabun New" panose="020B0500040200020003" pitchFamily="34" charset="-34"/>
              </a:rPr>
              <a:t>โลหะเกือบทุกชนิดจะเกิดสนิม แต่โลหะบางอย่างเกิดสนิมได้ยาก เช่น ทองคำ เงิน โลหะที่พบการเกิดสนิมได้ง่ายและพบเห็นได้ในชีวิตประจำวันคือดเหล็ก โดยที่เหล็กจะทำปฏิกิริยากับแก๊สออกซิเจนและน้ำในอากาศ และเกิดเป็นเหล็กออกไซด์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หลายครั้งที่เราเห็นมีดในครัว กุญแจ หรือราวสะพานลอยมีสีแดงเพราะถูกสนิมเหล็กจับ มันคือตัวอย่างของการเกิดปฏิกิริยาออกซิเดชัน หรือการสูญเสียอิเล็กตรอนจากวงโคจรภายในอะตอมของมันให้กับโมเลกุลอื่น ซึ่งนอกจากปฏิกิริยาออกซิเดชันที่เกิดขึ้นกับเหล็กแล้ว ยังมีปฏิกิริยาที่เกิดขึ้นกับทองแดง ทำให้เกิดเป็นสนิมสีเขียว และปฏิกิริยาที่เกิดขึ้นกับโลหะเงิน ทำให้เกิดเป็นรอยด่างดวงขึ้นมาด้วย</a:t>
            </a:r>
            <a:endParaRPr lang="en-US" sz="2400" b="0" cap="none" spc="0" dirty="0">
              <a:ln w="0"/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2" name="Picture 4" descr="สนิม เกิดขึ้นได้อย่างไร มีกี่ชนิด และมีวิธีป้องกันอย่างไรไม่ให้เหล็กเป็นสนิม  - CHI">
            <a:extLst>
              <a:ext uri="{FF2B5EF4-FFF2-40B4-BE49-F238E27FC236}">
                <a16:creationId xmlns:a16="http://schemas.microsoft.com/office/drawing/2014/main" id="{792A55BD-0300-422D-B3C5-FB39BC17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80" y="3664895"/>
            <a:ext cx="4438455" cy="29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D88BF55-E47F-454E-890A-57B51DE2F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7326" y="-105700"/>
            <a:ext cx="1843088" cy="151783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D18EE2D-DD77-4CBB-BEA8-3F3C8F123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1883" y="5199946"/>
            <a:ext cx="1843088" cy="18076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36FEA83-625F-4E86-A3DC-6C923A467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7553" y="-181141"/>
            <a:ext cx="1485900" cy="15049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20E4A5-0335-45B0-9E80-72F689AE1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00506" y="1519692"/>
            <a:ext cx="2709863" cy="23571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64C0186-F588-4222-BDEB-AA8F3347D2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515938" y="5857711"/>
            <a:ext cx="2171700" cy="12477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5C285A-26A6-4C61-88D6-AF62BDAE1D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95964" y="5898192"/>
            <a:ext cx="990600" cy="12072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FA90846-E270-4115-B68A-AEA7D1C7B2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82638" y="2396674"/>
            <a:ext cx="2438400" cy="2476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9C74B9-A182-4652-BBDF-69156EC2C64F}"/>
              </a:ext>
            </a:extLst>
          </p:cNvPr>
          <p:cNvSpPr/>
          <p:nvPr/>
        </p:nvSpPr>
        <p:spPr>
          <a:xfrm>
            <a:off x="1815330" y="492812"/>
            <a:ext cx="49712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7.5.3 ปฏิกิริยาการเกิดฝนกรด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1F5AE7-42FA-4FE1-B8B2-CE2880037E27}"/>
              </a:ext>
            </a:extLst>
          </p:cNvPr>
          <p:cNvSpPr/>
          <p:nvPr/>
        </p:nvSpPr>
        <p:spPr>
          <a:xfrm>
            <a:off x="436562" y="2657045"/>
            <a:ext cx="110800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lang="en-US" sz="2400" b="0" cap="none" spc="0" dirty="0">
              <a:ln w="0"/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3ED0D1-C522-40EF-A5C8-3C3F75FA2F4A}"/>
              </a:ext>
            </a:extLst>
          </p:cNvPr>
          <p:cNvSpPr/>
          <p:nvPr/>
        </p:nvSpPr>
        <p:spPr>
          <a:xfrm>
            <a:off x="255927" y="2887877"/>
            <a:ext cx="11080073" cy="28733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ปรากฏการณ์ฝนกรดเกิดขึ้นจากการรวมตัวกันของน้ำฝนและก๊าซออกไซด์ของโลหะบางชนิดในอากาศ ซึ่งในธรรมชาติ เมื่อเกิดการระเบิดของภูเขาไฟ หรือ เกิดไฟป่า หรือการเน่าเปื่อยของซากพืช มักเป็นสาเหตุของการปล่อยก๊าซซัลเฟอร์ไดออกไซด์ (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Sulfur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Dioxide: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SO</a:t>
            </a:r>
            <a:r>
              <a:rPr lang="en-US" sz="2400" baseline="-250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ปริมาณมากเข้าสู่ชั้นบรรยากาศโลก ทำให้ฝนที่ตกลงมาในช่วงเวลานั้นมีฤทธิ์เป็นกรดมากกว่าน้ำฝนปกติ แต่ปรากฏการณ์ฝนกรดในธรรมชาติเกิดขึ้นไม่บ่อยครั้งนัก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9CEC745-D2E1-4D2A-BBC5-E56B7FEE2448}"/>
              </a:ext>
            </a:extLst>
          </p:cNvPr>
          <p:cNvSpPr/>
          <p:nvPr/>
        </p:nvSpPr>
        <p:spPr>
          <a:xfrm>
            <a:off x="3626035" y="1430627"/>
            <a:ext cx="914400" cy="123008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F0237D-2FD1-4491-9DD4-7D158666B61B}"/>
              </a:ext>
            </a:extLst>
          </p:cNvPr>
          <p:cNvSpPr/>
          <p:nvPr/>
        </p:nvSpPr>
        <p:spPr>
          <a:xfrm>
            <a:off x="1487046" y="677875"/>
            <a:ext cx="46089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7.5.4 ปฏิกิริยาโลหะกับกรด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5441CAF-4D05-4807-A183-593A9949CAED}"/>
              </a:ext>
            </a:extLst>
          </p:cNvPr>
          <p:cNvSpPr/>
          <p:nvPr/>
        </p:nvSpPr>
        <p:spPr>
          <a:xfrm>
            <a:off x="378851" y="3048000"/>
            <a:ext cx="10911783" cy="2558146"/>
          </a:xfrm>
          <a:prstGeom prst="cloud">
            <a:avLst/>
          </a:prstGeom>
          <a:solidFill>
            <a:srgbClr val="F7EA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การเกิดปฏิกิริยาเคมีระหว่างโลหะกับกรดที่พบเห็นบ่อย คือ กรดซัลฟิวริกกับตะกั่ว ซึ่งเกิดปฏิกิริยาในแบตเตอรี่และโลหะแมกนีเซียม กับกรดไฮโดรคลอริก จะเกิดแก๊สไฮโดรเจนซึ่งเป็นแก๊สที่เบากว่าอากาศ และเป็นอันตรายต่อทางเดินหายใจ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A55F5F4-C325-4A0C-8C18-235224F45BB5}"/>
              </a:ext>
            </a:extLst>
          </p:cNvPr>
          <p:cNvSpPr/>
          <p:nvPr/>
        </p:nvSpPr>
        <p:spPr>
          <a:xfrm>
            <a:off x="3494316" y="1663393"/>
            <a:ext cx="914400" cy="123008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AA4EBA-29C6-4687-946D-A94AD969E278}"/>
              </a:ext>
            </a:extLst>
          </p:cNvPr>
          <p:cNvSpPr/>
          <p:nvPr/>
        </p:nvSpPr>
        <p:spPr>
          <a:xfrm>
            <a:off x="2438399" y="522515"/>
            <a:ext cx="2677887" cy="133190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dirty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หัวข้อเรื่อง</a:t>
            </a:r>
            <a:endParaRPr lang="en-US" sz="6600" dirty="0">
              <a:ln w="0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E7CAF4-913E-4C74-ACAB-440B04EB6F27}"/>
              </a:ext>
            </a:extLst>
          </p:cNvPr>
          <p:cNvSpPr/>
          <p:nvPr/>
        </p:nvSpPr>
        <p:spPr>
          <a:xfrm>
            <a:off x="2830368" y="2161237"/>
            <a:ext cx="4044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7.1</a:t>
            </a:r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ความหมายของปฏิกิริยาเคมี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1ED2C-7BB4-43C9-A201-85DE34974F56}"/>
              </a:ext>
            </a:extLst>
          </p:cNvPr>
          <p:cNvSpPr/>
          <p:nvPr/>
        </p:nvSpPr>
        <p:spPr>
          <a:xfrm>
            <a:off x="2830368" y="2945296"/>
            <a:ext cx="32287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7.2 ชนิดของปฏิกิริยาเคมี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DF6709-2897-4E5E-BBCF-D9A229D247D5}"/>
              </a:ext>
            </a:extLst>
          </p:cNvPr>
          <p:cNvSpPr/>
          <p:nvPr/>
        </p:nvSpPr>
        <p:spPr>
          <a:xfrm>
            <a:off x="2830368" y="3778079"/>
            <a:ext cx="3768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7.3 อัตราการเกิดปฏิกิริยาเคมี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2EE75-08BE-416F-94B6-971DA3C5399E}"/>
              </a:ext>
            </a:extLst>
          </p:cNvPr>
          <p:cNvSpPr/>
          <p:nvPr/>
        </p:nvSpPr>
        <p:spPr>
          <a:xfrm>
            <a:off x="2830368" y="4683274"/>
            <a:ext cx="49199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7.4 </a:t>
            </a:r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ปัจจัยที่มีผลต่อการเกิดปฏิกิริยาเคมี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1562EF-CB23-4FC8-926D-F5DD9C4E93A0}"/>
              </a:ext>
            </a:extLst>
          </p:cNvPr>
          <p:cNvSpPr/>
          <p:nvPr/>
        </p:nvSpPr>
        <p:spPr>
          <a:xfrm>
            <a:off x="2830368" y="5689154"/>
            <a:ext cx="41809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7.5 ปฏิกิริยาเคมีในชีวิตประจำวัน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D00F9-FFD6-4CA1-85C9-CF7D4F5D9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-1188" r="23766" b="-2446"/>
          <a:stretch/>
        </p:blipFill>
        <p:spPr>
          <a:xfrm rot="556961">
            <a:off x="8127655" y="1898589"/>
            <a:ext cx="2716933" cy="27397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99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09BE3D-0CEC-4B40-B8F5-701849732165}"/>
              </a:ext>
            </a:extLst>
          </p:cNvPr>
          <p:cNvSpPr/>
          <p:nvPr/>
        </p:nvSpPr>
        <p:spPr>
          <a:xfrm>
            <a:off x="1399735" y="862937"/>
            <a:ext cx="6133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7.5.5 ปฏิกิริยากรดกับสารคาร์บอเนต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0CBD9-372F-489E-9AEF-4531F7ACA0AD}"/>
              </a:ext>
            </a:extLst>
          </p:cNvPr>
          <p:cNvSpPr/>
          <p:nvPr/>
        </p:nvSpPr>
        <p:spPr>
          <a:xfrm>
            <a:off x="2409893" y="2172906"/>
            <a:ext cx="5957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0" cap="none" spc="0" dirty="0">
                <a:ln w="0"/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1.กรดไฮโดรคลอริกกับแคลเซียมคาร์บอเนต</a:t>
            </a:r>
            <a:endParaRPr lang="en-US" sz="4000" b="0" cap="none" spc="0" dirty="0">
              <a:ln w="0"/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E6E085-A7DA-48CA-8A88-493A8DC4D401}"/>
              </a:ext>
            </a:extLst>
          </p:cNvPr>
          <p:cNvSpPr/>
          <p:nvPr/>
        </p:nvSpPr>
        <p:spPr>
          <a:xfrm>
            <a:off x="1475935" y="4318663"/>
            <a:ext cx="9475094" cy="1676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ปฏิกิริยาชนิดนี้เกิดขึ้นจากการใช้น้ำยาล้างห้องน้ำทำความสะอาดห้องน้ำ เพราะน้ำยาล้างห้องน้ำมีส่วนผสมของกรดไฮโดรคลอริกร้อยละ 8-15 และพื้นห้องน้ำเป็นประเภทแคลเซียมคาร์บอเนต จึงทำให้เกิดปฏิกิริยาระหว่างกรดไฮโดรคลอริกกับแคลเซียมคาร์บอเนต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AD9385C-07F3-4997-8289-DD63A90BFC4E}"/>
              </a:ext>
            </a:extLst>
          </p:cNvPr>
          <p:cNvSpPr/>
          <p:nvPr/>
        </p:nvSpPr>
        <p:spPr>
          <a:xfrm>
            <a:off x="5123384" y="3028631"/>
            <a:ext cx="747817" cy="94857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6FEFBC-CB11-4783-B5F6-8C7E6F20B81C}"/>
              </a:ext>
            </a:extLst>
          </p:cNvPr>
          <p:cNvSpPr/>
          <p:nvPr/>
        </p:nvSpPr>
        <p:spPr>
          <a:xfrm>
            <a:off x="1696675" y="1132840"/>
            <a:ext cx="5554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0" cap="none" spc="0" dirty="0">
                <a:ln w="0"/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2.กรดคาร์บอนิกกับแคลเซียมคาร์บอเนต</a:t>
            </a:r>
            <a:endParaRPr lang="en-US" sz="4000" b="0" cap="none" spc="0" dirty="0">
              <a:ln w="0"/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AFAD37-9E43-4006-9581-03444B025261}"/>
              </a:ext>
            </a:extLst>
          </p:cNvPr>
          <p:cNvSpPr/>
          <p:nvPr/>
        </p:nvSpPr>
        <p:spPr>
          <a:xfrm>
            <a:off x="1046568" y="3700827"/>
            <a:ext cx="9675860" cy="17852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ปฏิกิริยาชนิดนี้เกิดขึ้นจากน้ำฝนที่ตกลงมา รวมกับแก๊สคาร์บอนไดออกไซด์กลายเป็นกรดคาร์บอนิก ทำปฏิกิริยากับแคลเซียมคาร์บอเนตซึ่งเป็นส่วนประกอบของภูเขาหรือถ้าได้แคลเซียมไฮโดรเจนคาร์บอเนตไหลลงมาจากภูเขาหรือถ้ำ เมื่อน้ำระเหยออกไปหมดหรือตะกอนของหินปูนกองสะสมอยู่ด้านล่างกลายเป็นหินงอกหรือไหลย้อยลงมากลายเป็นหินย้อย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7520D23-7B4F-43C6-8B9B-4D04DF4FA63C}"/>
              </a:ext>
            </a:extLst>
          </p:cNvPr>
          <p:cNvSpPr/>
          <p:nvPr/>
        </p:nvSpPr>
        <p:spPr>
          <a:xfrm>
            <a:off x="5047184" y="2208595"/>
            <a:ext cx="747817" cy="94857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ถ้ำปราสาทนาฬาคิริง” ถ้ำใหม่เมืองกระบี่ มหัศจรรย์ธรรมชาติ">
            <a:extLst>
              <a:ext uri="{FF2B5EF4-FFF2-40B4-BE49-F238E27FC236}">
                <a16:creationId xmlns:a16="http://schemas.microsoft.com/office/drawing/2014/main" id="{939E0335-2EE9-4B11-9E61-75602637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0" y="1745385"/>
            <a:ext cx="5050846" cy="3367230"/>
          </a:xfrm>
          <a:prstGeom prst="rect">
            <a:avLst/>
          </a:prstGeom>
          <a:blipFill dpi="0" rotWithShape="1">
            <a:blip r:embed="rId4">
              <a:alphaModFix amt="44000"/>
            </a:blip>
            <a:srcRect/>
            <a:stretch>
              <a:fillRect/>
            </a:stretch>
          </a:blipFill>
          <a:effectLst>
            <a:glow>
              <a:schemeClr val="accent1">
                <a:alpha val="60000"/>
              </a:schemeClr>
            </a:glow>
            <a:reflection endPos="0" dist="508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100C45-4E91-4CDD-B354-8C77ACC8FAB2}"/>
              </a:ext>
            </a:extLst>
          </p:cNvPr>
          <p:cNvSpPr/>
          <p:nvPr/>
        </p:nvSpPr>
        <p:spPr>
          <a:xfrm>
            <a:off x="4301788" y="5547245"/>
            <a:ext cx="4023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0" cap="none" spc="0" dirty="0">
                <a:ln w="0"/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หินงอกและหินย้อยภายในถ้ำ</a:t>
            </a:r>
            <a:endParaRPr lang="en-US" sz="4000" b="0" cap="none" spc="0" dirty="0">
              <a:ln w="0"/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78" name="Picture 6" descr="รวมถ้ำน่าเที่ยวภาคเหนือ สวยงามไม่แพ้ถ้ำหลวง">
            <a:extLst>
              <a:ext uri="{FF2B5EF4-FFF2-40B4-BE49-F238E27FC236}">
                <a16:creationId xmlns:a16="http://schemas.microsoft.com/office/drawing/2014/main" id="{0F5FB562-2601-42CF-9A9E-853F650F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91" y="1745385"/>
            <a:ext cx="5125745" cy="336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5CD7-B61A-47CB-A765-6CD36C37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ตัวอย่างการหาอัตราการเกิดปฎิกิริยาเคมี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2037F-F5E3-466C-85BA-491851C1F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" r="800" b="50000"/>
          <a:stretch/>
        </p:blipFill>
        <p:spPr>
          <a:xfrm>
            <a:off x="1761132" y="1311964"/>
            <a:ext cx="7886451" cy="52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2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2502CC-0009-4299-900B-D19615B18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0000" r="-2033"/>
          <a:stretch/>
        </p:blipFill>
        <p:spPr>
          <a:xfrm>
            <a:off x="1270799" y="365125"/>
            <a:ext cx="938064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6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981377-18E6-4B7E-866E-0FF5170AE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3865" r="9301"/>
          <a:stretch/>
        </p:blipFill>
        <p:spPr>
          <a:xfrm rot="16200000">
            <a:off x="3326266" y="-840793"/>
            <a:ext cx="5840844" cy="82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2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157A3-D5D1-47FD-902F-C99F626FF723}"/>
              </a:ext>
            </a:extLst>
          </p:cNvPr>
          <p:cNvSpPr/>
          <p:nvPr/>
        </p:nvSpPr>
        <p:spPr>
          <a:xfrm>
            <a:off x="1695450" y="685800"/>
            <a:ext cx="4933950" cy="581025"/>
          </a:xfrm>
          <a:prstGeom prst="roundRect">
            <a:avLst/>
          </a:prstGeom>
          <a:solidFill>
            <a:srgbClr val="F2B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7.1 ความหมายของปฏิกิริยาเคมี</a:t>
            </a:r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E8676-3728-4742-94BF-0A5DB71CCC05}"/>
              </a:ext>
            </a:extLst>
          </p:cNvPr>
          <p:cNvSpPr/>
          <p:nvPr/>
        </p:nvSpPr>
        <p:spPr>
          <a:xfrm>
            <a:off x="886977" y="1819273"/>
            <a:ext cx="107811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ปฏิกิริยา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เคมี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(Reaction)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คือกระบวนการเปลี่ยนแปลงของสารตั้งต้น แล้วเกิดสารใหม่ขึ้นมา ซึ่งสารใหม่เรียกว่า ผลิตภัณฑ์ สารใหม่มีคุณสมบัติเปลี่ยนไปจากเดิมไม่สามารถทำกลับเป็นสารเดิมได้หรือทำได้ยาก เช่น เหล็กเกิดสนิม สารตั้งต้น คือ เหล็กกับแก๊สออกซิเจนได้สารผลิตภัณฑ์ คือ เหล็กออกไซด์ ซึ่งเป็นสารใหม่ทำกลับเป็นสารเดิมไม่ได้ ซึ่งการเกิดปฏิกิริยาเคมีพิจารณาได้จาก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4D5B1F-89CA-48F2-A093-EB5E1501B244}"/>
              </a:ext>
            </a:extLst>
          </p:cNvPr>
          <p:cNvSpPr/>
          <p:nvPr/>
        </p:nvSpPr>
        <p:spPr>
          <a:xfrm>
            <a:off x="2106983" y="3136612"/>
            <a:ext cx="2226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มีฟองแก๊สเกิดขึ้น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0E66D-9C33-44AF-8319-BCC936387001}"/>
              </a:ext>
            </a:extLst>
          </p:cNvPr>
          <p:cNvSpPr/>
          <p:nvPr/>
        </p:nvSpPr>
        <p:spPr>
          <a:xfrm>
            <a:off x="2106983" y="3838397"/>
            <a:ext cx="2090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2.มีตะกอนเกิดขึ้น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345AE-352C-4B5A-BA78-6AEBE083A60B}"/>
              </a:ext>
            </a:extLst>
          </p:cNvPr>
          <p:cNvSpPr/>
          <p:nvPr/>
        </p:nvSpPr>
        <p:spPr>
          <a:xfrm>
            <a:off x="2106983" y="4540182"/>
            <a:ext cx="327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3.สีของสารเปลี่ยนไปจากเดิม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7ED8E7-53FD-4E8D-8A3A-897E9EC063D2}"/>
              </a:ext>
            </a:extLst>
          </p:cNvPr>
          <p:cNvSpPr/>
          <p:nvPr/>
        </p:nvSpPr>
        <p:spPr>
          <a:xfrm>
            <a:off x="2106983" y="5358977"/>
            <a:ext cx="4233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4.อุณหภูมิเพิ่มขึ้นหรือลดลงไปจากเดิม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96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8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207F5EE-39B9-4186-9F6B-310AEAEA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6306" y="4928816"/>
            <a:ext cx="4688773" cy="269398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C1850E7-B6D8-468F-9DA3-8B63F591D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767" y="5387788"/>
            <a:ext cx="1843088" cy="18076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06C1E0-BF5A-4CE4-AB9F-2B69C07C1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2F57EC-DEB1-4E5E-8ABA-DE856E1BA5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075481">
            <a:off x="-646110" y="-416112"/>
            <a:ext cx="2709863" cy="23571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5AF0151-AF2E-4C31-8856-FAF9AD3948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555099">
            <a:off x="-873488" y="-325978"/>
            <a:ext cx="1518374" cy="12504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9150D23-33CA-4B98-AAA2-49918E82AD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3400" y="4928816"/>
            <a:ext cx="1249362" cy="152266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34E5B45-F383-4FA9-AF4B-4AB1BC804B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556528">
            <a:off x="9674981" y="-1619550"/>
            <a:ext cx="3778528" cy="38375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31C9BD-1431-465F-964F-2607F25039DE}"/>
              </a:ext>
            </a:extLst>
          </p:cNvPr>
          <p:cNvSpPr/>
          <p:nvPr/>
        </p:nvSpPr>
        <p:spPr>
          <a:xfrm>
            <a:off x="1479302" y="762876"/>
            <a:ext cx="4933950" cy="581025"/>
          </a:xfrm>
          <a:prstGeom prst="roundRect">
            <a:avLst/>
          </a:prstGeom>
          <a:solidFill>
            <a:srgbClr val="F2B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</a:t>
            </a:r>
            <a:r>
              <a:rPr lang="en-US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ชนิดของปฏิกิริยาเคมี</a:t>
            </a:r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58970-6830-4BB1-88CC-7A716F0ACB9C}"/>
              </a:ext>
            </a:extLst>
          </p:cNvPr>
          <p:cNvSpPr/>
          <p:nvPr/>
        </p:nvSpPr>
        <p:spPr>
          <a:xfrm>
            <a:off x="2623020" y="1707450"/>
            <a:ext cx="6062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7.2.1 ปฏิกิริยาเคมีจำแนกตามการเปลี่ยนแปลงพลังงาน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03374-39C9-4EC9-BD4C-53DFAD1FFC0E}"/>
              </a:ext>
            </a:extLst>
          </p:cNvPr>
          <p:cNvSpPr/>
          <p:nvPr/>
        </p:nvSpPr>
        <p:spPr>
          <a:xfrm>
            <a:off x="3346202" y="2514031"/>
            <a:ext cx="74837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400" b="0" cap="none" spc="0" dirty="0">
                <a:ln w="0"/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1.ปฏิกิริยาเคมีดูดพลังงานความร้อน </a:t>
            </a:r>
            <a:r>
              <a:rPr lang="en-US" sz="2400" b="0" cap="none" spc="0" dirty="0">
                <a:ln w="0"/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(Endothermic Reaction)</a:t>
            </a:r>
          </a:p>
          <a:p>
            <a:pPr algn="thaiDist"/>
            <a:r>
              <a:rPr lang="en-US" sz="2400" dirty="0">
                <a:ln w="0"/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2400" b="0" cap="none" spc="0" dirty="0">
                <a:ln w="0"/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0" cap="none" spc="0" dirty="0">
                <a:ln w="0"/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คือปฏิกิริยาที่ดูดพลังงานไปสลายพันธะของสารตั้งต้น เมื่อเกิดสารผลิตภัณฑ์แล้วมีคายพลังงานออกมาสู่ระบบน้อยกว่าการสลายพันธะ จึงทำให้สิ่งแวดล้อมมีอุณหภูมิลดลง หรืออุณหภูมิก่อนปฏิกิริยา</a:t>
            </a:r>
            <a:endParaRPr lang="en-US" sz="2400" b="0" cap="none" spc="0" dirty="0">
              <a:ln w="0"/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F435C9-4A2B-4FDF-8296-2374F819C4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31" y="3940587"/>
            <a:ext cx="3458491" cy="25021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EA545E-35B4-4862-B029-BB6682E89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93763">
            <a:off x="-1062073" y="-732430"/>
            <a:ext cx="3433382" cy="19726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F27EFAD-7AC6-4067-8560-BD83984F1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33730">
            <a:off x="-564582" y="-678657"/>
            <a:ext cx="2438400" cy="2476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98279CF-DBE6-401A-893D-597E34AAE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555099">
            <a:off x="9357907" y="-372334"/>
            <a:ext cx="1518374" cy="12504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6CF0264-878E-4913-81AD-75F921BA39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0392330" y="4809462"/>
            <a:ext cx="2563191" cy="259605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15DC651-ABCA-4207-A882-1F586C27E3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648339">
            <a:off x="9027576" y="3731883"/>
            <a:ext cx="3461792" cy="376359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413B2C1-B609-4AB1-90B4-0E5C6AB875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412564">
            <a:off x="9983190" y="5717989"/>
            <a:ext cx="1843088" cy="180764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2CDC950-0DE9-4C60-938E-25BB54030A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063960">
            <a:off x="-180976" y="4555397"/>
            <a:ext cx="3216276" cy="264318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85B53DD-DD7A-4316-801B-24ADAAADB4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738" y="5414517"/>
            <a:ext cx="990600" cy="12072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D0588-39DD-49FC-B782-A5F9031B6B11}"/>
              </a:ext>
            </a:extLst>
          </p:cNvPr>
          <p:cNvSpPr/>
          <p:nvPr/>
        </p:nvSpPr>
        <p:spPr>
          <a:xfrm>
            <a:off x="1152698" y="1395632"/>
            <a:ext cx="1028818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2.ปฏิกิริยาคายพลังงานความร้อน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(Exothermic Reaction)</a:t>
            </a:r>
          </a:p>
          <a:p>
            <a:pPr algn="thaiDist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ปฏิกิริยาที่ดูดพลังงานไปสลายพันธะของสารตั้งต้น เมื่อเกิดสารผลิตภัณฑ์แล้วมีการคายพลังงานออกมาสู่ระบบมากกว่าการสลายพันธะ จึงทำให้สิ่งแวดล้อมมีอุณหภูมิสูงขึ้นหรืออุณหภูมิหลังปฏิกิริยามากกว่าอุณหภูมิก่อนปฏิกิริยา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95163-05B4-4F01-B663-7072854467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02" y="3374804"/>
            <a:ext cx="4539690" cy="30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E00F0-7D61-4B57-AAD3-5BCDABAA9C87}"/>
              </a:ext>
            </a:extLst>
          </p:cNvPr>
          <p:cNvSpPr/>
          <p:nvPr/>
        </p:nvSpPr>
        <p:spPr>
          <a:xfrm>
            <a:off x="1527198" y="768422"/>
            <a:ext cx="5240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7.2.2 ปฏิกิริยาเคมีจำแนกตามการเกิด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5727F1-CF87-4710-BC21-68469592738A}"/>
              </a:ext>
            </a:extLst>
          </p:cNvPr>
          <p:cNvSpPr/>
          <p:nvPr/>
        </p:nvSpPr>
        <p:spPr>
          <a:xfrm>
            <a:off x="462890" y="1912908"/>
            <a:ext cx="115724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ปฏิกิริยาการรวมตัว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(Combination Reaction)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เป็นปฏิกิริยาเคมีที่เกิดจากสารตั้งต้นตั้งแต่ 2 ชนิดขึ้นไป มารวมกันเป็นสารใหม่เพียงชนิดเดียว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C40651-A74F-4B70-80A7-75CB689E4420}"/>
              </a:ext>
            </a:extLst>
          </p:cNvPr>
          <p:cNvSpPr/>
          <p:nvPr/>
        </p:nvSpPr>
        <p:spPr>
          <a:xfrm>
            <a:off x="502833" y="2808514"/>
            <a:ext cx="11535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2.ปฏิกิริยาการสลายตัว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(Decomposition Reaction) </a:t>
            </a:r>
            <a:r>
              <a:rPr lang="th-T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เป็นปฏิกิริยาเคมีที่เกิดจาก สารตั้งต้นชนิดเดียว สลายตัวได้สารผลิตภัณฑ์มากกว่า 1 ชนิด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C9CA49-D249-426D-80F2-1FFD443563E3}"/>
              </a:ext>
            </a:extLst>
          </p:cNvPr>
          <p:cNvSpPr/>
          <p:nvPr/>
        </p:nvSpPr>
        <p:spPr>
          <a:xfrm>
            <a:off x="539704" y="3740216"/>
            <a:ext cx="87350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3.ปฏิกิริยาการแทนที่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(Substitution Reaction) </a:t>
            </a:r>
            <a:r>
              <a:rPr lang="th-T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เป็นปฏิกิริยาเคมีที่เกิดจากสารตั้งต้น 2 ชนิดทำปฏิกิริยากัน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6F1A84-711D-4EEE-A569-4901FFBA4E09}"/>
              </a:ext>
            </a:extLst>
          </p:cNvPr>
          <p:cNvSpPr/>
          <p:nvPr/>
        </p:nvSpPr>
        <p:spPr>
          <a:xfrm>
            <a:off x="513720" y="4544977"/>
            <a:ext cx="115355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4.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ปฏิกิริยาการแลกเปลี่ยน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(Exchange Reaction)</a:t>
            </a:r>
            <a:r>
              <a: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เป็นปฏิกิริยาเคมีที่เกิดจากสารตั้งต้น 2 ชนิดทำปฏิกิริยากันโดยธาตุสารตั้งต้นเข้าไปแทนที่ซึ่งกันและกันในธาตุสารตั้งต้น แล้วได้สารผลิตภัณฑ์มากกว่า 2 ชนิด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1F827-C0C1-423B-AB8B-68E841BEAA90}"/>
              </a:ext>
            </a:extLst>
          </p:cNvPr>
          <p:cNvSpPr/>
          <p:nvPr/>
        </p:nvSpPr>
        <p:spPr>
          <a:xfrm>
            <a:off x="589719" y="5713512"/>
            <a:ext cx="10036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5.ปฏิกิริยาการเผาไหม้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(Combustion Reaction)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เป็นปฏิกิริยาเคมีที่เกิดจากสารตั้งต้น ชนิดใดชนิดหนึ่งทำปฏิกิริยากับแก๊สออกซิเจนในอากาศ แล้วลุกไหม้ ได้ความร้อนและแสงสว่างออกมา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14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/>
      <p:bldP spid="33" grpId="0"/>
      <p:bldP spid="3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phic 54">
            <a:extLst>
              <a:ext uri="{FF2B5EF4-FFF2-40B4-BE49-F238E27FC236}">
                <a16:creationId xmlns:a16="http://schemas.microsoft.com/office/drawing/2014/main" id="{182DC98B-ADE8-45AE-B63A-6FECF1D09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68CA9106-AFFE-4C24-B21A-3844EE2FD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8724" y="302872"/>
            <a:ext cx="990600" cy="120729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653914D-8548-483D-84C5-E7D4F04B0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71459" y="-434279"/>
            <a:ext cx="1843088" cy="1807644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CCCC515E-200E-43D4-8383-B2506D5EB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063960">
            <a:off x="-180976" y="4555397"/>
            <a:ext cx="3216276" cy="2643188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A7B0FCB3-F430-486D-95C5-965DCED827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536040" flipH="1">
            <a:off x="9580586" y="4639352"/>
            <a:ext cx="3216276" cy="2643188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653DD32F-787E-4180-8714-2F9F665EB2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10791" y="4965561"/>
            <a:ext cx="2438400" cy="24765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95B83FC-BCB4-4ECE-8472-8FDDDEAF16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78834" y="5079112"/>
            <a:ext cx="2438400" cy="24765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8F1215-7452-4689-B5A4-1251428FA145}"/>
              </a:ext>
            </a:extLst>
          </p:cNvPr>
          <p:cNvSpPr/>
          <p:nvPr/>
        </p:nvSpPr>
        <p:spPr>
          <a:xfrm>
            <a:off x="1427162" y="762878"/>
            <a:ext cx="4933950" cy="581025"/>
          </a:xfrm>
          <a:prstGeom prst="roundRect">
            <a:avLst/>
          </a:prstGeom>
          <a:solidFill>
            <a:srgbClr val="F2B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7.3 อัตราการเกิดปฏิกิริยาเคมี</a:t>
            </a:r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D4C7CD-128B-4FA0-83BF-2D1FCCF25E25}"/>
              </a:ext>
            </a:extLst>
          </p:cNvPr>
          <p:cNvSpPr/>
          <p:nvPr/>
        </p:nvSpPr>
        <p:spPr>
          <a:xfrm>
            <a:off x="501064" y="1819264"/>
            <a:ext cx="11485538" cy="1207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อัตราการเกิดปฏิกิริยาเคมี หมายถึง ปริมาณของสารตั้งต้นที่ลดลงต่อหนึ่งหน่วยเวลาหรือปริมาณของสารผลิตภัณฑ์ที่เกิดขึ้นต่อหนึ่งหน่วยเวลา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7FC32-881F-42A1-8294-C3715E0D7B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95" y="3281226"/>
            <a:ext cx="4611863" cy="31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B8E0E6-5DEA-456C-9A37-560331F16DBC}"/>
              </a:ext>
            </a:extLst>
          </p:cNvPr>
          <p:cNvSpPr/>
          <p:nvPr/>
        </p:nvSpPr>
        <p:spPr>
          <a:xfrm>
            <a:off x="1601336" y="784650"/>
            <a:ext cx="4933950" cy="581025"/>
          </a:xfrm>
          <a:prstGeom prst="roundRect">
            <a:avLst/>
          </a:prstGeom>
          <a:solidFill>
            <a:srgbClr val="F2B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7.4 ปัจจัยที่มีผลต่อการเกิดปฏิกิริยาเคมี</a:t>
            </a:r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BB9B8A-1EE0-437B-9069-BB77130DA531}"/>
              </a:ext>
            </a:extLst>
          </p:cNvPr>
          <p:cNvSpPr/>
          <p:nvPr/>
        </p:nvSpPr>
        <p:spPr>
          <a:xfrm>
            <a:off x="3126749" y="3631926"/>
            <a:ext cx="26292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1.ชนิดของสารตั้งต้น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68F0AE-66D6-4ED9-A7B4-41258E76DBD0}"/>
              </a:ext>
            </a:extLst>
          </p:cNvPr>
          <p:cNvSpPr/>
          <p:nvPr/>
        </p:nvSpPr>
        <p:spPr>
          <a:xfrm>
            <a:off x="3050553" y="4378967"/>
            <a:ext cx="35654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2.ความเข้มข้นของสารตั้งต้น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99AE4A2-5727-45F9-8814-B09850A917AE}"/>
              </a:ext>
            </a:extLst>
          </p:cNvPr>
          <p:cNvSpPr/>
          <p:nvPr/>
        </p:nvSpPr>
        <p:spPr>
          <a:xfrm>
            <a:off x="2427513" y="1941560"/>
            <a:ext cx="9024258" cy="12845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การเกิดปฏิกิริยาเคมีที่พบเห็น บางปฏิกิริยาเกิดขึ้นอย่างช้า ๆ บางปฏิกิริยาเกิดขึ้นอย่างรวดเร็ว เช่น การระเบิด การเกิดปฏิกิริยาเคมีดังกล่าวจะเกิดขึ้นเร็วหรือช้า ขึ้นอยู่กับปัจจัยสภาพแวดล้อมต่าง ๆ ดังนี้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2358BF-EA08-4103-809E-F6B05B61F489}"/>
              </a:ext>
            </a:extLst>
          </p:cNvPr>
          <p:cNvSpPr/>
          <p:nvPr/>
        </p:nvSpPr>
        <p:spPr>
          <a:xfrm>
            <a:off x="3094091" y="5180438"/>
            <a:ext cx="14318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3.อุณหภูมิ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D4F68A0-6A3E-49FB-9EBD-62958212BB20}"/>
              </a:ext>
            </a:extLst>
          </p:cNvPr>
          <p:cNvSpPr/>
          <p:nvPr/>
        </p:nvSpPr>
        <p:spPr>
          <a:xfrm>
            <a:off x="2775851" y="5992795"/>
            <a:ext cx="356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4.พื้นที่ผิวของสารตั้งต้น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79D364-ECB3-4110-8D34-AC457F185B57}"/>
              </a:ext>
            </a:extLst>
          </p:cNvPr>
          <p:cNvSpPr/>
          <p:nvPr/>
        </p:nvSpPr>
        <p:spPr>
          <a:xfrm>
            <a:off x="7434116" y="3479355"/>
            <a:ext cx="1467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5.ความดัน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FADF0D-573C-410B-BBE9-F84B01045A3B}"/>
              </a:ext>
            </a:extLst>
          </p:cNvPr>
          <p:cNvSpPr/>
          <p:nvPr/>
        </p:nvSpPr>
        <p:spPr>
          <a:xfrm>
            <a:off x="7434116" y="4378967"/>
            <a:ext cx="21788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6.ตัวเร่งปฏิกิริยา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68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/>
      <p:bldP spid="36" grpId="0"/>
      <p:bldP spid="19" grpId="0" animBg="1"/>
      <p:bldP spid="40" grpId="0"/>
      <p:bldP spid="42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5A77FB-CC3E-472A-9CF9-62BA94B2AA86}"/>
              </a:ext>
            </a:extLst>
          </p:cNvPr>
          <p:cNvSpPr/>
          <p:nvPr/>
        </p:nvSpPr>
        <p:spPr>
          <a:xfrm>
            <a:off x="1979168" y="953478"/>
            <a:ext cx="41168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7.4.1 ชนิดของสารตั้งต้น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78B7F8-0DBF-4148-AE25-B998DC577609}"/>
              </a:ext>
            </a:extLst>
          </p:cNvPr>
          <p:cNvSpPr/>
          <p:nvPr/>
        </p:nvSpPr>
        <p:spPr>
          <a:xfrm>
            <a:off x="1134143" y="2612572"/>
            <a:ext cx="10317627" cy="23295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dirty="0">
                <a:solidFill>
                  <a:schemeClr val="tx1"/>
                </a:solidFill>
              </a:rPr>
              <a:t>	</a:t>
            </a:r>
            <a:r>
              <a:rPr lang="th-TH" sz="2400" dirty="0">
                <a:solidFill>
                  <a:schemeClr val="tx1"/>
                </a:solidFill>
              </a:rPr>
              <a:t>สารตั้งต้นแต่ละชนิดจะมีความสามารถเกิดปฏิกิริยาเคมีที่แตกต่างกัน โดยสารตั้งต้นชนิดหนึ่งอาจจะสามารถเกิดปฏิกิริยาได้เร็วกับสารชนิดหนึ่ง แต่อาจเกิดปฏิกิริยาได้ช้ากับสารอีกชนิดหนึ่งก็ได้ ตัวอย่างเช่น โลหะแมกนีเซียมจะสามารถทำปฏิกิริยาได้ดีกับสารละลายกรดเกิดเป็นแก๊สไฮโดรเจน แต่แมกนีเซียมจะทำปฏิกิริยากับ ออกซิเจนได้ช้ามาก หรือการที่โลหะ โซเดียมที่สามารถทำปฏิกิริยากับน้ำได้อย่างรวดเร็วมาก ขณะที่โลหะแมกนีเซียมจะทำปฏิกิริยากับน้ำได้ช้า เป็นต้น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7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47A4D"/>
      </a:accent1>
      <a:accent2>
        <a:srgbClr val="F2BFAD"/>
      </a:accent2>
      <a:accent3>
        <a:srgbClr val="F7EAD7"/>
      </a:accent3>
      <a:accent4>
        <a:srgbClr val="AABCA6"/>
      </a:accent4>
      <a:accent5>
        <a:srgbClr val="FFCFC5"/>
      </a:accent5>
      <a:accent6>
        <a:srgbClr val="F7EAD7"/>
      </a:accent6>
      <a:hlink>
        <a:srgbClr val="0563C1"/>
      </a:hlink>
      <a:folHlink>
        <a:srgbClr val="954F72"/>
      </a:folHlink>
    </a:clrScheme>
    <a:fontScheme name="กำหนดเอง 3">
      <a:majorFont>
        <a:latin typeface="Kanit Bold"/>
        <a:ea typeface=""/>
        <a:cs typeface="Angsana New"/>
      </a:majorFont>
      <a:minorFont>
        <a:latin typeface="Kanit Light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D3FBAA-0332-42ED-BCB1-73F551557658}" vid="{50ECB3B8-DF2C-4BC2-BE2B-15355F2CD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- PowerPointHub</Template>
  <TotalTime>609</TotalTime>
  <Words>1691</Words>
  <Application>Microsoft Office PowerPoint</Application>
  <PresentationFormat>Widescreen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TH Sarabun New</vt:lpstr>
      <vt:lpstr>Kanit Bold</vt:lpstr>
      <vt:lpstr>Kanit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ตัวอย่างการหาอัตราการเกิดปฎิกิริยาเคมี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Phakawan Wongpetanan</dc:creator>
  <cp:lastModifiedBy>428</cp:lastModifiedBy>
  <cp:revision>75</cp:revision>
  <dcterms:created xsi:type="dcterms:W3CDTF">2020-09-12T06:02:56Z</dcterms:created>
  <dcterms:modified xsi:type="dcterms:W3CDTF">2022-01-20T01:45:05Z</dcterms:modified>
</cp:coreProperties>
</file>