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A60A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7E8141-0BE2-424F-AF54-CE1A7A402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05C2A98-558D-4F0C-B950-64B689295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4E85EE2-2B03-4B6E-BEEA-D998D4FA4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2A59A55-80DE-47AE-A49A-A7B920CB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066DC1D-01A3-4204-B8C0-21776D3C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8949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2166D43-CC1F-4270-8CA0-B758F96B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FB23ECE1-B86B-4A79-ACEE-ACF0EA633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4FA414B-0925-4622-BA56-A4ED604F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93A07A14-3BFE-481A-B582-BDAB4827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D8B17FC-A326-4AB6-BA15-D49567C4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8843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E66193A-2B45-4658-90E2-3A5035470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79A6725B-4BBC-4A29-B6F3-8647A1238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34479A0-4301-4400-801E-C0C8D732D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11B229F-FF59-4E64-8ED5-5936373F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1EA2B0E-CBC6-4049-BD23-395BA848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099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68CA066-2A02-47C6-A48A-8FB3DA3B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EE831EF-F43E-4722-926A-7A0C44917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0FCDF47-C214-472A-8644-4DDCBD97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60D020E-F1AC-4E20-84A6-82194E52C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D7BF98E-3E49-4D0F-B668-C0A32B5C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217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A3C6C8E-253D-44C8-9E03-8145BFA5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7632258-18F7-46BB-A1ED-1307ACB5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22145D8-4A47-4E13-A4B9-175081F69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EC04B35-8445-4E93-83CD-2CE309F0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00B4FA9-D216-4607-AF6B-B6F423E12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372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3345DA7-78F1-4B97-8806-9A7F279CE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9093923-2AAE-4379-94D3-7198F2AD8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AE87E78-1C87-48ED-9E2A-776B9DFF8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0B49D53-83F7-4246-89EC-AFDCE308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66E7CB8-7BA2-4D4B-B52D-3FE6FEE7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E4A5F268-5477-4F28-8185-4FE40660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461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43CE86-BD77-402F-80A8-D240E5A32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263021C-AFA1-484F-BB1E-F09421242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618D55F-AA50-43AA-A334-3B104E70F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A2D280DA-5E48-4A23-8F1C-BAEB2496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D183ED2-DF68-4672-8FB8-0A3E4B6CF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C70E7635-2625-457A-B10D-D9AFBCFE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11CBF9D7-5017-47F0-BAFE-280B5FDB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651CAE1-A924-4E13-A40F-FDDD439A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982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410D835-A778-49AF-8C6C-123BEB100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0BF899C-B0F6-4A8E-84A5-C3B8358ED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B03EB3C3-8DBE-4A97-A7B3-D0E6BC06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269EA4EF-AECD-4890-89EB-A6ED3B31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659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128842BE-9B1B-44FF-8AFB-8C99F016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8065F26-539E-4EA7-8F9F-B43EBDF9B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A42B9F2-567A-4988-914C-5220181C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9897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24A8A9-297C-44DB-9889-9E420057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7DE332C-4003-4E27-9A80-4DBD025EC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8B4CD3A3-DD7F-451B-ABCC-24F42A7E0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F8FA09C8-3A03-4319-9041-FB0EF1C2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DA37F1B-DD44-4EB2-B632-CDBB9669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A8E25D7-8FD6-414D-8B4B-D2BED649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40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18BAE0-3F84-4F1D-B79B-A64736ED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B584FDDF-1868-4BD6-9C01-30FAA09986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0BA997C-9400-4C5F-BCD6-0E203A3DC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D1CB8C4-D1C6-4E48-BC6D-813FA382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58785BA-22E7-48CD-A86C-F1E3B5668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DF13C22-3776-442E-97A0-7FB93293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758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17DE6C5F-F27C-4BB4-8C69-8179D660D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5DB438BC-00BA-40B4-8079-69DF42EE0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D60B2BA-873D-4116-881A-3D1422D21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72DC4-6CC3-4668-AD72-FDE0618EB087}" type="datetimeFigureOut">
              <a:rPr lang="th-TH" smtClean="0"/>
              <a:t>15/10/63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28ED01F-D1E8-43C7-BC21-396007A729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10D5116-8CC9-453C-8B1A-5F014DF1E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658E0-FB28-436A-B61A-ABCBF8CD3C5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426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0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3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19F94B7-ACA2-400D-943A-EA976FA0BB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74979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3DF68D31-89FF-480B-8E1E-7800D9C985BE}"/>
              </a:ext>
            </a:extLst>
          </p:cNvPr>
          <p:cNvSpPr/>
          <p:nvPr/>
        </p:nvSpPr>
        <p:spPr>
          <a:xfrm>
            <a:off x="2230105" y="2409793"/>
            <a:ext cx="81224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6000" b="1" dirty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หน่วยที่ 8</a:t>
            </a:r>
            <a:br>
              <a:rPr lang="th-TH" sz="5400" b="1" dirty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</a:br>
            <a:r>
              <a:rPr lang="th-TH" sz="4800" b="1" dirty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+mj-cs"/>
              </a:rPr>
              <a:t>สารเคมีในชีวิตประจำวันและสำนักงาน</a:t>
            </a:r>
            <a:endParaRPr lang="th-TH" sz="4400" b="1" dirty="0">
              <a:ln w="28575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+mj-cs"/>
            </a:endParaRPr>
          </a:p>
        </p:txBody>
      </p:sp>
      <p:sp>
        <p:nvSpPr>
          <p:cNvPr id="2" name="ปุ่มปฏิบัติการ: ไปข้างหน้าหรือถัดไป 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DB9AB50-864E-4FD6-B679-B4E0D2C17AB3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881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706A708-8F2E-4229-9085-E7BBBD92A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403B0C-FCAB-4E40-AB93-3E1C4E37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094" y="3494761"/>
            <a:ext cx="9276130" cy="1325563"/>
          </a:xfrm>
        </p:spPr>
        <p:txBody>
          <a:bodyPr>
            <a:noAutofit/>
          </a:bodyPr>
          <a:lstStyle/>
          <a:p>
            <a:pPr algn="thaiDist"/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น้ำตาลเป็นสารที่ได้มาจากพืช เช่น น้ำตาลทรายได้จากอ้อย น้ำตาลปี๊บได้จากมะพร้าวหรือตาล น้ำตาลเป็นสารอาหารประเภทคาร์โบไฮเดรต มีรสหวาน รับประทานได้โดยไม่เกิดอันตรายต่อผู้บริโภค ถูกนำมาปรุงแต่งรสอาหารให้มี</a:t>
            </a:r>
            <a:b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รสหวานและปรุงแต่งขนมหวานหลายชนิด แต่มีสารเคมีบางชนิดที่ไม่ใช่น้ำตาลแต่มีรสหวานมากกว่าน้ำตาล จึงมีการนำมาใช้ในน้ำตาลเพราะราคาถูกและใช้ปริมาณน้อยเช่น แซกคารีนหรือขัณฑสกร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10" name="ปุ่มปฏิบัติการ: ไปข้างหน้าหรือถัดไป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E756531-40BF-4D25-8107-3A530F7A25B2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ปุ่มปฏิบัติการ: ย้อนกลับหรือก่อนหน้า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E3D95C8-2751-4D3F-8F32-2D0E449ACE03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8A5A2E76-2B22-47BB-BFF1-50AA85FD6FF9}"/>
              </a:ext>
            </a:extLst>
          </p:cNvPr>
          <p:cNvGrpSpPr/>
          <p:nvPr/>
        </p:nvGrpSpPr>
        <p:grpSpPr>
          <a:xfrm>
            <a:off x="1633491" y="1859754"/>
            <a:ext cx="1953087" cy="1093908"/>
            <a:chOff x="1633491" y="1859754"/>
            <a:chExt cx="1953087" cy="1093908"/>
          </a:xfrm>
        </p:grpSpPr>
        <p:sp>
          <p:nvSpPr>
            <p:cNvPr id="16" name="สี่เหลี่ยมผืนผ้า 15">
              <a:extLst>
                <a:ext uri="{FF2B5EF4-FFF2-40B4-BE49-F238E27FC236}">
                  <a16:creationId xmlns:a16="http://schemas.microsoft.com/office/drawing/2014/main" id="{F8A6AD47-31A7-4459-9CAE-622038E54655}"/>
                </a:ext>
              </a:extLst>
            </p:cNvPr>
            <p:cNvSpPr/>
            <p:nvPr/>
          </p:nvSpPr>
          <p:spPr>
            <a:xfrm>
              <a:off x="1633491" y="1859754"/>
              <a:ext cx="1953087" cy="816975"/>
            </a:xfrm>
            <a:prstGeom prst="rect">
              <a:avLst/>
            </a:prstGeom>
            <a:ln w="57150">
              <a:solidFill>
                <a:srgbClr val="7030A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E129FC6-EF94-4770-B89C-6462951EF004}"/>
                </a:ext>
              </a:extLst>
            </p:cNvPr>
            <p:cNvSpPr/>
            <p:nvPr/>
          </p:nvSpPr>
          <p:spPr>
            <a:xfrm>
              <a:off x="1954245" y="1961525"/>
              <a:ext cx="1311578" cy="99213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น้ำตาล</a:t>
              </a:r>
            </a:p>
          </p:txBody>
        </p:sp>
      </p:grpSp>
      <p:pic>
        <p:nvPicPr>
          <p:cNvPr id="9" name="Picture 4" descr="à¸à¹à¸³à¸à¸²à¸¥ à¹à¸¥à¸°à¸à¹à¸³à¸à¸²à¸¥à¸à¸£à¸²à¸¢ | siamchemi">
            <a:extLst>
              <a:ext uri="{FF2B5EF4-FFF2-40B4-BE49-F238E27FC236}">
                <a16:creationId xmlns:a16="http://schemas.microsoft.com/office/drawing/2014/main" id="{CBC9A80D-FB66-45C5-AA8A-CD01F9453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67" y="1432469"/>
            <a:ext cx="2012731" cy="130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527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4C40DAD-490E-448B-A0BF-34D1E4FF8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1004908-E264-4E0F-9B74-D34E02B6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817" y="3404723"/>
            <a:ext cx="9135124" cy="1325563"/>
          </a:xfrm>
        </p:spPr>
        <p:txBody>
          <a:bodyPr>
            <a:normAutofit fontScale="90000"/>
          </a:bodyPr>
          <a:lstStyle/>
          <a:p>
            <a:pPr algn="thaiDist"/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น้ำส้มสายชูได้จากกระบวนการหมักแป้งด้วยจุลินทรีย์ จนกระทั่งเป็นน้ำส้มสายชูมีกรดอะซิติกเป็นองค์ประกอบหลัก </a:t>
            </a:r>
            <a:r>
              <a:rPr lang="th-TH" sz="3600" dirty="0">
                <a:solidFill>
                  <a:srgbClr val="0070C0"/>
                </a:solidFill>
              </a:rPr>
              <a:t>น้ำส้มสายชูทั่วไปมีความเข้มข้นของกรดตั้งแต่ 4% ถึง 18% จึงมีรสเปรี้ยวนิยมนำมาปรุงแต่งรสอาหาร ประเภทสลัด ประเภทผัก น้ำส้มสายชูแบ่งเป็น 3 ชนิด คือ น้ำส้มสายชูแท้ น้ำส้มสายชูเทียม น้ำส้มสายชูปลอม</a:t>
            </a:r>
            <a:endParaRPr lang="th-TH" sz="6600" dirty="0">
              <a:solidFill>
                <a:srgbClr val="0070C0"/>
              </a:solidFill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433B6DAB-6C76-4878-B111-7FE4692A5F60}"/>
              </a:ext>
            </a:extLst>
          </p:cNvPr>
          <p:cNvGrpSpPr/>
          <p:nvPr/>
        </p:nvGrpSpPr>
        <p:grpSpPr>
          <a:xfrm>
            <a:off x="1571127" y="1859754"/>
            <a:ext cx="2077813" cy="891130"/>
            <a:chOff x="1571127" y="1859754"/>
            <a:chExt cx="2077813" cy="891130"/>
          </a:xfrm>
        </p:grpSpPr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9862A5F2-7CCB-4027-98F0-77FB165C4028}"/>
                </a:ext>
              </a:extLst>
            </p:cNvPr>
            <p:cNvSpPr/>
            <p:nvPr/>
          </p:nvSpPr>
          <p:spPr>
            <a:xfrm>
              <a:off x="1633491" y="1859754"/>
              <a:ext cx="1953087" cy="816975"/>
            </a:xfrm>
            <a:prstGeom prst="rect">
              <a:avLst/>
            </a:prstGeom>
            <a:ln w="57150">
              <a:solidFill>
                <a:srgbClr val="7030A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>
              <a:extLst>
                <a:ext uri="{FF2B5EF4-FFF2-40B4-BE49-F238E27FC236}">
                  <a16:creationId xmlns:a16="http://schemas.microsoft.com/office/drawing/2014/main" id="{2B8AA2EB-D872-481E-A34A-04226B1DA15B}"/>
                </a:ext>
              </a:extLst>
            </p:cNvPr>
            <p:cNvSpPr/>
            <p:nvPr/>
          </p:nvSpPr>
          <p:spPr>
            <a:xfrm>
              <a:off x="1571127" y="1919887"/>
              <a:ext cx="207781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น้ำส้มสายชู</a:t>
              </a:r>
            </a:p>
          </p:txBody>
        </p:sp>
      </p:grpSp>
      <p:sp>
        <p:nvSpPr>
          <p:cNvPr id="15" name="ปุ่มปฏิบัติการ: ไปข้างหน้าหรือถัดไป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CDE5D084-A9D6-4A5C-8653-1A36B8006B94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ปุ่มปฏิบัติการ: ย้อนกลับหรือก่อนหน้า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CBCF481-0B74-4E08-A9EB-705BF4BB3578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 descr="à¸à¹à¸³à¸ªà¹à¸¡à¸ªà¸²à¸¢à¸à¸¹ &quot; à¹à¸à¸µà¸¢à¸à¸à¸§à¸à¹à¸à¸µà¸¢à¸§à¹à¸à¸à¸£à¸±à¸§à¸à¸­à¸à¸à¹à¸²à¸à¸à¸¸à¸ à¸à¸³à¸­à¸°à¹à¸£à¹à¸à¹à¸à¹à¸²à¸">
            <a:extLst>
              <a:ext uri="{FF2B5EF4-FFF2-40B4-BE49-F238E27FC236}">
                <a16:creationId xmlns:a16="http://schemas.microsoft.com/office/drawing/2014/main" id="{CD3FEC2A-3E40-4BCE-95BB-0AAF8126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07" y="1444339"/>
            <a:ext cx="1963386" cy="13065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2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19D5C9E-E684-467C-937E-C1A40401A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B2B3720-66DF-4EBD-B901-0B755821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8722" y="3252437"/>
            <a:ext cx="9188019" cy="1514927"/>
          </a:xfrm>
        </p:spPr>
        <p:txBody>
          <a:bodyPr>
            <a:noAutofit/>
          </a:bodyPr>
          <a:lstStyle/>
          <a:p>
            <a:pPr algn="thaiDist"/>
            <a:r>
              <a:rPr lang="th-TH" sz="3600" b="1" i="0" dirty="0">
                <a:solidFill>
                  <a:srgbClr val="0070C0"/>
                </a:solidFill>
                <a:effectLst/>
                <a:latin typeface="Helvetica Neue"/>
              </a:rPr>
              <a:t>	</a:t>
            </a:r>
            <a:r>
              <a:rPr lang="th-TH" sz="3200" i="0" dirty="0">
                <a:solidFill>
                  <a:srgbClr val="0070C0"/>
                </a:solidFill>
                <a:effectLst/>
                <a:latin typeface="Helvetica Neue"/>
              </a:rPr>
              <a:t>ผงชูรส </a:t>
            </a:r>
            <a:r>
              <a:rPr lang="th-TH" sz="3200" b="0" i="0" dirty="0">
                <a:solidFill>
                  <a:srgbClr val="0070C0"/>
                </a:solidFill>
                <a:effectLst/>
                <a:latin typeface="Helvetica Neue"/>
              </a:rPr>
              <a:t>หรือ โมโนโซเดียมกลูตาเมต มีลักษณะเป็นผลึกแท่งสี่เหลี่ยมยาวๆ สีขาว ในชื่อทางเคมีนั้นโซเดียมก็คือเกลือทั่ว ๆ ไป </a:t>
            </a:r>
            <a:r>
              <a:rPr lang="th-TH" sz="3200" b="0" i="0" dirty="0" err="1">
                <a:solidFill>
                  <a:srgbClr val="0070C0"/>
                </a:solidFill>
                <a:effectLst/>
                <a:latin typeface="Helvetica Neue"/>
              </a:rPr>
              <a:t>ส่ว</a:t>
            </a:r>
            <a:r>
              <a:rPr lang="th-TH" sz="3200" b="0" i="0" dirty="0">
                <a:solidFill>
                  <a:srgbClr val="0070C0"/>
                </a:solidFill>
                <a:effectLst/>
                <a:latin typeface="Helvetica Neue"/>
              </a:rPr>
              <a:t>นกลูตาเม</a:t>
            </a:r>
            <a:r>
              <a:rPr lang="th-TH" sz="3200" b="0" i="0" dirty="0" err="1">
                <a:solidFill>
                  <a:srgbClr val="0070C0"/>
                </a:solidFill>
                <a:effectLst/>
                <a:latin typeface="Helvetica Neue"/>
              </a:rPr>
              <a:t>ตเป็</a:t>
            </a:r>
            <a:r>
              <a:rPr lang="th-TH" sz="3200" b="0" i="0" dirty="0">
                <a:solidFill>
                  <a:srgbClr val="0070C0"/>
                </a:solidFill>
                <a:effectLst/>
                <a:latin typeface="Helvetica Neue"/>
              </a:rPr>
              <a:t>นกรดอะมิโนชนิดหนึ่ง โดยกรดอะมิโนจัดว่าเป็นหน่วยย่อยลงมาของโปรตีน เมื่อเอากรดอะมิโนมาต่อ ๆ กันก็จะกลายเป็นโปรตีนทั่ว ๆ ไป ผงชูรสก็คือเกลือของกรดอะมิโนนั่นเอง ดังนั้นโครงสร้างทางเคมีของผงชูรสจึงไม่ได้เป็นสารอันตรายแต่อย่างใด</a:t>
            </a:r>
            <a:endParaRPr lang="th-TH" sz="3600" dirty="0">
              <a:solidFill>
                <a:srgbClr val="0070C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EB533D6A-920F-4502-9D23-72706C056129}"/>
              </a:ext>
            </a:extLst>
          </p:cNvPr>
          <p:cNvGrpSpPr/>
          <p:nvPr/>
        </p:nvGrpSpPr>
        <p:grpSpPr>
          <a:xfrm>
            <a:off x="1633491" y="1845732"/>
            <a:ext cx="1953087" cy="830997"/>
            <a:chOff x="1633491" y="1845732"/>
            <a:chExt cx="1953087" cy="830997"/>
          </a:xfrm>
        </p:grpSpPr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D0122DC9-67FD-4881-A922-1D1B7B28F33F}"/>
                </a:ext>
              </a:extLst>
            </p:cNvPr>
            <p:cNvSpPr/>
            <p:nvPr/>
          </p:nvSpPr>
          <p:spPr>
            <a:xfrm>
              <a:off x="1633491" y="1859754"/>
              <a:ext cx="1953087" cy="816975"/>
            </a:xfrm>
            <a:prstGeom prst="rect">
              <a:avLst/>
            </a:prstGeom>
            <a:ln w="57150">
              <a:solidFill>
                <a:srgbClr val="7030A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96D0BDE7-54D0-45F2-A7B7-55B6602875B0}"/>
                </a:ext>
              </a:extLst>
            </p:cNvPr>
            <p:cNvSpPr/>
            <p:nvPr/>
          </p:nvSpPr>
          <p:spPr>
            <a:xfrm>
              <a:off x="1930200" y="1845732"/>
              <a:ext cx="135966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ผงชูรส</a:t>
              </a:r>
            </a:p>
          </p:txBody>
        </p:sp>
      </p:grp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5038C4AE-BB7F-464D-A535-278C4EBAE37D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ปุ่มปฏิบัติการ: ไปข้างหน้าหรือถัดไป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D212E2D-C840-48F1-93F9-6A5A1C9D318A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6" descr="K-ME à¹à¸«à¸¥à¹à¸à¸à¸§à¸²à¸¡à¸£à¸¹à¹à¹à¸à¸¡à¸µ: à¸ªà¸²à¸£à¹à¸à¸¡à¸µà¹à¸à¸«à¹à¸­à¸à¸à¸£à¸±à¸§ : à¸à¸à¸à¸¹à¸£à¸ª">
            <a:extLst>
              <a:ext uri="{FF2B5EF4-FFF2-40B4-BE49-F238E27FC236}">
                <a16:creationId xmlns:a16="http://schemas.microsoft.com/office/drawing/2014/main" id="{5834BC05-5587-45A0-8465-9DA38AAE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307" y="1370185"/>
            <a:ext cx="1963386" cy="130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92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6526FAB-F175-48B7-9B99-0AC263923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51CC565-1FF9-4BED-8B6C-4D93CBBF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236" y="3916231"/>
            <a:ext cx="9180989" cy="992651"/>
          </a:xfrm>
        </p:spPr>
        <p:txBody>
          <a:bodyPr>
            <a:normAutofit fontScale="90000"/>
          </a:bodyPr>
          <a:lstStyle/>
          <a:p>
            <a:pPr indent="457200" algn="thaiDist" rtl="0">
              <a:spcBef>
                <a:spcPts val="0"/>
              </a:spcBef>
              <a:spcAft>
                <a:spcPts val="0"/>
              </a:spcAft>
            </a:pPr>
            <a:r>
              <a:rPr lang="th-TH" sz="40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อาหารที่รับประทานในปัจจุบันพบว่ามีการแต่งสีอย่างมากมาย เพื่อให้อาหารมีความสวยงามน่ารับประทาน และยังเพิ่มยอดการซื้อมากขึ้นอีกด้วย การใช้สารในการแต่งสีอาหารจะต้องคำนึงถึงความปลอดภัยของผู้บริโภค </a:t>
            </a:r>
            <a:br>
              <a:rPr lang="th-TH" sz="40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th-TH" sz="40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สีที่ใช้ในการแต่งอาหาร มี สีธรรมชาติ สีอินทรีย์</a:t>
            </a:r>
            <a:br>
              <a:rPr lang="th-TH" b="0" dirty="0">
                <a:effectLst/>
              </a:rPr>
            </a:br>
            <a:br>
              <a:rPr lang="th-TH" dirty="0"/>
            </a:br>
            <a:endParaRPr lang="th-TH" dirty="0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2019009F-49AA-40AF-BA2B-991018ACD72D}"/>
              </a:ext>
            </a:extLst>
          </p:cNvPr>
          <p:cNvGrpSpPr/>
          <p:nvPr/>
        </p:nvGrpSpPr>
        <p:grpSpPr>
          <a:xfrm>
            <a:off x="3104379" y="1208656"/>
            <a:ext cx="5983241" cy="1325564"/>
            <a:chOff x="3104379" y="1208656"/>
            <a:chExt cx="5983241" cy="1325564"/>
          </a:xfrm>
        </p:grpSpPr>
        <p:sp>
          <p:nvSpPr>
            <p:cNvPr id="7" name="เมฆ 6">
              <a:extLst>
                <a:ext uri="{FF2B5EF4-FFF2-40B4-BE49-F238E27FC236}">
                  <a16:creationId xmlns:a16="http://schemas.microsoft.com/office/drawing/2014/main" id="{EC028137-81EE-4D4D-B3FF-0F2C14A67A2F}"/>
                </a:ext>
              </a:extLst>
            </p:cNvPr>
            <p:cNvSpPr/>
            <p:nvPr/>
          </p:nvSpPr>
          <p:spPr>
            <a:xfrm>
              <a:off x="3104379" y="1208656"/>
              <a:ext cx="5983241" cy="1325564"/>
            </a:xfrm>
            <a:prstGeom prst="cloud">
              <a:avLst/>
            </a:prstGeom>
            <a:ln w="19050"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0ABDABF5-8F7B-4BB6-A7E9-250C022E1F91}"/>
                </a:ext>
              </a:extLst>
            </p:cNvPr>
            <p:cNvSpPr/>
            <p:nvPr/>
          </p:nvSpPr>
          <p:spPr>
            <a:xfrm>
              <a:off x="4269901" y="1455940"/>
              <a:ext cx="3159840" cy="830997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สารแต่งสีอาหาร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" name="ปุ่มปฏิบัติการ: ไปข้างหน้าหรือถัดไป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AF21ECE-A29D-46AE-B23D-9361B452E249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048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>
        <p15:prstTrans prst="curtains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31E372-7DE8-48ED-83A7-7923AE09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117A640-E09C-4BBB-9747-7CF8C8EA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114" y="3110380"/>
            <a:ext cx="9284238" cy="1325563"/>
          </a:xfrm>
        </p:spPr>
        <p:txBody>
          <a:bodyPr>
            <a:normAutofit fontScale="90000"/>
          </a:bodyPr>
          <a:lstStyle/>
          <a:p>
            <a:pPr algn="thaiDist"/>
            <a:r>
              <a:rPr lang="th-TH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สีธรรมชาติคือสีที่สกัดได้จากวัตถุดิบที่มาจาก พืช สัตว์ และแร่ธาตุต่าง ๆ ซึ่งเกิดขึ้นจากกระบวนการตามธรรมชาติ สีธรรมชาติจากพืช เช่น สีเขียว ได้จาก ใบเตย</a:t>
            </a:r>
            <a:r>
              <a:rPr lang="en-US" sz="36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th-TH" sz="3600" dirty="0">
                <a:solidFill>
                  <a:srgbClr val="0070C0"/>
                </a:solidFill>
                <a:latin typeface="arial" panose="020B0604020202020204" pitchFamily="34" charset="0"/>
              </a:rPr>
              <a:t>สีเหลือง ได้จาก ขมิ้น </a:t>
            </a:r>
            <a:r>
              <a:rPr lang="en-US" sz="3600" dirty="0">
                <a:solidFill>
                  <a:srgbClr val="0070C0"/>
                </a:solidFill>
                <a:latin typeface="arial" panose="020B0604020202020204" pitchFamily="34" charset="0"/>
              </a:rPr>
              <a:t>,</a:t>
            </a:r>
            <a:r>
              <a:rPr lang="th-TH" sz="3600" dirty="0">
                <a:solidFill>
                  <a:srgbClr val="0070C0"/>
                </a:solidFill>
                <a:latin typeface="arial" panose="020B0604020202020204" pitchFamily="34" charset="0"/>
              </a:rPr>
              <a:t> สีม่วงอ่อน ได้จาก ดอกอัญชัน เป็นต้น</a:t>
            </a:r>
            <a:endParaRPr lang="th-TH" sz="36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à¸à¸£à¸°à¹à¸¢à¸à¸à¹à¸à¸­à¸à¸ªà¸µà¸à¸²à¸à¸à¸£à¸£à¸¡à¸à¸²à¸à¸´">
            <a:extLst>
              <a:ext uri="{FF2B5EF4-FFF2-40B4-BE49-F238E27FC236}">
                <a16:creationId xmlns:a16="http://schemas.microsoft.com/office/drawing/2014/main" id="{D83474F1-9A98-4344-BEDD-FB1CD2240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33" y="4435942"/>
            <a:ext cx="2700199" cy="1769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ปุ่มปฏิบัติการ: ไปข้างหน้าหรือถัดไป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E3C520E-3DA7-4C6E-83B9-05DFBDAAC31F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ปุ่มปฏิบัติการ: ย้อนกลับหรือก่อนหน้า 10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28F6D38-7649-4C0D-9871-8270864297CF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F321268A-2DB5-413B-9CB3-5B9603A6A51F}"/>
              </a:ext>
            </a:extLst>
          </p:cNvPr>
          <p:cNvGrpSpPr/>
          <p:nvPr/>
        </p:nvGrpSpPr>
        <p:grpSpPr>
          <a:xfrm>
            <a:off x="930831" y="1494442"/>
            <a:ext cx="3036163" cy="1447059"/>
            <a:chOff x="930831" y="1494442"/>
            <a:chExt cx="3036163" cy="1447059"/>
          </a:xfrm>
        </p:grpSpPr>
        <p:sp>
          <p:nvSpPr>
            <p:cNvPr id="16" name="แผนผังลําดับงาน: การตัดสินใจ 15">
              <a:extLst>
                <a:ext uri="{FF2B5EF4-FFF2-40B4-BE49-F238E27FC236}">
                  <a16:creationId xmlns:a16="http://schemas.microsoft.com/office/drawing/2014/main" id="{83009ADF-93D5-4003-BBF7-566FCCBCCBD5}"/>
                </a:ext>
              </a:extLst>
            </p:cNvPr>
            <p:cNvSpPr/>
            <p:nvPr/>
          </p:nvSpPr>
          <p:spPr>
            <a:xfrm>
              <a:off x="930831" y="1494442"/>
              <a:ext cx="3036163" cy="1447059"/>
            </a:xfrm>
            <a:prstGeom prst="flowChartDecision">
              <a:avLst/>
            </a:prstGeom>
            <a:ln w="38100">
              <a:solidFill>
                <a:srgbClr val="7030A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0DAD59FE-BD86-4671-A135-F7664F556F6B}"/>
                </a:ext>
              </a:extLst>
            </p:cNvPr>
            <p:cNvSpPr/>
            <p:nvPr/>
          </p:nvSpPr>
          <p:spPr>
            <a:xfrm>
              <a:off x="1402669" y="1843868"/>
              <a:ext cx="205697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สีธรรมชาติ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679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9BF893B-EAD9-433C-84BC-10F0C460F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758739-5C02-47BF-92D0-7FC65A77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22" y="3426108"/>
            <a:ext cx="9152877" cy="1325563"/>
          </a:xfrm>
        </p:spPr>
        <p:txBody>
          <a:bodyPr>
            <a:normAutofit fontScale="90000"/>
          </a:bodyPr>
          <a:lstStyle/>
          <a:p>
            <a:pPr algn="thaiDist">
              <a:spcBef>
                <a:spcPts val="0"/>
              </a:spcBef>
            </a:pP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สีอินทรีย์ได้จากการสังเคราะห์สารต่าง ๆ เช่น </a:t>
            </a:r>
            <a:r>
              <a:rPr lang="th-TH" sz="3600" dirty="0">
                <a:solidFill>
                  <a:srgbClr val="0070C0"/>
                </a:solidFill>
              </a:rPr>
              <a:t>เกลืออลูมิเนียม เกลือแคลเซียม ซึ่งใช้เป็นแม่สีในการผสมสีตามต้องการ เป็นสีที่อนุญาตให้ใช้ผสมอาหารได้ตามที่สำนักงานคณะกรรมการอาหารและยากระทรวงสาธารณสุขกำหนด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มี 4 สี ซึ่งประกอบหรือผสมกันเป็นสีชนิดอื่นตามต้องการได้ 16 สี </a:t>
            </a:r>
            <a:br>
              <a:rPr lang="th-TH" sz="3600" b="0" dirty="0">
                <a:solidFill>
                  <a:srgbClr val="0070C0"/>
                </a:solidFill>
                <a:effectLst/>
              </a:rPr>
            </a:br>
            <a:endParaRPr lang="th-TH" dirty="0"/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49FFE589-EB8B-4943-B503-9417291E0CA5}"/>
              </a:ext>
            </a:extLst>
          </p:cNvPr>
          <p:cNvGrpSpPr/>
          <p:nvPr/>
        </p:nvGrpSpPr>
        <p:grpSpPr>
          <a:xfrm>
            <a:off x="930831" y="1494442"/>
            <a:ext cx="3036163" cy="1447059"/>
            <a:chOff x="930831" y="1494442"/>
            <a:chExt cx="3036163" cy="1447059"/>
          </a:xfrm>
        </p:grpSpPr>
        <p:sp>
          <p:nvSpPr>
            <p:cNvPr id="7" name="แผนผังลําดับงาน: การตัดสินใจ 6">
              <a:extLst>
                <a:ext uri="{FF2B5EF4-FFF2-40B4-BE49-F238E27FC236}">
                  <a16:creationId xmlns:a16="http://schemas.microsoft.com/office/drawing/2014/main" id="{2D1920F2-0B33-486E-832B-B9F975D4261F}"/>
                </a:ext>
              </a:extLst>
            </p:cNvPr>
            <p:cNvSpPr/>
            <p:nvPr/>
          </p:nvSpPr>
          <p:spPr>
            <a:xfrm>
              <a:off x="930831" y="1494442"/>
              <a:ext cx="3036163" cy="1447059"/>
            </a:xfrm>
            <a:prstGeom prst="flowChartDecision">
              <a:avLst/>
            </a:prstGeom>
            <a:ln w="38100">
              <a:solidFill>
                <a:srgbClr val="7030A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45D4F5BB-CFA4-4106-A272-0DDA7B84A27E}"/>
                </a:ext>
              </a:extLst>
            </p:cNvPr>
            <p:cNvSpPr/>
            <p:nvPr/>
          </p:nvSpPr>
          <p:spPr>
            <a:xfrm>
              <a:off x="1591022" y="1843868"/>
              <a:ext cx="168026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สีอินทรีย์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endParaRPr>
            </a:p>
          </p:txBody>
        </p:sp>
      </p:grpSp>
      <p:pic>
        <p:nvPicPr>
          <p:cNvPr id="1026" name="Picture 2" descr="Pigment à¸ªà¸µà¸­à¸´à¸à¸à¸£à¸µà¸¢à¹ Hupc - Buy Organic Pigment Powder,Caramel Pigment  à¹à¸à¸£à¸·à¹à¸­à¸à¸ªà¸³à¸­à¸²à¸à¸ªà¸µà¸­à¸´à¸à¸à¸£à¸µà¸¢à¹ Product on Alibaba.com">
            <a:extLst>
              <a:ext uri="{FF2B5EF4-FFF2-40B4-BE49-F238E27FC236}">
                <a16:creationId xmlns:a16="http://schemas.microsoft.com/office/drawing/2014/main" id="{3945627A-C23E-4269-8B93-4A466A6AF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81" y="4587013"/>
            <a:ext cx="2929237" cy="1653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ปุ่มปฏิบัติการ: ย้อนกลับหรือก่อนหน้า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A63BEDA0-A90A-4815-8E5B-D0C6CD98DCE2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" name="รูปภาพ 15">
            <a:hlinkClick r:id="rId4" action="ppaction://hlinksldjump"/>
            <a:extLst>
              <a:ext uri="{FF2B5EF4-FFF2-40B4-BE49-F238E27FC236}">
                <a16:creationId xmlns:a16="http://schemas.microsoft.com/office/drawing/2014/main" id="{E99815C3-BCA1-424C-AB4D-C1074B6D1EC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81173" y="6205120"/>
            <a:ext cx="597763" cy="5504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2966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5486062-6EC9-4CEA-BA12-11158871C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6C3C8D9-33E7-4CBF-81D5-BA8D5AE7D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917" y="2871069"/>
            <a:ext cx="9191436" cy="1325563"/>
          </a:xfrm>
        </p:spPr>
        <p:txBody>
          <a:bodyPr>
            <a:noAutofit/>
          </a:bodyPr>
          <a:lstStyle/>
          <a:p>
            <a:pPr algn="thaiDist"/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มีการนำสารเคมีมาใช้ในชีวิตประจำวันที่นอกเหนือจากปรุงแต่งรสอาหารแล้วยังนำมาใช้ทำความสะอาดทั้งภายในบ้านและในสำนักงาน เช่น ใช้ทำความสะอาดร่างกาย เสื้อผ้า ภาชนะ กระจก และเครื่องสุขภัณฑ์ต่าง ๆ เป็นต้น </a:t>
            </a:r>
            <a:endParaRPr lang="th-TH" sz="4800" dirty="0">
              <a:solidFill>
                <a:srgbClr val="0070C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319CE739-B0A1-467B-B699-73729C24149B}"/>
              </a:ext>
            </a:extLst>
          </p:cNvPr>
          <p:cNvGrpSpPr/>
          <p:nvPr/>
        </p:nvGrpSpPr>
        <p:grpSpPr>
          <a:xfrm>
            <a:off x="2505450" y="1139535"/>
            <a:ext cx="7334194" cy="1418438"/>
            <a:chOff x="3104379" y="1208656"/>
            <a:chExt cx="5983241" cy="1325564"/>
          </a:xfrm>
        </p:grpSpPr>
        <p:sp>
          <p:nvSpPr>
            <p:cNvPr id="7" name="เมฆ 6">
              <a:extLst>
                <a:ext uri="{FF2B5EF4-FFF2-40B4-BE49-F238E27FC236}">
                  <a16:creationId xmlns:a16="http://schemas.microsoft.com/office/drawing/2014/main" id="{5422B4B9-8E5C-4DFC-8D68-D7B782E284D1}"/>
                </a:ext>
              </a:extLst>
            </p:cNvPr>
            <p:cNvSpPr/>
            <p:nvPr/>
          </p:nvSpPr>
          <p:spPr>
            <a:xfrm>
              <a:off x="3104379" y="1208656"/>
              <a:ext cx="5983241" cy="1325564"/>
            </a:xfrm>
            <a:prstGeom prst="cloud">
              <a:avLst/>
            </a:prstGeom>
            <a:ln w="19050"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52CE4D05-3584-4312-93E6-4534ED17A206}"/>
                </a:ext>
              </a:extLst>
            </p:cNvPr>
            <p:cNvSpPr/>
            <p:nvPr/>
          </p:nvSpPr>
          <p:spPr>
            <a:xfrm>
              <a:off x="3104379" y="1501252"/>
              <a:ext cx="5740674" cy="830997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cap="none" spc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สารเคมีที่ใช้เพื่อสาธารณูปโภค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 descr="à¹à¸£à¸µà¸¢à¸à¸à¸à¹à¸à¸¡à¸µ....à¸à¸­à¸à¸à¸²à¸à¹à¸à¹à¸à¸à¸±à¸à¹à¸à¸¡à¸µ à¹à¸à¹à¸à¸à¸³à¹à¸«à¸à¹à¸à¸­à¸·à¹à¸ à¸à¹à¹à¸à¹à¸à¸° !">
            <a:extLst>
              <a:ext uri="{FF2B5EF4-FFF2-40B4-BE49-F238E27FC236}">
                <a16:creationId xmlns:a16="http://schemas.microsoft.com/office/drawing/2014/main" id="{1470D94B-4839-4246-A327-98DB78C6B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908" y="3932531"/>
            <a:ext cx="4234649" cy="187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ปุ่มปฏิบัติการ: ไปข้างหน้าหรือถัดไป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00979B2-2C72-478A-9C38-8ED956BB5E87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9358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D8722D0-BAF6-472A-A6A0-328CEF1A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188" y="959929"/>
            <a:ext cx="10515600" cy="1325563"/>
          </a:xfrm>
        </p:spPr>
        <p:txBody>
          <a:bodyPr/>
          <a:lstStyle/>
          <a:p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035CE1C-40C1-428F-9399-C1D7E003B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A2AC2D95-A7AF-49DA-88C4-9A068223DAC3}"/>
              </a:ext>
            </a:extLst>
          </p:cNvPr>
          <p:cNvSpPr txBox="1">
            <a:spLocks/>
          </p:cNvSpPr>
          <p:nvPr/>
        </p:nvSpPr>
        <p:spPr>
          <a:xfrm>
            <a:off x="1465955" y="3492107"/>
            <a:ext cx="91914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thaiDist"/>
            <a:r>
              <a:rPr lang="th-TH" sz="3200" dirty="0">
                <a:solidFill>
                  <a:srgbClr val="0070C0"/>
                </a:solidFill>
                <a:latin typeface="Arial" panose="020B0604020202020204" pitchFamily="34" charset="0"/>
              </a:rPr>
              <a:t>	สบู่เป็นสารเคมีที่ใช้ทำความสะอาดร่างกายและใบหน้า และสามารถฆ่าเชื้อโรคได้อีกด้วยเกิดจาก</a:t>
            </a:r>
            <a:r>
              <a:rPr lang="th-TH" sz="3200" dirty="0" err="1">
                <a:solidFill>
                  <a:srgbClr val="0070C0"/>
                </a:solidFill>
                <a:latin typeface="Arial" panose="020B0604020202020204" pitchFamily="34" charset="0"/>
              </a:rPr>
              <a:t>การทำ</a:t>
            </a:r>
            <a:r>
              <a:rPr lang="th-TH" sz="3200" dirty="0">
                <a:solidFill>
                  <a:srgbClr val="0070C0"/>
                </a:solidFill>
                <a:latin typeface="Arial" panose="020B0604020202020204" pitchFamily="34" charset="0"/>
              </a:rPr>
              <a:t>ปฏิกิริยาระหว่างเบสกับไขมันของพืชหรือสัตว์ เช่น โซเดียมไฮดรอกไซด์ หรือโพแทสเซียมไฮดรอกไซด์ ถ้าใช้จากพืชจะได้สบู่เหลว แต่ถ้าใช้ไขมันจากสัตว์จะได้สบู่แข็ง ซึ่งในกระบวนการผลิตที่นำมาใช้จริงจะมีการปรุงแต่งสารชนิดอื่นเพิ่มเติม เช่น สี กลิ่น สารฆ่าเชื้อ เพื่อให้ผู้บริโภคเลือกใช้ตามความต้องการ สบู่จะมีความเป็นเบสอ่อน ๆ มีค่า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</a:rPr>
              <a:t>pH 7-10</a:t>
            </a:r>
            <a:endParaRPr lang="th-TH" sz="3200" dirty="0">
              <a:solidFill>
                <a:srgbClr val="0070C0"/>
              </a:solidFill>
            </a:endParaRPr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517A17DF-D43F-498D-8AD2-46256AA2F1CC}"/>
              </a:ext>
            </a:extLst>
          </p:cNvPr>
          <p:cNvGrpSpPr/>
          <p:nvPr/>
        </p:nvGrpSpPr>
        <p:grpSpPr>
          <a:xfrm>
            <a:off x="1017899" y="1800860"/>
            <a:ext cx="1771021" cy="969264"/>
            <a:chOff x="1017899" y="1800860"/>
            <a:chExt cx="1771021" cy="969264"/>
          </a:xfrm>
        </p:grpSpPr>
        <p:sp>
          <p:nvSpPr>
            <p:cNvPr id="8" name="คลื่น 7">
              <a:extLst>
                <a:ext uri="{FF2B5EF4-FFF2-40B4-BE49-F238E27FC236}">
                  <a16:creationId xmlns:a16="http://schemas.microsoft.com/office/drawing/2014/main" id="{1DE05EEB-8B6B-4DC3-B143-F88D041E2D72}"/>
                </a:ext>
              </a:extLst>
            </p:cNvPr>
            <p:cNvSpPr/>
            <p:nvPr/>
          </p:nvSpPr>
          <p:spPr>
            <a:xfrm>
              <a:off x="1017899" y="1800860"/>
              <a:ext cx="1771021" cy="969264"/>
            </a:xfrm>
            <a:prstGeom prst="wav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57B71072-1000-41B1-BD2A-91167A8F959D}"/>
                </a:ext>
              </a:extLst>
            </p:cNvPr>
            <p:cNvSpPr/>
            <p:nvPr/>
          </p:nvSpPr>
          <p:spPr>
            <a:xfrm>
              <a:off x="1479167" y="1869993"/>
              <a:ext cx="71525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สบู่</a:t>
              </a:r>
            </a:p>
          </p:txBody>
        </p:sp>
      </p:grpSp>
      <p:sp>
        <p:nvSpPr>
          <p:cNvPr id="14" name="ปุ่มปฏิบัติการ: ไปข้างหน้าหรือถัดไป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311EB06-3EA0-4429-A902-0E7803C72420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ปุ่มปฏิบัติการ: ย้อนกลับหรือก่อนหน้า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193AB91D-5E60-4728-B2B2-94212DE3B9E7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2" descr="à¸ªà¸à¸¹à¹à¹à¸à¸¥à¸ªà¸,à¸ªà¸à¸¹à¹à¸ªà¸¡à¸¸à¸à¹à¸à¸£">
            <a:extLst>
              <a:ext uri="{FF2B5EF4-FFF2-40B4-BE49-F238E27FC236}">
                <a16:creationId xmlns:a16="http://schemas.microsoft.com/office/drawing/2014/main" id="{FAA3F26E-3B3F-49DB-9DBC-EC4096CCE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71" y="606182"/>
            <a:ext cx="2140826" cy="2033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à¹à¸à¸£à¹à¸à¸à¸ªà¹à¸ªà¸à¸¹à¹à¸à¹à¸­à¸à¹à¸à¸¢à¹à¸à¸­à¸£à¸²à¸à¸µà¸§à¸´à¸à¸²à¸¡à¸´à¸à¸à¸µà¹à¸¥à¸°à¸­à¸µ 130à¸à¸£à¸±à¸¡  à¸à¸¥à¸´à¸à¸ à¸±à¸à¸à¹à¸à¸³à¸à¸§à¸²à¸¡à¸ªà¸°à¸­à¸²à¸à¹à¸¥à¸°à¸à¸¹à¹à¸¥à¸ªà¸³à¸«à¸£à¸±à¸à¸à¸´à¸§à¸à¸²à¸¢ | Lazada.co.th">
            <a:extLst>
              <a:ext uri="{FF2B5EF4-FFF2-40B4-BE49-F238E27FC236}">
                <a16:creationId xmlns:a16="http://schemas.microsoft.com/office/drawing/2014/main" id="{EF181C17-3063-4A14-A746-A609D839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014" y="606181"/>
            <a:ext cx="2033056" cy="20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à¸ªà¸à¸¹à¹à¸­à¸´à¸à¸­à¸£ à¸à¹à¸³à¸à¸¡à¸à¸¡à¸¹à¸à¸à¹à¸²à¸§ 160 à¸. - Tanghuaseng">
            <a:extLst>
              <a:ext uri="{FF2B5EF4-FFF2-40B4-BE49-F238E27FC236}">
                <a16:creationId xmlns:a16="http://schemas.microsoft.com/office/drawing/2014/main" id="{F38C10B2-6AF3-46B1-9972-1C0282863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854" y="611298"/>
            <a:ext cx="2033056" cy="2033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1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AEB3419-D03A-471B-8EB9-FA514735F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CF6957B3-D3C1-45A1-86FB-F9637B33EB88}"/>
              </a:ext>
            </a:extLst>
          </p:cNvPr>
          <p:cNvGrpSpPr/>
          <p:nvPr/>
        </p:nvGrpSpPr>
        <p:grpSpPr>
          <a:xfrm>
            <a:off x="950076" y="1800860"/>
            <a:ext cx="2399360" cy="969264"/>
            <a:chOff x="934234" y="1800860"/>
            <a:chExt cx="1938351" cy="969264"/>
          </a:xfrm>
        </p:grpSpPr>
        <p:sp>
          <p:nvSpPr>
            <p:cNvPr id="7" name="คลื่น 6">
              <a:extLst>
                <a:ext uri="{FF2B5EF4-FFF2-40B4-BE49-F238E27FC236}">
                  <a16:creationId xmlns:a16="http://schemas.microsoft.com/office/drawing/2014/main" id="{3903B39D-E146-4E36-A597-22A6041D6AFE}"/>
                </a:ext>
              </a:extLst>
            </p:cNvPr>
            <p:cNvSpPr/>
            <p:nvPr/>
          </p:nvSpPr>
          <p:spPr>
            <a:xfrm>
              <a:off x="1017899" y="1800860"/>
              <a:ext cx="1771021" cy="969264"/>
            </a:xfrm>
            <a:prstGeom prst="wav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F864D1A4-EC57-404F-A57B-F272F16BB16E}"/>
                </a:ext>
              </a:extLst>
            </p:cNvPr>
            <p:cNvSpPr/>
            <p:nvPr/>
          </p:nvSpPr>
          <p:spPr>
            <a:xfrm>
              <a:off x="934234" y="1905505"/>
              <a:ext cx="193835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ผงซักฟอก</a:t>
              </a:r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C1FB99-13D8-43B6-BA1F-C668556D6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549" y="3488498"/>
            <a:ext cx="9339309" cy="1325563"/>
          </a:xfrm>
        </p:spPr>
        <p:txBody>
          <a:bodyPr>
            <a:noAutofit/>
          </a:bodyPr>
          <a:lstStyle/>
          <a:p>
            <a:pPr algn="thaiDist"/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ผงซักฟอกเป็นสารที่นำมาใช้ใน</a:t>
            </a:r>
            <a:r>
              <a:rPr lang="th-TH" sz="32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การทำ</a:t>
            </a:r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ความสะอาดเสื้อผ้าและเครื่องนอน เช่น ผ้าปูที่นอนปลอกหมอนเป็นต้น นอกจากนี้อาจมีการนำไปใช้ทำความสะอาดอย่างอื่น เช่น ล้างพื้นบ้าน พื้นห้องน้ำ และคราบน้ำมัน แต่ไม่ควรใช้เพราะในปัจจุบันได้มีการผลิตสารทำความสะอาดมาใช้โดยเฉพาะอย่าง ผงซักฟอกมีชื่อทางเคมีว่า โซเดียม</a:t>
            </a:r>
            <a:r>
              <a:rPr lang="th-TH" sz="32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โรริลซัลฟ</a:t>
            </a:r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อร์</a:t>
            </a:r>
            <a:r>
              <a:rPr lang="th-TH" sz="32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เนต</a:t>
            </a:r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มีโครงสร้าง 2 ส่วน คือ ส่วนที่ไม่แตกตัวเป็นไอออนละลายในไขมัน และส่วนที่แตกตัวเป็นไอออน 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10" name="ปุ่มปฏิบัติการ: ไปข้างหน้าหรือถัดไป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3CC7ED1-53FA-4947-8B15-F020841340B9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ปุ่มปฏิบัติการ: ย้อนกลับหรือก่อนหน้า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C88530F-6F6A-4677-8E2E-7B9B59F4B440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8" descr="à¸à¸à¸à¸±à¸à¸à¸­à¸ à¸¢à¸µà¹à¸«à¹à¸­à¹à¸«à¸à¸à¸µà¸à¸µà¹à¸ªà¸¸à¸ à¸à¸à¸à¸±à¸à¸à¸­à¸à¸à¸µà¹à¸à¸±à¸à¸ªà¸°à¸­à¸²à¸à¸à¸µà¹à¸ªà¸¸à¸à¸à¸µ 2020 Â» Best Review  Asia">
            <a:extLst>
              <a:ext uri="{FF2B5EF4-FFF2-40B4-BE49-F238E27FC236}">
                <a16:creationId xmlns:a16="http://schemas.microsoft.com/office/drawing/2014/main" id="{1817FB20-F68F-441D-89BE-781F416C0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377" y="610132"/>
            <a:ext cx="2140826" cy="2033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à¹à¸à¸² à¹à¸­à¹à¸¡.à¸§à¸­à¸ à¸à¸à¸à¸±à¸à¸à¸­à¸ à¸ªà¸³à¸«à¸£à¸±à¸à¹à¸à¸£à¸·à¹à¸­à¸à¸à¸±à¸à¸à¹à¸²à¹à¸à¸¢à¹à¸à¸à¸²à¸° 1000 à¸à¸£à¸±à¸¡ (Pao M.Wash For  Washing Machine Formula Detergent Powder 1000g) - à¹à¸à¹à¸à¸£à¸²à¸à¸²à¸à¸¥à¸´à¸à¸ à¸±à¸à¸à¹à¸à¸±à¸à¸à¹à¸²  à¹à¸à¸µà¸¢à¸à¸£à¸²à¸à¸²à¹à¸à¸·à¸­à¸à¸à¸±à¸à¸¢à¸²à¸¢à¸">
            <a:extLst>
              <a:ext uri="{FF2B5EF4-FFF2-40B4-BE49-F238E27FC236}">
                <a16:creationId xmlns:a16="http://schemas.microsoft.com/office/drawing/2014/main" id="{A40C28CC-7D86-4538-8FB5-FDDD63421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13" y="610131"/>
            <a:ext cx="2033057" cy="2033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à¹à¸­à¹à¸¡ à¸à¸±à¸à¸à¸²à¸¢à¸à¹ à¸à¸à¸à¸±à¸à¸à¸­à¸ 900 à¸à¸£à¸±à¸¡">
            <a:extLst>
              <a:ext uri="{FF2B5EF4-FFF2-40B4-BE49-F238E27FC236}">
                <a16:creationId xmlns:a16="http://schemas.microsoft.com/office/drawing/2014/main" id="{B441E813-8068-45E3-BBFC-A56288FEA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280" y="610130"/>
            <a:ext cx="2033058" cy="2033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36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8A3946C-4D9D-4618-A43A-CBF98C6DF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5BC2C759-51EF-49A6-B669-F6A919D3F19B}"/>
              </a:ext>
            </a:extLst>
          </p:cNvPr>
          <p:cNvGrpSpPr/>
          <p:nvPr/>
        </p:nvGrpSpPr>
        <p:grpSpPr>
          <a:xfrm>
            <a:off x="754984" y="1800860"/>
            <a:ext cx="3853592" cy="969264"/>
            <a:chOff x="776626" y="1800860"/>
            <a:chExt cx="2253567" cy="969264"/>
          </a:xfrm>
        </p:grpSpPr>
        <p:sp>
          <p:nvSpPr>
            <p:cNvPr id="7" name="คลื่น 6">
              <a:extLst>
                <a:ext uri="{FF2B5EF4-FFF2-40B4-BE49-F238E27FC236}">
                  <a16:creationId xmlns:a16="http://schemas.microsoft.com/office/drawing/2014/main" id="{FA6206B3-FB27-45B0-AF23-D0F02248C6A5}"/>
                </a:ext>
              </a:extLst>
            </p:cNvPr>
            <p:cNvSpPr/>
            <p:nvPr/>
          </p:nvSpPr>
          <p:spPr>
            <a:xfrm>
              <a:off x="1017899" y="1800860"/>
              <a:ext cx="1771021" cy="969264"/>
            </a:xfrm>
            <a:prstGeom prst="wave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EB7CE62B-2A15-40AE-A04A-E4A0A6807BF0}"/>
                </a:ext>
              </a:extLst>
            </p:cNvPr>
            <p:cNvSpPr/>
            <p:nvPr/>
          </p:nvSpPr>
          <p:spPr>
            <a:xfrm>
              <a:off x="776626" y="1905505"/>
              <a:ext cx="225356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น้ำยาเช็ดกระจก</a:t>
              </a:r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A30151F-9FFF-408A-85F6-CFB49CFF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872" y="3316444"/>
            <a:ext cx="9247720" cy="1325563"/>
          </a:xfrm>
        </p:spPr>
        <p:txBody>
          <a:bodyPr>
            <a:noAutofit/>
          </a:bodyPr>
          <a:lstStyle/>
          <a:p>
            <a:pPr algn="thaiDist"/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น้ำยาเช็ดกระจกเป็นสารที่ใช้ทำความสะอาดกระจกทั้งภายในบ้านและในสำนักงาน น้ำยาเช็ดกระจกส่วนมากมีส่วนผสมของแอมโมเนีย ซึ่งเมื่อนำไปผสมน้ำจะอยู่ในรูปสารละลายของแอมโมเนียมไฮดรอกไซด์มีฤทธิ์เป็นด่างอ่อน ๆ เมื่อระเหยจะเป็นอันตรายต่อทางเดินหายใจและดวงตาได้ น้ำยาเช็ดกระจกมีส่วนผสมของแอมโมเนียมไฮดรอกไซด์ประมาณ 5 - 10 %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10" name="ปุ่มปฏิบัติการ: ไปข้างหน้าหรือถัดไป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3CDA267-A378-4197-A2B2-2ECBC181913E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ปุ่มปฏิบัติการ: ย้อนกลับหรือก่อนหน้า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62CC7F5A-082D-4A4B-AC7D-13DD402F1DAC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Picture 4" descr="à¸à¹à¸³à¸¢à¸²à¹à¸à¹à¸à¸à¸£à¸°à¸à¸ 5200 à¸¡à¸¥. à¸¡à¸´à¸ªà¹à¸à¸­à¸£à¹à¸¡à¸±à¸ªà¹à¸à¸´à¸¥ | OfficeMate">
            <a:extLst>
              <a:ext uri="{FF2B5EF4-FFF2-40B4-BE49-F238E27FC236}">
                <a16:creationId xmlns:a16="http://schemas.microsoft.com/office/drawing/2014/main" id="{B7F754BA-FFE3-4DA9-BB96-772D2E48B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22" y="737067"/>
            <a:ext cx="2140826" cy="2033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à¸à¹à¸³à¸¢à¸²à¹à¸à¹à¸à¸à¸£à¸°à¸à¸ 600 à¸à¸µà¸à¸µ. à¸à¸´à¸à¸ªà¹à¸ªà¹à¸à¸¥à¸¥à¹à¸² | OfficeMate">
            <a:extLst>
              <a:ext uri="{FF2B5EF4-FFF2-40B4-BE49-F238E27FC236}">
                <a16:creationId xmlns:a16="http://schemas.microsoft.com/office/drawing/2014/main" id="{97FD9A37-46D5-4DC0-AEAC-F2501A42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45" y="737066"/>
            <a:ext cx="2140826" cy="2033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WINDEX à¸¡à¸´à¸ªà¹à¸à¸­à¸£à¹à¸¡à¸±à¸ªà¹à¸à¸´à¸¥ à¸à¹à¸³à¸¢à¸²à¹à¸à¹à¸à¸à¸£à¸°à¸à¸ à¸à¸à¸²à¸ 2040 à¸¡à¸¥. à¸ªà¸µà¸à¹à¸²">
            <a:extLst>
              <a:ext uri="{FF2B5EF4-FFF2-40B4-BE49-F238E27FC236}">
                <a16:creationId xmlns:a16="http://schemas.microsoft.com/office/drawing/2014/main" id="{DC98C4FA-4B68-4776-8610-C34E521C5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970" y="737065"/>
            <a:ext cx="2140826" cy="2033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4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3846F4A1-1F25-4C51-805E-32DB35E3F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723947D-C3AE-4809-9F48-E9BA4827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3284737"/>
            <a:ext cx="9144001" cy="1245094"/>
          </a:xfrm>
        </p:spPr>
        <p:txBody>
          <a:bodyPr>
            <a:normAutofit fontScale="90000"/>
          </a:bodyPr>
          <a:lstStyle/>
          <a:p>
            <a:pPr algn="thaiDist">
              <a:lnSpc>
                <a:spcPct val="80000"/>
              </a:lnSpc>
            </a:pPr>
            <a:br>
              <a:rPr lang="th-TH" dirty="0"/>
            </a:br>
            <a:r>
              <a:rPr lang="th-TH" dirty="0"/>
              <a:t>	</a:t>
            </a:r>
            <a:r>
              <a:rPr lang="th-TH" sz="4000" dirty="0">
                <a:solidFill>
                  <a:srgbClr val="0070C0"/>
                </a:solidFill>
              </a:rPr>
              <a:t>สารเคมีเป็นสารประกอบที่เกิดจากการรวมตัวของธาตุทางเคมี อาจเกิดจากการสังเคราะห์หรือเกิดจากธรรมชาติ ซึ่งในปัจจุบันมีความสำคัญต่อการดำรงชีวิตของมนุษย์เป็นอย่างมาก สามารถนำมาใช้ในการปรุงแต่งรสอาหาร เพื่อให้มีรสชาติตามต้องการ แต่งสีอาหารให้สวยงาม และใช้เกี่ยวกับ</a:t>
            </a:r>
            <a:r>
              <a:rPr lang="th-TH" sz="4000" dirty="0" err="1">
                <a:solidFill>
                  <a:srgbClr val="0070C0"/>
                </a:solidFill>
              </a:rPr>
              <a:t>การทำ</a:t>
            </a:r>
            <a:r>
              <a:rPr lang="th-TH" sz="4000" dirty="0">
                <a:solidFill>
                  <a:srgbClr val="0070C0"/>
                </a:solidFill>
              </a:rPr>
              <a:t>ความสะอาดร่างกาย เสื้อผ้า และอุปกรณ์เครื่องใช้ต่าง ๆ ในการสารเคมีจะต้องมีการระวังอันตรายจากสารเหล่านั้นด้วย</a:t>
            </a:r>
          </a:p>
        </p:txBody>
      </p:sp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67C323CF-BE98-49AB-991F-5A4D9D172D84}"/>
              </a:ext>
            </a:extLst>
          </p:cNvPr>
          <p:cNvSpPr/>
          <p:nvPr/>
        </p:nvSpPr>
        <p:spPr>
          <a:xfrm>
            <a:off x="1523999" y="2035180"/>
            <a:ext cx="24272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rPr>
              <a:t>แนวคิดสำคัญ</a:t>
            </a:r>
          </a:p>
        </p:txBody>
      </p:sp>
      <p:sp>
        <p:nvSpPr>
          <p:cNvPr id="17" name="ปุ่มปฏิบัติการ: ไปข้างหน้าหรือถัดไป 1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60A06ABC-3D69-46B0-9AB7-2828B8ADD359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2796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19021C9-A7B5-4F7C-B1E8-42F751C52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F92EB498-AFE0-466E-96EA-8B57C767DC5D}"/>
              </a:ext>
            </a:extLst>
          </p:cNvPr>
          <p:cNvGrpSpPr/>
          <p:nvPr/>
        </p:nvGrpSpPr>
        <p:grpSpPr>
          <a:xfrm>
            <a:off x="177553" y="941033"/>
            <a:ext cx="11904956" cy="1464817"/>
            <a:chOff x="1205278" y="1246904"/>
            <a:chExt cx="9712073" cy="1325564"/>
          </a:xfrm>
        </p:grpSpPr>
        <p:sp>
          <p:nvSpPr>
            <p:cNvPr id="7" name="เมฆ 6">
              <a:extLst>
                <a:ext uri="{FF2B5EF4-FFF2-40B4-BE49-F238E27FC236}">
                  <a16:creationId xmlns:a16="http://schemas.microsoft.com/office/drawing/2014/main" id="{DCCBED63-F7DD-4490-85FA-DE1BD11D39EA}"/>
                </a:ext>
              </a:extLst>
            </p:cNvPr>
            <p:cNvSpPr/>
            <p:nvPr/>
          </p:nvSpPr>
          <p:spPr>
            <a:xfrm>
              <a:off x="1205278" y="1246904"/>
              <a:ext cx="9712073" cy="1325564"/>
            </a:xfrm>
            <a:prstGeom prst="cloud">
              <a:avLst/>
            </a:prstGeom>
            <a:ln w="19050"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56CBF53B-9501-4AF3-83A4-AC307C9FEF79}"/>
                </a:ext>
              </a:extLst>
            </p:cNvPr>
            <p:cNvSpPr/>
            <p:nvPr/>
          </p:nvSpPr>
          <p:spPr>
            <a:xfrm>
              <a:off x="2056013" y="1561562"/>
              <a:ext cx="7749876" cy="776586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อันตรายของสารเคมีในชีวิตประจำวันและสำนักงาน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36EB383C-CAB4-4A2D-BA3C-8575933A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51" y="2561842"/>
            <a:ext cx="9247720" cy="1325563"/>
          </a:xfrm>
        </p:spPr>
        <p:txBody>
          <a:bodyPr>
            <a:noAutofit/>
          </a:bodyPr>
          <a:lstStyle/>
          <a:p>
            <a:pPr algn="thaiDist"/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th-TH" sz="3200" dirty="0">
                <a:solidFill>
                  <a:srgbClr val="0070C0"/>
                </a:solidFill>
              </a:rPr>
              <a:t>การใช้สารเคมีในชีวิตประจำวันและสำนักงาน ผู้ใช้จำเป็นต้องทราบวิธีการใช้อย่างถูกต้องหรือมีการป้องกันสารเคมีเหล่านั้นที่เป็นอันตรายต่อผู้ใช้ </a:t>
            </a:r>
          </a:p>
        </p:txBody>
      </p:sp>
      <p:sp>
        <p:nvSpPr>
          <p:cNvPr id="14" name="ปุ่มปฏิบัติการ: ไปข้างหน้าหรือถัดไป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4F64E96-E2A0-4257-BCAD-45B7D5407012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074" name="Picture 2" descr="ระวังสารเคมีอันตราย #2278177">
            <a:extLst>
              <a:ext uri="{FF2B5EF4-FFF2-40B4-BE49-F238E27FC236}">
                <a16:creationId xmlns:a16="http://schemas.microsoft.com/office/drawing/2014/main" id="{5151A760-843E-4570-A553-B02C0699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23" y="3887405"/>
            <a:ext cx="34575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559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B802C9D-23BF-4041-AA39-61224B4EA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84" y="-62144"/>
            <a:ext cx="126329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21F988DA-835A-43D9-850E-9FAF3DC12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872" y="3127524"/>
            <a:ext cx="9247720" cy="1325563"/>
          </a:xfrm>
        </p:spPr>
        <p:txBody>
          <a:bodyPr>
            <a:noAutofit/>
          </a:bodyPr>
          <a:lstStyle/>
          <a:p>
            <a:pPr algn="thaiDist"/>
            <a:r>
              <a:rPr lang="th-TH" sz="32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th-TH" sz="3200" dirty="0">
                <a:solidFill>
                  <a:srgbClr val="0070C0"/>
                </a:solidFill>
              </a:rPr>
              <a:t>ผู้ใช้ต้องเลือกชนิดของผงซักฟอกให้ถูกต้องเพราะผงซักฟอกมี 2 ชนิด คือ ชนิดที่ใช้กับเครื่องซักผ้าและชนิดที่ซักเครื่องมือ ผงซักฟอกที่ใช้กับเครื่องซักผ้าจะมีความเข้มข้นมากกว่าและเป็นเบสค่อนข้างมากกว่าชนิดซักด้วยมือ  หากนำผงซักฟอกที่ใช้กับเครื่องซักผ้ามาใช้กับการซักมือ ผงซักฟอกจะกัดมือทำให้เกิดการแพ้ลอกหรือมีอาการคัน </a:t>
            </a:r>
          </a:p>
        </p:txBody>
      </p: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CBE70DF6-FCA1-4B7A-A68E-76AEE0C0F70D}"/>
              </a:ext>
            </a:extLst>
          </p:cNvPr>
          <p:cNvGrpSpPr/>
          <p:nvPr/>
        </p:nvGrpSpPr>
        <p:grpSpPr>
          <a:xfrm>
            <a:off x="1012055" y="1835926"/>
            <a:ext cx="7608163" cy="857631"/>
            <a:chOff x="1012055" y="1835926"/>
            <a:chExt cx="7608163" cy="857631"/>
          </a:xfrm>
        </p:grpSpPr>
        <p:sp>
          <p:nvSpPr>
            <p:cNvPr id="10" name="แผนผังลำดับงาน: สิ้นสุด 9">
              <a:extLst>
                <a:ext uri="{FF2B5EF4-FFF2-40B4-BE49-F238E27FC236}">
                  <a16:creationId xmlns:a16="http://schemas.microsoft.com/office/drawing/2014/main" id="{B2AEF3CE-175E-46C7-A671-134518F16BF6}"/>
                </a:ext>
              </a:extLst>
            </p:cNvPr>
            <p:cNvSpPr/>
            <p:nvPr/>
          </p:nvSpPr>
          <p:spPr>
            <a:xfrm>
              <a:off x="1012055" y="1835926"/>
              <a:ext cx="7608163" cy="719091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8C6B9463-E18D-4095-9BDD-0C60F98024BF}"/>
                </a:ext>
              </a:extLst>
            </p:cNvPr>
            <p:cNvSpPr/>
            <p:nvPr/>
          </p:nvSpPr>
          <p:spPr>
            <a:xfrm>
              <a:off x="1418872" y="1862560"/>
              <a:ext cx="6484468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การใช้ผงซักฟอกทำความสะอาดเสื้อผ้า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endParaRPr>
            </a:p>
          </p:txBody>
        </p:sp>
      </p:grpSp>
      <p:pic>
        <p:nvPicPr>
          <p:cNvPr id="7170" name="Picture 2" descr="à¸§à¸´à¸à¸µà¸à¸²à¸£à¸à¸à¸­à¸¡à¹à¸ªà¸·à¹à¸­à¸à¹à¸²à¸à¹à¸§à¸¢à¸à¸²à¸£à¸à¸±à¸à¸¡à¸·à¸­ - SN SERVICE SOLUTION">
            <a:extLst>
              <a:ext uri="{FF2B5EF4-FFF2-40B4-BE49-F238E27FC236}">
                <a16:creationId xmlns:a16="http://schemas.microsoft.com/office/drawing/2014/main" id="{0467410D-24D7-4064-B2D4-06794A1D4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00" y="4554246"/>
            <a:ext cx="2480455" cy="1649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à¸à¸±à¸à¸à¹à¸²à¸à¹à¸§à¸¢à¸¡à¸·à¸­à¸à¸±à¸ à¸à¸²à¸£à¹à¸à¹à¹à¸à¸£à¸·à¹à¸­à¸à¸à¸±à¸à¸à¹à¸² à¹à¸à¸à¹à¸«à¸à¸ªà¸°à¸­à¸²à¸à¸à¸§à¹à¸²à¸à¸±à¸">
            <a:extLst>
              <a:ext uri="{FF2B5EF4-FFF2-40B4-BE49-F238E27FC236}">
                <a16:creationId xmlns:a16="http://schemas.microsoft.com/office/drawing/2014/main" id="{2B67BC36-AD40-4873-B134-87380C53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47" y="4546816"/>
            <a:ext cx="2480456" cy="1664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ปุ่มปฏิบัติการ: ไปข้างหน้าหรือถัดไป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847228E-B5C5-4280-BB60-296CE58C73C8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ปุ่มปฏิบัติการ: ย้อนกลับหรือก่อนหน้า 1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79813FC7-894E-41E4-B0A8-7532DBA634E0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788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FD67446-7548-4803-B5FB-94E6145D5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84" y="-62144"/>
            <a:ext cx="126329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C8747A86-A820-410F-99D6-63D710A1B099}"/>
              </a:ext>
            </a:extLst>
          </p:cNvPr>
          <p:cNvGrpSpPr/>
          <p:nvPr/>
        </p:nvGrpSpPr>
        <p:grpSpPr>
          <a:xfrm>
            <a:off x="1012056" y="1835926"/>
            <a:ext cx="4030461" cy="839875"/>
            <a:chOff x="1012055" y="1835926"/>
            <a:chExt cx="7608163" cy="839875"/>
          </a:xfrm>
        </p:grpSpPr>
        <p:sp>
          <p:nvSpPr>
            <p:cNvPr id="7" name="แผนผังลำดับงาน: สิ้นสุด 6">
              <a:extLst>
                <a:ext uri="{FF2B5EF4-FFF2-40B4-BE49-F238E27FC236}">
                  <a16:creationId xmlns:a16="http://schemas.microsoft.com/office/drawing/2014/main" id="{CAB3D22F-09C7-4954-90D3-12CE5F7E6AA3}"/>
                </a:ext>
              </a:extLst>
            </p:cNvPr>
            <p:cNvSpPr/>
            <p:nvPr/>
          </p:nvSpPr>
          <p:spPr>
            <a:xfrm>
              <a:off x="1012055" y="1835926"/>
              <a:ext cx="7608163" cy="719091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E104D941-7F8F-4272-87A3-462315414F1F}"/>
                </a:ext>
              </a:extLst>
            </p:cNvPr>
            <p:cNvSpPr/>
            <p:nvPr/>
          </p:nvSpPr>
          <p:spPr>
            <a:xfrm>
              <a:off x="3017071" y="1844804"/>
              <a:ext cx="3288080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สบู่อาบน้ำบางชนิด</a:t>
              </a:r>
            </a:p>
          </p:txBody>
        </p:sp>
      </p:grp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70BE0987-BE55-4B93-A5E8-120EDCE8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0" y="2675801"/>
            <a:ext cx="9247720" cy="1325563"/>
          </a:xfrm>
        </p:spPr>
        <p:txBody>
          <a:bodyPr>
            <a:noAutofit/>
          </a:bodyPr>
          <a:lstStyle/>
          <a:p>
            <a:pPr algn="thaiDist"/>
            <a:r>
              <a:rPr lang="th-TH" sz="3200" dirty="0">
                <a:solidFill>
                  <a:srgbClr val="0070C0"/>
                </a:solidFill>
              </a:rPr>
              <a:t>	ไม่ควรนำไปใช้ล้างหน้า เพราะใบหน้าเป็นผิวหนังที่อ่อนบาง ควรเลือกใช้สบู่ที่มีค่า </a:t>
            </a:r>
            <a:r>
              <a:rPr lang="en-US" sz="3200" dirty="0">
                <a:solidFill>
                  <a:srgbClr val="0070C0"/>
                </a:solidFill>
              </a:rPr>
              <a:t>pH </a:t>
            </a:r>
            <a:r>
              <a:rPr lang="th-TH" sz="3200" dirty="0">
                <a:solidFill>
                  <a:srgbClr val="0070C0"/>
                </a:solidFill>
              </a:rPr>
              <a:t>ที่เหมาะกับใบหน้า ไม่ควรใช้สบู่ซัน</a:t>
            </a:r>
            <a:r>
              <a:rPr lang="th-TH" sz="3200" dirty="0" err="1">
                <a:solidFill>
                  <a:srgbClr val="0070C0"/>
                </a:solidFill>
              </a:rPr>
              <a:t>ไลต์</a:t>
            </a:r>
            <a:r>
              <a:rPr lang="th-TH" sz="3200" dirty="0">
                <a:solidFill>
                  <a:srgbClr val="0070C0"/>
                </a:solidFill>
              </a:rPr>
              <a:t>หรือสบู่เหลืองล้างหน้าเพราะจะทำให้เกิดการแพ้หรือระคายเคือง </a:t>
            </a: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CF080538-3F10-45E7-A246-FD7A1188AB7E}"/>
              </a:ext>
            </a:extLst>
          </p:cNvPr>
          <p:cNvGrpSpPr/>
          <p:nvPr/>
        </p:nvGrpSpPr>
        <p:grpSpPr>
          <a:xfrm>
            <a:off x="6435899" y="4503972"/>
            <a:ext cx="2126741" cy="1590932"/>
            <a:chOff x="6435899" y="4503972"/>
            <a:chExt cx="2126741" cy="1590932"/>
          </a:xfrm>
        </p:grpSpPr>
        <p:pic>
          <p:nvPicPr>
            <p:cNvPr id="9220" name="Picture 4" descr="LUX à¸¥à¸±à¸à¸ªà¹ à¸ªà¸à¸¹à¹à¸à¹à¸­à¸ à¸ªà¸¹à¸à¸£à¸­à¸à¸§à¸²à¸ªà¸à¸²à¸£à¹à¸à¹à¸à¸´à¸¥ à¸à¸à¸²à¸ 75 à¸à¸£à¸±à¸¡ à¹à¸à¹à¸ 4 à¸à¹à¸­à¸ | Shopee  Thailand">
              <a:extLst>
                <a:ext uri="{FF2B5EF4-FFF2-40B4-BE49-F238E27FC236}">
                  <a16:creationId xmlns:a16="http://schemas.microsoft.com/office/drawing/2014/main" id="{BB18A8E2-04FD-4801-8691-32E6255C68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5899" y="4503972"/>
              <a:ext cx="2126741" cy="15909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รูปภาพ 9">
              <a:extLst>
                <a:ext uri="{FF2B5EF4-FFF2-40B4-BE49-F238E27FC236}">
                  <a16:creationId xmlns:a16="http://schemas.microsoft.com/office/drawing/2014/main" id="{EBBEE1F7-0EF6-444F-9499-F8D7090C6019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4640" y="5586904"/>
              <a:ext cx="508000" cy="508000"/>
            </a:xfrm>
            <a:prstGeom prst="rect">
              <a:avLst/>
            </a:prstGeom>
          </p:spPr>
        </p:pic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429E9578-5D38-4378-B3A0-F49F90B44226}"/>
              </a:ext>
            </a:extLst>
          </p:cNvPr>
          <p:cNvGrpSpPr/>
          <p:nvPr/>
        </p:nvGrpSpPr>
        <p:grpSpPr>
          <a:xfrm>
            <a:off x="3629363" y="4503972"/>
            <a:ext cx="2126740" cy="1690103"/>
            <a:chOff x="3629363" y="4503972"/>
            <a:chExt cx="2126740" cy="1690103"/>
          </a:xfrm>
        </p:grpSpPr>
        <p:pic>
          <p:nvPicPr>
            <p:cNvPr id="9218" name="Picture 2" descr="à¸ªà¸à¸¹à¹à¸à¸±à¸à¸à¹à¸²à¸à¸²à¸§ à¸ªà¸à¸¹à¹à¸à¸±à¸à¸à¸¸à¸à¹à¸à¹à¸² à¸ªà¸à¸¹à¹à¸à¸±à¸à¸«à¸¡à¹à¸­ à¸ªà¸à¸¹à¹à¹à¸«à¸¥à¸·à¸­à¸ 2 à¸à¹à¸­à¸ | Shopee Thailand">
              <a:extLst>
                <a:ext uri="{FF2B5EF4-FFF2-40B4-BE49-F238E27FC236}">
                  <a16:creationId xmlns:a16="http://schemas.microsoft.com/office/drawing/2014/main" id="{1F0DD19A-629B-47B4-9CF9-7084EB6B7A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363" y="4503972"/>
              <a:ext cx="2126740" cy="16901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รูปภาพ 10">
              <a:extLst>
                <a:ext uri="{FF2B5EF4-FFF2-40B4-BE49-F238E27FC236}">
                  <a16:creationId xmlns:a16="http://schemas.microsoft.com/office/drawing/2014/main" id="{04608A12-E216-4A57-A700-3B82CB2A9EFF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09062" y="5647864"/>
              <a:ext cx="447040" cy="447040"/>
            </a:xfrm>
            <a:prstGeom prst="rect">
              <a:avLst/>
            </a:prstGeom>
          </p:spPr>
        </p:pic>
      </p:grpSp>
      <p:sp>
        <p:nvSpPr>
          <p:cNvPr id="14" name="ปุ่มปฏิบัติการ: ไปข้างหน้าหรือถัดไป 1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F3296CE-EACE-4126-8F68-DC82A87DEC38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ปุ่มปฏิบัติการ: ย้อนกลับหรือก่อนหน้า 1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8EED9DBC-3375-44D0-ABE2-51E7F0136150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1046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3DDE1BC-32FC-4AE9-9C8D-8E8A4C1E4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3984" y="-62144"/>
            <a:ext cx="1263292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0C71ADEC-51A2-48FE-B1DE-32599CFC22EF}"/>
              </a:ext>
            </a:extLst>
          </p:cNvPr>
          <p:cNvGrpSpPr/>
          <p:nvPr/>
        </p:nvGrpSpPr>
        <p:grpSpPr>
          <a:xfrm>
            <a:off x="1012056" y="1835926"/>
            <a:ext cx="4261280" cy="866509"/>
            <a:chOff x="1012055" y="1835926"/>
            <a:chExt cx="7608163" cy="866509"/>
          </a:xfrm>
        </p:grpSpPr>
        <p:sp>
          <p:nvSpPr>
            <p:cNvPr id="7" name="แผนผังลำดับงาน: สิ้นสุด 6">
              <a:extLst>
                <a:ext uri="{FF2B5EF4-FFF2-40B4-BE49-F238E27FC236}">
                  <a16:creationId xmlns:a16="http://schemas.microsoft.com/office/drawing/2014/main" id="{AEDEE4AC-24EB-4C21-8E7E-FBAF7D99CD2F}"/>
                </a:ext>
              </a:extLst>
            </p:cNvPr>
            <p:cNvSpPr/>
            <p:nvPr/>
          </p:nvSpPr>
          <p:spPr>
            <a:xfrm>
              <a:off x="1012055" y="1835926"/>
              <a:ext cx="7608163" cy="719091"/>
            </a:xfrm>
            <a:prstGeom prst="flowChartTerminator">
              <a:avLst/>
            </a:prstGeom>
            <a:ln w="38100"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2B4EF35-E542-47C9-9873-161386C3B349}"/>
                </a:ext>
              </a:extLst>
            </p:cNvPr>
            <p:cNvSpPr/>
            <p:nvPr/>
          </p:nvSpPr>
          <p:spPr>
            <a:xfrm>
              <a:off x="1224050" y="1871438"/>
              <a:ext cx="7184173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การใช้น้ำยาเช็ดกระจก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endParaRPr>
            </a:p>
          </p:txBody>
        </p:sp>
      </p:grpSp>
      <p:sp>
        <p:nvSpPr>
          <p:cNvPr id="9" name="ชื่อเรื่อง 1">
            <a:extLst>
              <a:ext uri="{FF2B5EF4-FFF2-40B4-BE49-F238E27FC236}">
                <a16:creationId xmlns:a16="http://schemas.microsoft.com/office/drawing/2014/main" id="{BFCB9203-8EFC-481F-A513-70033AD01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60" y="2409472"/>
            <a:ext cx="9247720" cy="1325563"/>
          </a:xfrm>
        </p:spPr>
        <p:txBody>
          <a:bodyPr>
            <a:noAutofit/>
          </a:bodyPr>
          <a:lstStyle/>
          <a:p>
            <a:pPr algn="thaiDist"/>
            <a:r>
              <a:rPr lang="th-TH" sz="3200" dirty="0">
                <a:solidFill>
                  <a:srgbClr val="0070C0"/>
                </a:solidFill>
              </a:rPr>
              <a:t>	ควรระวังสารไอระเหยจากแอมโมเนีย ซึ่งเป็นส่วนผสมของน้ำยาเช็ดกระจกทุกชนิด สารไอระเหยชนิดนี้เป็นอันตรายต่อระบบทางเดินหายใจ </a:t>
            </a:r>
          </a:p>
        </p:txBody>
      </p:sp>
      <p:pic>
        <p:nvPicPr>
          <p:cNvPr id="10242" name="Picture 2" descr="à¸à¹à¸²à¸¢à¸à¸¥à¸²à¸ªà¸§à¸¹à¸ à¸£à¸°à¸§à¸±à¸à¸­à¸±à¸à¸à¸£à¸²à¸¢à¸à¸²à¸à¸ªà¸²à¸£à¹à¸­à¸¡à¹à¸¡à¹à¸à¸µà¸¢ à¹à¸à¸à¹à¸ SA1204 | OfficeMate">
            <a:extLst>
              <a:ext uri="{FF2B5EF4-FFF2-40B4-BE49-F238E27FC236}">
                <a16:creationId xmlns:a16="http://schemas.microsoft.com/office/drawing/2014/main" id="{20065EFD-4566-4F72-855D-29840DE47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106" y="3888419"/>
            <a:ext cx="2458744" cy="231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DB9AF9A2-4D2D-458C-B8A4-41EC35AF52EB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2" name="รูปภาพ 11">
            <a:hlinkClick r:id="rId4" action="ppaction://hlinksldjump"/>
            <a:extLst>
              <a:ext uri="{FF2B5EF4-FFF2-40B4-BE49-F238E27FC236}">
                <a16:creationId xmlns:a16="http://schemas.microsoft.com/office/drawing/2014/main" id="{67976B26-555E-4C25-98DE-27C5D4795091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381173" y="6205120"/>
            <a:ext cx="597763" cy="5504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127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10CA9945-F513-4693-A199-1BCA87B11A19}"/>
              </a:ext>
            </a:extLst>
          </p:cNvPr>
          <p:cNvSpPr/>
          <p:nvPr/>
        </p:nvSpPr>
        <p:spPr>
          <a:xfrm>
            <a:off x="2067900" y="1120780"/>
            <a:ext cx="2356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หัวข้อเรื่อง</a:t>
            </a:r>
          </a:p>
        </p:txBody>
      </p: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5D7A6F22-7CDA-4122-BAC5-F12BE8BF6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E1D7F50-4F74-4E6E-8A5D-0B147C62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237" y="1305787"/>
            <a:ext cx="10515600" cy="4899333"/>
          </a:xfrm>
        </p:spPr>
        <p:txBody>
          <a:bodyPr>
            <a:normAutofit/>
          </a:bodyPr>
          <a:lstStyle/>
          <a:p>
            <a:br>
              <a:rPr lang="th-TH" b="1" dirty="0"/>
            </a:br>
            <a:r>
              <a:rPr lang="th-TH" sz="3600" dirty="0">
                <a:solidFill>
                  <a:srgbClr val="0070C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8.1 สารเคมี</a:t>
            </a:r>
            <a:br>
              <a:rPr lang="th-TH" sz="3600" dirty="0">
                <a:solidFill>
                  <a:srgbClr val="0070C0"/>
                </a:solidFill>
              </a:rPr>
            </a:br>
            <a:r>
              <a:rPr lang="th-TH" sz="3600" dirty="0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8.2 สารปรุงแต่งรสอาหาร</a:t>
            </a:r>
            <a:br>
              <a:rPr lang="th-TH" sz="3600" dirty="0">
                <a:solidFill>
                  <a:srgbClr val="0070C0"/>
                </a:solidFill>
              </a:rPr>
            </a:br>
            <a:r>
              <a:rPr lang="th-TH" sz="3600" dirty="0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8.3 สารแต่งสีอาหาร</a:t>
            </a:r>
            <a:br>
              <a:rPr lang="th-TH" sz="3600" dirty="0">
                <a:solidFill>
                  <a:srgbClr val="0070C0"/>
                </a:solidFill>
              </a:rPr>
            </a:br>
            <a:r>
              <a:rPr lang="th-TH" sz="3600" dirty="0">
                <a:solidFill>
                  <a:srgbClr val="0070C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8.4 สารเคมีที่ใช้เพื่อสาธารณูปโภค</a:t>
            </a:r>
            <a:br>
              <a:rPr lang="th-TH" sz="3600" dirty="0">
                <a:solidFill>
                  <a:srgbClr val="0070C0"/>
                </a:solidFill>
              </a:rPr>
            </a:br>
            <a:r>
              <a:rPr lang="th-TH" sz="3600" dirty="0">
                <a:solidFill>
                  <a:srgbClr val="0070C0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8.5 อันตรายของสารเคมีในชีวิตประจำวันและสำนักงาน</a:t>
            </a:r>
            <a:endParaRPr lang="th-TH" dirty="0">
              <a:solidFill>
                <a:srgbClr val="0070C0"/>
              </a:solidFill>
            </a:endParaRP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D7A26BE-EEA4-4292-A065-D14A90792E7C}"/>
              </a:ext>
            </a:extLst>
          </p:cNvPr>
          <p:cNvGrpSpPr/>
          <p:nvPr/>
        </p:nvGrpSpPr>
        <p:grpSpPr>
          <a:xfrm>
            <a:off x="1793289" y="2122584"/>
            <a:ext cx="2201662" cy="857631"/>
            <a:chOff x="1793289" y="2122584"/>
            <a:chExt cx="2201662" cy="857631"/>
          </a:xfrm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id="{AA07B577-D338-45E3-80D3-6A1E7A704D17}"/>
                </a:ext>
              </a:extLst>
            </p:cNvPr>
            <p:cNvSpPr/>
            <p:nvPr/>
          </p:nvSpPr>
          <p:spPr>
            <a:xfrm>
              <a:off x="1931666" y="2149218"/>
              <a:ext cx="193674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หัวข้อเรื่อง</a:t>
              </a:r>
            </a:p>
          </p:txBody>
        </p:sp>
        <p:sp>
          <p:nvSpPr>
            <p:cNvPr id="3" name="สี่เหลี่ยมผืนผ้า 2">
              <a:extLst>
                <a:ext uri="{FF2B5EF4-FFF2-40B4-BE49-F238E27FC236}">
                  <a16:creationId xmlns:a16="http://schemas.microsoft.com/office/drawing/2014/main" id="{6D45FB5B-3E02-4EDA-BA90-D943B86035BF}"/>
                </a:ext>
              </a:extLst>
            </p:cNvPr>
            <p:cNvSpPr/>
            <p:nvPr/>
          </p:nvSpPr>
          <p:spPr>
            <a:xfrm>
              <a:off x="1793289" y="2122584"/>
              <a:ext cx="2201662" cy="665003"/>
            </a:xfrm>
            <a:prstGeom prst="rect">
              <a:avLst/>
            </a:prstGeom>
            <a:noFill/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81637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BA0CD95-D647-4090-947D-E302459E9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FC97EA4-78C4-4440-8BEC-B6827DE03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9611" y="3023670"/>
            <a:ext cx="9232777" cy="1325563"/>
          </a:xfrm>
        </p:spPr>
        <p:txBody>
          <a:bodyPr>
            <a:normAutofit fontScale="90000"/>
          </a:bodyPr>
          <a:lstStyle/>
          <a:p>
            <a:pPr algn="thaiDist"/>
            <a:br>
              <a:rPr lang="th-TH" dirty="0"/>
            </a:br>
            <a:r>
              <a:rPr lang="th-TH" dirty="0"/>
              <a:t>	</a:t>
            </a:r>
            <a:r>
              <a:rPr lang="th-TH" sz="40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สารเคมี หมายถึง สารประกอบที่เกิดจากการรวมตัวทางเคมีของธาตุต่าง ๆ ตั้งแต่ 2 ธาตุ ขึ้นไปและเกิดเป็นสารใหม่ และสารเคมีที่พบเห็นจะเกี่ยวข้องกับชีวิตประจำวันของมนุษย์ หลายชนิดทั้งในเรื่องปรุงแต่งรสอาหาร สารทำความสะอาด เครื่องสำอาง ซึ่งสามารถแบ่งออกเป็น 3 ประเภท คือ </a:t>
            </a:r>
            <a:endParaRPr lang="th-TH" sz="3600" dirty="0">
              <a:solidFill>
                <a:srgbClr val="0070C0"/>
              </a:solidFill>
            </a:endParaRPr>
          </a:p>
        </p:txBody>
      </p:sp>
      <p:sp>
        <p:nvSpPr>
          <p:cNvPr id="8" name="ปุ่มปฏิบัติการ: ไปข้างหน้าหรือถัดไป 7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EAF0746-8EA0-4EDB-8E80-7F916278DFEA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9C10664-9161-4DDD-A231-986727C56F97}"/>
              </a:ext>
            </a:extLst>
          </p:cNvPr>
          <p:cNvGrpSpPr/>
          <p:nvPr/>
        </p:nvGrpSpPr>
        <p:grpSpPr>
          <a:xfrm>
            <a:off x="3634888" y="1042795"/>
            <a:ext cx="4429856" cy="2144291"/>
            <a:chOff x="1216344" y="2152168"/>
            <a:chExt cx="1617751" cy="1029318"/>
          </a:xfrm>
        </p:grpSpPr>
        <p:sp>
          <p:nvSpPr>
            <p:cNvPr id="9" name="เมฆ 8">
              <a:extLst>
                <a:ext uri="{FF2B5EF4-FFF2-40B4-BE49-F238E27FC236}">
                  <a16:creationId xmlns:a16="http://schemas.microsoft.com/office/drawing/2014/main" id="{C8D3BAB7-35AC-459A-946E-6649B6C08A4A}"/>
                </a:ext>
              </a:extLst>
            </p:cNvPr>
            <p:cNvSpPr/>
            <p:nvPr/>
          </p:nvSpPr>
          <p:spPr>
            <a:xfrm>
              <a:off x="1465000" y="2152168"/>
              <a:ext cx="1120438" cy="736589"/>
            </a:xfrm>
            <a:prstGeom prst="cloud">
              <a:avLst/>
            </a:prstGeom>
            <a:ln w="19050"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8B20261E-C452-44B3-B02B-7BBD71F9AE61}"/>
                </a:ext>
              </a:extLst>
            </p:cNvPr>
            <p:cNvSpPr/>
            <p:nvPr/>
          </p:nvSpPr>
          <p:spPr>
            <a:xfrm>
              <a:off x="1216344" y="2350489"/>
              <a:ext cx="1617751" cy="830997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สารเคมี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3" name="ปุ่มปฏิบัติการ: ย้อนกลับหรือก่อนหน้า 2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33C81AEF-B352-4F2E-B6EF-A84C2C767A00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6" name="Picture 2" descr="ส่องตลาดสารเคมีผสมยางทั่วโลก คาดว่าจะมีมูลค่า 6.11 พันล้านเหรียญสหรัฐฯ  ภายในปี 2024 | rubberplasmedia">
            <a:extLst>
              <a:ext uri="{FF2B5EF4-FFF2-40B4-BE49-F238E27FC236}">
                <a16:creationId xmlns:a16="http://schemas.microsoft.com/office/drawing/2014/main" id="{206F8645-3111-4DBE-8A6A-2AB83914A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45" y="4800951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836C37E-D2EC-46EB-9321-C3CDA0852C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822E16-6A42-479D-BEAD-A9C0DAA8B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879" y="3355763"/>
            <a:ext cx="9054239" cy="2015231"/>
          </a:xfrm>
        </p:spPr>
        <p:txBody>
          <a:bodyPr>
            <a:normAutofit fontScale="90000"/>
          </a:bodyPr>
          <a:lstStyle/>
          <a:p>
            <a:pPr algn="thaiDist" rtl="0">
              <a:spcBef>
                <a:spcPts val="0"/>
              </a:spcBef>
              <a:spcAft>
                <a:spcPts val="0"/>
              </a:spcAft>
            </a:pPr>
            <a:br>
              <a:rPr lang="th-TH" sz="4000" b="0" dirty="0">
                <a:effectLst/>
              </a:rPr>
            </a:br>
            <a:r>
              <a:rPr lang="th-TH" sz="4000" b="0" dirty="0">
                <a:effectLst/>
              </a:rPr>
              <a:t>	</a:t>
            </a:r>
            <a:r>
              <a:rPr lang="th-TH" sz="40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กรดเป็นสารประกอบที่แตกตัวให้</a:t>
            </a:r>
            <a:r>
              <a:rPr lang="th-TH" sz="400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ไฮโ</a:t>
            </a:r>
            <a:r>
              <a:rPr lang="th-TH" sz="40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ดรเนียมไอออน</a:t>
            </a:r>
            <a:r>
              <a:rPr lang="th-TH" sz="4000" i="0" u="none" strike="noStrike" dirty="0">
                <a:solidFill>
                  <a:srgbClr val="0070C0"/>
                </a:solidFill>
                <a:latin typeface="Arial" panose="020B0604020202020204" pitchFamily="34" charset="0"/>
              </a:rPr>
              <a:t>(</a:t>
            </a:r>
            <a:r>
              <a:rPr lang="en-US" sz="4000" i="0" u="none" strike="noStrike" dirty="0">
                <a:solidFill>
                  <a:srgbClr val="0070C0"/>
                </a:solidFill>
                <a:latin typeface="Arial" panose="020B0604020202020204" pitchFamily="34" charset="0"/>
              </a:rPr>
              <a:t>H</a:t>
            </a:r>
            <a:r>
              <a:rPr lang="en-US" sz="4000" i="0" u="none" strike="noStrike" baseline="-40000" dirty="0">
                <a:solidFill>
                  <a:srgbClr val="0070C0"/>
                </a:solidFill>
                <a:latin typeface="Arial" panose="020B0604020202020204" pitchFamily="34" charset="0"/>
              </a:rPr>
              <a:t>3</a:t>
            </a:r>
            <a:r>
              <a:rPr lang="en-US" sz="4000" i="0" u="none" strike="noStrike" dirty="0">
                <a:solidFill>
                  <a:srgbClr val="0070C0"/>
                </a:solidFill>
                <a:latin typeface="Arial" panose="020B0604020202020204" pitchFamily="34" charset="0"/>
              </a:rPr>
              <a:t>O</a:t>
            </a:r>
            <a:r>
              <a:rPr lang="en-US" sz="4000" i="0" u="none" strike="noStrike" baseline="40000" dirty="0">
                <a:solidFill>
                  <a:srgbClr val="0070C0"/>
                </a:solidFill>
                <a:latin typeface="Arial" panose="020B0604020202020204" pitchFamily="34" charset="0"/>
              </a:rPr>
              <a:t>+</a:t>
            </a:r>
            <a:r>
              <a:rPr lang="th-TH" sz="4000" i="0" u="none" strike="noStrike" dirty="0">
                <a:solidFill>
                  <a:srgbClr val="0070C0"/>
                </a:solidFill>
                <a:latin typeface="Arial" panose="020B0604020202020204" pitchFamily="34" charset="0"/>
              </a:rPr>
              <a:t>)</a:t>
            </a:r>
            <a:r>
              <a:rPr lang="en-US" sz="4000" i="0" u="none" strike="noStrike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th-TH" sz="40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ส่วนมากมีธาตุออกซิเจนเป็นองค์ประกอบอยู่ กรดที่ได้จากธรรมชาติสามารถรับประทานได้ เช่นกรดน้ำส้มหรือกรดอะซิติก กรดซิติก กรดฟอร์ม</a:t>
            </a:r>
            <a:r>
              <a:rPr lang="th-TH" sz="400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ิก</a:t>
            </a:r>
            <a:r>
              <a:rPr lang="th-TH" sz="40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ส่วนกรดที่ได้จากสารเคมี รับประทานไม่ได้ เช่น กรดซัลฟิวริก กรด</a:t>
            </a:r>
            <a:r>
              <a:rPr lang="th-TH" sz="400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ไฮโ</a:t>
            </a:r>
            <a:r>
              <a:rPr lang="th-TH" sz="40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ดรคลอริก กรดมีค่า </a:t>
            </a:r>
            <a:r>
              <a:rPr lang="en-US" sz="40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pH </a:t>
            </a:r>
            <a:r>
              <a:rPr lang="th-TH" sz="400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น้อยกว่า 7 ส่วนมากจะมีรสเปรี้ยว จึงมีการนำกรดอินทรีย์มาปรุงแต่งรสอาหารให้มีรสเปรี้ยว</a:t>
            </a:r>
            <a:br>
              <a:rPr lang="th-TH" sz="4000" b="0" dirty="0">
                <a:effectLst/>
              </a:rPr>
            </a:br>
            <a:br>
              <a:rPr lang="th-TH" dirty="0"/>
            </a:br>
            <a:endParaRPr lang="th-TH" dirty="0"/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1B0E7C39-2540-453F-97E2-4A352B83B5D6}"/>
              </a:ext>
            </a:extLst>
          </p:cNvPr>
          <p:cNvSpPr/>
          <p:nvPr/>
        </p:nvSpPr>
        <p:spPr>
          <a:xfrm>
            <a:off x="1923976" y="2117526"/>
            <a:ext cx="1847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th-TH" sz="4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j-cs"/>
            </a:endParaRPr>
          </a:p>
        </p:txBody>
      </p: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C3E24408-ECF3-49AE-97DD-67CB4563CE48}"/>
              </a:ext>
            </a:extLst>
          </p:cNvPr>
          <p:cNvGrpSpPr/>
          <p:nvPr/>
        </p:nvGrpSpPr>
        <p:grpSpPr>
          <a:xfrm>
            <a:off x="1465000" y="2082013"/>
            <a:ext cx="1120438" cy="830997"/>
            <a:chOff x="1465000" y="2082013"/>
            <a:chExt cx="1120438" cy="830997"/>
          </a:xfrm>
        </p:grpSpPr>
        <p:sp>
          <p:nvSpPr>
            <p:cNvPr id="7" name="เมฆ 6">
              <a:extLst>
                <a:ext uri="{FF2B5EF4-FFF2-40B4-BE49-F238E27FC236}">
                  <a16:creationId xmlns:a16="http://schemas.microsoft.com/office/drawing/2014/main" id="{4FF99D17-7D40-434A-B2B1-62EDD14AE4E9}"/>
                </a:ext>
              </a:extLst>
            </p:cNvPr>
            <p:cNvSpPr/>
            <p:nvPr/>
          </p:nvSpPr>
          <p:spPr>
            <a:xfrm>
              <a:off x="1465000" y="2152168"/>
              <a:ext cx="1120438" cy="736589"/>
            </a:xfrm>
            <a:prstGeom prst="cloud">
              <a:avLst/>
            </a:prstGeom>
            <a:ln w="19050"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263CFD34-3F93-44C6-805D-F7F57E4A90A8}"/>
                </a:ext>
              </a:extLst>
            </p:cNvPr>
            <p:cNvSpPr/>
            <p:nvPr/>
          </p:nvSpPr>
          <p:spPr>
            <a:xfrm>
              <a:off x="1491691" y="2082013"/>
              <a:ext cx="96051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i="0" u="none" strike="noStrike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</a:rPr>
                <a:t>กรด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0" name="ปุ่มปฏิบัติการ: ไปข้างหน้าหรือถัดไป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6101704-EF3F-429F-A14F-2CBB28FFF02B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ปุ่มปฏิบัติการ: ย้อนกลับหรือก่อนหน้า 11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F1CED6A4-4F89-494E-85FA-955FE145C346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1302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117B700C-E00C-4973-92B3-0FBD9D5C16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366F6BC-C5B1-45E9-B037-A2033CC125FB}"/>
              </a:ext>
            </a:extLst>
          </p:cNvPr>
          <p:cNvSpPr txBox="1"/>
          <p:nvPr/>
        </p:nvSpPr>
        <p:spPr>
          <a:xfrm>
            <a:off x="1475911" y="2698453"/>
            <a:ext cx="92927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	เบสเป็นสารประกอบที่แตกตัวให้ไฮดรอกไซด์ไอออน(</a:t>
            </a:r>
            <a:r>
              <a:rPr lang="en-US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OH</a:t>
            </a:r>
            <a:r>
              <a:rPr lang="en-US" sz="3600" b="0" i="0" u="none" strike="noStrike" baseline="500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-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)เบสมีค่า  </a:t>
            </a:r>
            <a:r>
              <a:rPr lang="en-US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pH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มากกว่า 7 เบสส่วนมากมีรสฝาด ลื่นมือคล้ายสบู่ จึงนิยมนำไปใช้ทำความสะอาดร่างกาย เสื้อผ้า และอุปกรณ์ของใช้ เช่น โซเดียมไฮดรอกไซด์(</a:t>
            </a:r>
            <a:r>
              <a:rPr lang="en-US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NaOH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) โพแทสเซียมไฮดรอกไซด์(</a:t>
            </a:r>
            <a:r>
              <a:rPr lang="en-US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KOH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+mj-cs"/>
              </a:rPr>
              <a:t>)</a:t>
            </a:r>
            <a:endParaRPr lang="th-TH" sz="3600" dirty="0">
              <a:solidFill>
                <a:srgbClr val="0070C0"/>
              </a:solidFill>
              <a:cs typeface="+mj-cs"/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36BC9E34-63F4-41B1-87B9-018196167E80}"/>
              </a:ext>
            </a:extLst>
          </p:cNvPr>
          <p:cNvGrpSpPr/>
          <p:nvPr/>
        </p:nvGrpSpPr>
        <p:grpSpPr>
          <a:xfrm>
            <a:off x="1480719" y="2117526"/>
            <a:ext cx="1120438" cy="830997"/>
            <a:chOff x="1480719" y="2117526"/>
            <a:chExt cx="1120438" cy="830997"/>
          </a:xfrm>
        </p:grpSpPr>
        <p:sp>
          <p:nvSpPr>
            <p:cNvPr id="12" name="เมฆ 11">
              <a:extLst>
                <a:ext uri="{FF2B5EF4-FFF2-40B4-BE49-F238E27FC236}">
                  <a16:creationId xmlns:a16="http://schemas.microsoft.com/office/drawing/2014/main" id="{91B4B6D0-3879-46AA-AFA8-BA874FD9666F}"/>
                </a:ext>
              </a:extLst>
            </p:cNvPr>
            <p:cNvSpPr/>
            <p:nvPr/>
          </p:nvSpPr>
          <p:spPr>
            <a:xfrm>
              <a:off x="1480719" y="2167544"/>
              <a:ext cx="1120438" cy="736589"/>
            </a:xfrm>
            <a:prstGeom prst="cloud">
              <a:avLst/>
            </a:prstGeom>
            <a:ln w="19050"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7780BBCF-3BCE-4032-A918-6F2E785C0EE5}"/>
                </a:ext>
              </a:extLst>
            </p:cNvPr>
            <p:cNvSpPr/>
            <p:nvPr/>
          </p:nvSpPr>
          <p:spPr>
            <a:xfrm>
              <a:off x="1605011" y="2117526"/>
              <a:ext cx="822661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เบส</a:t>
              </a:r>
            </a:p>
          </p:txBody>
        </p:sp>
      </p:grpSp>
      <p:sp>
        <p:nvSpPr>
          <p:cNvPr id="15" name="ปุ่มปฏิบัติการ: ไปข้างหน้าหรือถัดไป 1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63C5A6D-98D9-419D-ADD4-5E4EE53BBC25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ปุ่มปฏิบัติการ: ย้อนกลับหรือก่อนหน้า 16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4BBFB0F5-A692-4792-AB58-9B1BB81BEB22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1185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6C98844-BEA5-4364-B3DD-6186017F74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F75C0F-D8AF-42F8-A84B-5F1347FA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070" y="3466723"/>
            <a:ext cx="9349666" cy="1325563"/>
          </a:xfrm>
        </p:spPr>
        <p:txBody>
          <a:bodyPr>
            <a:noAutofit/>
          </a:bodyPr>
          <a:lstStyle/>
          <a:p>
            <a:pPr algn="thaiDist"/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เกลือเป็นสารประกอบไอออน</a:t>
            </a:r>
            <a:r>
              <a:rPr lang="th-TH" sz="36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ิก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ที่เป็นกลาง เกลือมีอยู่หลายชนิด เช่น โซเดียมคลอไรด์(</a:t>
            </a:r>
            <a:r>
              <a:rPr lang="en-US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NaCl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)หรือเกลือแกง จึงนิยมนำไปปรุงรสอาหาร เนื่องจากมีรสเค็ม เกลือไน</a:t>
            </a:r>
            <a:r>
              <a:rPr lang="th-TH" sz="36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เต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รต เช่น โพแทสเซียมไน</a:t>
            </a:r>
            <a:r>
              <a:rPr lang="th-TH" sz="3600" b="0" i="0" u="none" strike="noStrike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เต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รต(</a:t>
            </a:r>
            <a:r>
              <a:rPr lang="en-US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KNO</a:t>
            </a:r>
            <a:r>
              <a:rPr lang="en-US" sz="3600" b="0" i="0" u="none" strike="noStrike" baseline="-40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 นำไปใช้ในการถนอมอาหาร เกลือซัลเฟต เช่น แคลเซียมซัลเฟต(</a:t>
            </a:r>
            <a:r>
              <a:rPr lang="en-US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CaSO</a:t>
            </a:r>
            <a:r>
              <a:rPr lang="en-US" sz="3600" b="0" i="0" u="none" strike="noStrike" baseline="-40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 นำไปใช้ทำปูนขาวปูนปลาสเตอร์เป็นต้น</a:t>
            </a:r>
            <a:endParaRPr lang="th-TH" sz="3600" dirty="0">
              <a:solidFill>
                <a:srgbClr val="0070C0"/>
              </a:solidFill>
            </a:endParaRPr>
          </a:p>
        </p:txBody>
      </p:sp>
      <p:grpSp>
        <p:nvGrpSpPr>
          <p:cNvPr id="6" name="กลุ่ม 5">
            <a:extLst>
              <a:ext uri="{FF2B5EF4-FFF2-40B4-BE49-F238E27FC236}">
                <a16:creationId xmlns:a16="http://schemas.microsoft.com/office/drawing/2014/main" id="{109178C7-9A4F-441B-8CCA-20E4A2F2F623}"/>
              </a:ext>
            </a:extLst>
          </p:cNvPr>
          <p:cNvGrpSpPr/>
          <p:nvPr/>
        </p:nvGrpSpPr>
        <p:grpSpPr>
          <a:xfrm>
            <a:off x="1480719" y="2117526"/>
            <a:ext cx="1120438" cy="830997"/>
            <a:chOff x="1480719" y="2117526"/>
            <a:chExt cx="1120438" cy="830997"/>
          </a:xfrm>
        </p:grpSpPr>
        <p:sp>
          <p:nvSpPr>
            <p:cNvPr id="7" name="เมฆ 6">
              <a:extLst>
                <a:ext uri="{FF2B5EF4-FFF2-40B4-BE49-F238E27FC236}">
                  <a16:creationId xmlns:a16="http://schemas.microsoft.com/office/drawing/2014/main" id="{59039E2F-E51B-48CC-820E-FC9349BED430}"/>
                </a:ext>
              </a:extLst>
            </p:cNvPr>
            <p:cNvSpPr/>
            <p:nvPr/>
          </p:nvSpPr>
          <p:spPr>
            <a:xfrm>
              <a:off x="1480719" y="2167544"/>
              <a:ext cx="1120438" cy="736589"/>
            </a:xfrm>
            <a:prstGeom prst="cloud">
              <a:avLst/>
            </a:prstGeom>
            <a:ln w="19050"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B493E13E-0184-45CD-98A6-35016EDE75B7}"/>
                </a:ext>
              </a:extLst>
            </p:cNvPr>
            <p:cNvSpPr/>
            <p:nvPr/>
          </p:nvSpPr>
          <p:spPr>
            <a:xfrm>
              <a:off x="1516846" y="2117526"/>
              <a:ext cx="99899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เกลือ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endParaRPr>
            </a:p>
          </p:txBody>
        </p:sp>
      </p:grpSp>
      <p:pic>
        <p:nvPicPr>
          <p:cNvPr id="14" name="รูปภาพ 13">
            <a:hlinkClick r:id="rId3" action="ppaction://hlinksldjump"/>
            <a:extLst>
              <a:ext uri="{FF2B5EF4-FFF2-40B4-BE49-F238E27FC236}">
                <a16:creationId xmlns:a16="http://schemas.microsoft.com/office/drawing/2014/main" id="{CCA06CA8-8578-4828-A16D-980344EA719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1381173" y="6205120"/>
            <a:ext cx="597763" cy="5504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ปุ่มปฏิบัติการ: ย้อนกลับหรือก่อนหน้า 15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BCE9F08F-F563-4F89-86DE-0BD12AF82AF0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3156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A3E2974-AB83-4421-A57D-230B6B7BB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16ED27C-80EC-496A-8BC8-2331C2601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717" y="3192231"/>
            <a:ext cx="9364564" cy="1101289"/>
          </a:xfrm>
        </p:spPr>
        <p:txBody>
          <a:bodyPr>
            <a:noAutofit/>
          </a:bodyPr>
          <a:lstStyle/>
          <a:p>
            <a:pPr algn="thaiDist"/>
            <a:r>
              <a:rPr lang="th-TH" sz="36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อาหารที่รับประทานในทุกวันนี้ ส่วนมากจะมีการปรุงแต่งให้เกิดรสชาติตามความต้องการของผู้บริโภค เช่น เค็ม เปรี้ยว หวาน สารที่ใช้ในการปรุงแต่งรสอาหารที่ใช้ทั่ว ๆ ไป คือ เกลือ ทำให้มีรสเค็ม น้ำตาล ทำให้มีรสหวาน และน้ำส้มสายชู ทำให้มีรสเปรี้ยว</a:t>
            </a:r>
            <a:endParaRPr lang="th-TH" sz="3600" dirty="0">
              <a:solidFill>
                <a:srgbClr val="0070C0"/>
              </a:solidFill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D0261304-AECA-4270-B14D-DD4EF6287DF8}"/>
              </a:ext>
            </a:extLst>
          </p:cNvPr>
          <p:cNvGrpSpPr/>
          <p:nvPr/>
        </p:nvGrpSpPr>
        <p:grpSpPr>
          <a:xfrm>
            <a:off x="3104379" y="1208656"/>
            <a:ext cx="5983241" cy="1325564"/>
            <a:chOff x="3104379" y="1208656"/>
            <a:chExt cx="5983241" cy="1325564"/>
          </a:xfrm>
        </p:grpSpPr>
        <p:sp>
          <p:nvSpPr>
            <p:cNvPr id="7" name="เมฆ 6">
              <a:extLst>
                <a:ext uri="{FF2B5EF4-FFF2-40B4-BE49-F238E27FC236}">
                  <a16:creationId xmlns:a16="http://schemas.microsoft.com/office/drawing/2014/main" id="{A57BB244-5BCD-4B64-B259-BADA1CA27B40}"/>
                </a:ext>
              </a:extLst>
            </p:cNvPr>
            <p:cNvSpPr/>
            <p:nvPr/>
          </p:nvSpPr>
          <p:spPr>
            <a:xfrm>
              <a:off x="3104379" y="1208656"/>
              <a:ext cx="5983241" cy="1325564"/>
            </a:xfrm>
            <a:prstGeom prst="cloud">
              <a:avLst/>
            </a:prstGeom>
            <a:ln w="19050"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9" name="สี่เหลี่ยมผืนผ้า 8">
              <a:extLst>
                <a:ext uri="{FF2B5EF4-FFF2-40B4-BE49-F238E27FC236}">
                  <a16:creationId xmlns:a16="http://schemas.microsoft.com/office/drawing/2014/main" id="{08ED58B1-D3B2-4516-AE45-7AB65323140D}"/>
                </a:ext>
              </a:extLst>
            </p:cNvPr>
            <p:cNvSpPr/>
            <p:nvPr/>
          </p:nvSpPr>
          <p:spPr>
            <a:xfrm>
              <a:off x="3794610" y="1455940"/>
              <a:ext cx="4110421" cy="830997"/>
            </a:xfrm>
            <a:prstGeom prst="rect">
              <a:avLst/>
            </a:prstGeom>
            <a:noFill/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สารปรุงแต่งรสอาหาร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sp>
        <p:nvSpPr>
          <p:cNvPr id="12" name="ปุ่มปฏิบัติการ: ไปข้างหน้าหรือถัดไป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44C8258-A193-489D-8115-83E1EA6DE10C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0972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A1D8A73-770E-4656-B8FD-5446F22FE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229" y="0"/>
            <a:ext cx="12632924" cy="6858000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BC87C6-2FDC-45D4-98B6-997A615A8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924" y="3429000"/>
            <a:ext cx="9352152" cy="1339399"/>
          </a:xfrm>
        </p:spPr>
        <p:txBody>
          <a:bodyPr>
            <a:noAutofit/>
          </a:bodyPr>
          <a:lstStyle/>
          <a:p>
            <a:pPr algn="thaiDist"/>
            <a:r>
              <a:rPr lang="th-TH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	เกลือแกงหรือโซเดียมคลอไรด์ เกลือแกง หรือ โซเดียมคลอไรด์ เป็นสารเคมีธรรมชาติตัวหนึ่งที่ถูกนำมาใช้ อย่างแพร่หลายมานานนับพันปี เกลือแกงถูกนามาใช้กันในหลายด้าน ทั้งด้าน ประกอบอาหาร ถนอมอาหาร รวมถึงใช้เป็นสารตั้งต้นในอุตสาหกรรมหลายประเภท เกลือแกงมีชื่อทางเคมีว่า โซเดียมคลอไรด์ </a:t>
            </a:r>
            <a:r>
              <a:rPr lang="th-TH" sz="3200" dirty="0">
                <a:solidFill>
                  <a:srgbClr val="0070C0"/>
                </a:solidFill>
                <a:latin typeface="arial" panose="020B0604020202020204" pitchFamily="34" charset="0"/>
              </a:rPr>
              <a:t>(</a:t>
            </a:r>
            <a:r>
              <a:rPr lang="en-US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NaCl</a:t>
            </a:r>
            <a:r>
              <a:rPr lang="th-TH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) </a:t>
            </a:r>
            <a:br>
              <a:rPr lang="th-TH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</a:br>
            <a:r>
              <a:rPr lang="th-TH" sz="3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มีชื่อเรียกอีก ชื่อหนึ่งว่า เกลือสมุทร มีลักษณะทางกายภาพเป็นผลึกสีขาว สามารถละลายน้ำได้ดี ในธรรมชาติพบ มากในน้ำทะเล</a:t>
            </a:r>
            <a:endParaRPr lang="th-TH" sz="3200" dirty="0">
              <a:solidFill>
                <a:srgbClr val="0070C0"/>
              </a:solidFill>
            </a:endParaRPr>
          </a:p>
        </p:txBody>
      </p:sp>
      <p:sp>
        <p:nvSpPr>
          <p:cNvPr id="12" name="ปุ่มปฏิบัติการ: ไปข้างหน้าหรือถัดไป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07AF753-80AD-4AC5-92F7-C437582B1812}"/>
              </a:ext>
            </a:extLst>
          </p:cNvPr>
          <p:cNvSpPr/>
          <p:nvPr/>
        </p:nvSpPr>
        <p:spPr>
          <a:xfrm>
            <a:off x="11437398" y="6205120"/>
            <a:ext cx="597763" cy="550415"/>
          </a:xfrm>
          <a:prstGeom prst="actionButtonForwardNex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ปุ่มปฏิบัติการ: ย้อนกลับหรือก่อนหน้า 13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EFEB068F-66F7-4E25-AEED-B0FD266891D1}"/>
              </a:ext>
            </a:extLst>
          </p:cNvPr>
          <p:cNvSpPr/>
          <p:nvPr/>
        </p:nvSpPr>
        <p:spPr>
          <a:xfrm>
            <a:off x="156839" y="6205120"/>
            <a:ext cx="597763" cy="550415"/>
          </a:xfrm>
          <a:prstGeom prst="actionButtonBackPrevious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35A4C967-6ADA-43D5-99CD-19E50C98E7DB}"/>
              </a:ext>
            </a:extLst>
          </p:cNvPr>
          <p:cNvGrpSpPr/>
          <p:nvPr/>
        </p:nvGrpSpPr>
        <p:grpSpPr>
          <a:xfrm>
            <a:off x="803542" y="1859754"/>
            <a:ext cx="3612984" cy="1234450"/>
            <a:chOff x="803542" y="1859754"/>
            <a:chExt cx="3612984" cy="1234450"/>
          </a:xfrm>
        </p:grpSpPr>
        <p:sp>
          <p:nvSpPr>
            <p:cNvPr id="15" name="สี่เหลี่ยมผืนผ้า 14">
              <a:extLst>
                <a:ext uri="{FF2B5EF4-FFF2-40B4-BE49-F238E27FC236}">
                  <a16:creationId xmlns:a16="http://schemas.microsoft.com/office/drawing/2014/main" id="{C295F586-9642-4D4E-ACE6-14F693CA0C6C}"/>
                </a:ext>
              </a:extLst>
            </p:cNvPr>
            <p:cNvSpPr/>
            <p:nvPr/>
          </p:nvSpPr>
          <p:spPr>
            <a:xfrm>
              <a:off x="1633491" y="1859754"/>
              <a:ext cx="1953087" cy="816975"/>
            </a:xfrm>
            <a:prstGeom prst="rect">
              <a:avLst/>
            </a:prstGeom>
            <a:ln w="57150">
              <a:solidFill>
                <a:srgbClr val="7030A0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0" name="สี่เหลี่ยมผืนผ้า 9">
              <a:extLst>
                <a:ext uri="{FF2B5EF4-FFF2-40B4-BE49-F238E27FC236}">
                  <a16:creationId xmlns:a16="http://schemas.microsoft.com/office/drawing/2014/main" id="{79155A70-1884-45C9-9EF4-5FB36AA4C6BA}"/>
                </a:ext>
              </a:extLst>
            </p:cNvPr>
            <p:cNvSpPr/>
            <p:nvPr/>
          </p:nvSpPr>
          <p:spPr>
            <a:xfrm>
              <a:off x="803542" y="1859754"/>
              <a:ext cx="3612984" cy="12344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th-TH" sz="4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cs typeface="+mj-cs"/>
                </a:rPr>
                <a:t>เกลือแกง</a:t>
              </a:r>
              <a:endParaRPr lang="th-TH" sz="48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j-cs"/>
              </a:endParaRPr>
            </a:p>
          </p:txBody>
        </p:sp>
      </p:grpSp>
      <p:pic>
        <p:nvPicPr>
          <p:cNvPr id="9" name="Picture 2" descr="à¹à¸à¹à¸à¸µà¸¢à¸¡&quot; à¸­à¸£à¹à¸­à¸¢...à¹à¸à¹à¸à¸³à¸£à¹à¸²à¸¢à¸ªà¸¸à¸à¸ à¸²à¸ - à¸¡à¸à¸´à¸à¸à¸­à¸à¸²à¹à¸à¸¡à¸µà¹">
            <a:extLst>
              <a:ext uri="{FF2B5EF4-FFF2-40B4-BE49-F238E27FC236}">
                <a16:creationId xmlns:a16="http://schemas.microsoft.com/office/drawing/2014/main" id="{B5F024D5-9B8F-4D05-A6A2-3231D1BBC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541" y="1370186"/>
            <a:ext cx="1963384" cy="13065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9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F2AB4B8-5630-4BEF-AE1D-3B9132842B88}">
  <we:reference id="wa104380121" version="2.0.0.0" store="th-TH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1504</Words>
  <Application>Microsoft Office PowerPoint</Application>
  <PresentationFormat>แบบจอกว้าง</PresentationFormat>
  <Paragraphs>46</Paragraphs>
  <Slides>23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29" baseType="lpstr">
      <vt:lpstr>Arial</vt:lpstr>
      <vt:lpstr>Arial</vt:lpstr>
      <vt:lpstr>Calibri</vt:lpstr>
      <vt:lpstr>Calibri Light</vt:lpstr>
      <vt:lpstr>Helvetica Neue</vt:lpstr>
      <vt:lpstr>ธีมของ Office</vt:lpstr>
      <vt:lpstr>งานนำเสนอ PowerPoint</vt:lpstr>
      <vt:lpstr>  สารเคมีเป็นสารประกอบที่เกิดจากการรวมตัวของธาตุทางเคมี อาจเกิดจากการสังเคราะห์หรือเกิดจากธรรมชาติ ซึ่งในปัจจุบันมีความสำคัญต่อการดำรงชีวิตของมนุษย์เป็นอย่างมาก สามารถนำมาใช้ในการปรุงแต่งรสอาหาร เพื่อให้มีรสชาติตามต้องการ แต่งสีอาหารให้สวยงาม และใช้เกี่ยวกับการทำความสะอาดร่างกาย เสื้อผ้า และอุปกรณ์เครื่องใช้ต่าง ๆ ในการสารเคมีจะต้องมีการระวังอันตรายจากสารเหล่านั้นด้วย</vt:lpstr>
      <vt:lpstr> 8.1 สารเคมี 8.2 สารปรุงแต่งรสอาหาร 8.3 สารแต่งสีอาหาร 8.4 สารเคมีที่ใช้เพื่อสาธารณูปโภค 8.5 อันตรายของสารเคมีในชีวิตประจำวันและสำนักงาน</vt:lpstr>
      <vt:lpstr>  สารเคมี หมายถึง สารประกอบที่เกิดจากการรวมตัวทางเคมีของธาตุต่าง ๆ ตั้งแต่ 2 ธาตุ ขึ้นไปและเกิดเป็นสารใหม่ และสารเคมีที่พบเห็นจะเกี่ยวข้องกับชีวิตประจำวันของมนุษย์ หลายชนิดทั้งในเรื่องปรุงแต่งรสอาหาร สารทำความสะอาด เครื่องสำอาง ซึ่งสามารถแบ่งออกเป็น 3 ประเภท คือ </vt:lpstr>
      <vt:lpstr>  กรดเป็นสารประกอบที่แตกตัวให้ไฮโดรเนียมไอออน(H3O+) ส่วนมากมีธาตุออกซิเจนเป็นองค์ประกอบอยู่ กรดที่ได้จากธรรมชาติสามารถรับประทานได้ เช่นกรดน้ำส้มหรือกรดอะซิติก กรดซิติก กรดฟอร์มิก ส่วนกรดที่ได้จากสารเคมี รับประทานไม่ได้ เช่น กรดซัลฟิวริก กรดไฮโดรคลอริก กรดมีค่า  pH น้อยกว่า 7 ส่วนมากจะมีรสเปรี้ยว จึงมีการนำกรดอินทรีย์มาปรุงแต่งรสอาหารให้มีรสเปรี้ยว  </vt:lpstr>
      <vt:lpstr>งานนำเสนอ PowerPoint</vt:lpstr>
      <vt:lpstr> เกลือเป็นสารประกอบไอออนิกที่เป็นกลาง เกลือมีอยู่หลายชนิด เช่น โซเดียมคลอไรด์(NaCl)หรือเกลือแกง จึงนิยมนำไปปรุงรสอาหาร เนื่องจากมีรสเค็ม เกลือไนเตรต เช่น โพแทสเซียมไนเตรต(KNO3) นำไปใช้ในการถนอมอาหาร เกลือซัลเฟต เช่น แคลเซียมซัลเฟต(CaSO4) นำไปใช้ทำปูนขาวปูนปลาสเตอร์เป็นต้น</vt:lpstr>
      <vt:lpstr> อาหารที่รับประทานในทุกวันนี้ ส่วนมากจะมีการปรุงแต่งให้เกิดรสชาติตามความต้องการของผู้บริโภค เช่น เค็ม เปรี้ยว หวาน สารที่ใช้ในการปรุงแต่งรสอาหารที่ใช้ทั่ว ๆ ไป คือ เกลือ ทำให้มีรสเค็ม น้ำตาล ทำให้มีรสหวาน และน้ำส้มสายชู ทำให้มีรสเปรี้ยว</vt:lpstr>
      <vt:lpstr> เกลือแกงหรือโซเดียมคลอไรด์ เกลือแกง หรือ โซเดียมคลอไรด์ เป็นสารเคมีธรรมชาติตัวหนึ่งที่ถูกนำมาใช้ อย่างแพร่หลายมานานนับพันปี เกลือแกงถูกนามาใช้กันในหลายด้าน ทั้งด้าน ประกอบอาหาร ถนอมอาหาร รวมถึงใช้เป็นสารตั้งต้นในอุตสาหกรรมหลายประเภท เกลือแกงมีชื่อทางเคมีว่า โซเดียมคลอไรด์ (NaCl)  มีชื่อเรียกอีก ชื่อหนึ่งว่า เกลือสมุทร มีลักษณะทางกายภาพเป็นผลึกสีขาว สามารถละลายน้ำได้ดี ในธรรมชาติพบ มากในน้ำทะเล</vt:lpstr>
      <vt:lpstr> น้ำตาลเป็นสารที่ได้มาจากพืช เช่น น้ำตาลทรายได้จากอ้อย น้ำตาลปี๊บได้จากมะพร้าวหรือตาล น้ำตาลเป็นสารอาหารประเภทคาร์โบไฮเดรต มีรสหวาน รับประทานได้โดยไม่เกิดอันตรายต่อผู้บริโภค ถูกนำมาปรุงแต่งรสอาหารให้มี รสหวานและปรุงแต่งขนมหวานหลายชนิด แต่มีสารเคมีบางชนิดที่ไม่ใช่น้ำตาลแต่มีรสหวานมากกว่าน้ำตาล จึงมีการนำมาใช้ในน้ำตาลเพราะราคาถูกและใช้ปริมาณน้อยเช่น แซกคารีนหรือขัณฑสกร</vt:lpstr>
      <vt:lpstr> น้ำส้มสายชูได้จากกระบวนการหมักแป้งด้วยจุลินทรีย์ จนกระทั่งเป็นน้ำส้มสายชูมีกรดอะซิติกเป็นองค์ประกอบหลัก น้ำส้มสายชูทั่วไปมีความเข้มข้นของกรดตั้งแต่ 4% ถึง 18% จึงมีรสเปรี้ยวนิยมนำมาปรุงแต่งรสอาหาร ประเภทสลัด ประเภทผัก น้ำส้มสายชูแบ่งเป็น 3 ชนิด คือ น้ำส้มสายชูแท้ น้ำส้มสายชูเทียม น้ำส้มสายชูปลอม</vt:lpstr>
      <vt:lpstr> ผงชูรส หรือ โมโนโซเดียมกลูตาเมต มีลักษณะเป็นผลึกแท่งสี่เหลี่ยมยาวๆ สีขาว ในชื่อทางเคมีนั้นโซเดียมก็คือเกลือทั่ว ๆ ไป ส่วนกลูตาเมตเป็นกรดอะมิโนชนิดหนึ่ง โดยกรดอะมิโนจัดว่าเป็นหน่วยย่อยลงมาของโปรตีน เมื่อเอากรดอะมิโนมาต่อ ๆ กันก็จะกลายเป็นโปรตีนทั่ว ๆ ไป ผงชูรสก็คือเกลือของกรดอะมิโนนั่นเอง ดังนั้นโครงสร้างทางเคมีของผงชูรสจึงไม่ได้เป็นสารอันตรายแต่อย่างใด</vt:lpstr>
      <vt:lpstr>อาหารที่รับประทานในปัจจุบันพบว่ามีการแต่งสีอย่างมากมาย เพื่อให้อาหารมีความสวยงามน่ารับประทาน และยังเพิ่มยอดการซื้อมากขึ้นอีกด้วย การใช้สารในการแต่งสีอาหารจะต้องคำนึงถึงความปลอดภัยของผู้บริโภค  สีที่ใช้ในการแต่งอาหาร มี สีธรรมชาติ สีอินทรีย์  </vt:lpstr>
      <vt:lpstr> สีธรรมชาติคือสีที่สกัดได้จากวัตถุดิบที่มาจาก พืช สัตว์ และแร่ธาตุต่าง ๆ ซึ่งเกิดขึ้นจากกระบวนการตามธรรมชาติ สีธรรมชาติจากพืช เช่น สีเขียว ได้จาก ใบเตย, สีเหลือง ได้จาก ขมิ้น , สีม่วงอ่อน ได้จาก ดอกอัญชัน เป็นต้น</vt:lpstr>
      <vt:lpstr> สีอินทรีย์ได้จากการสังเคราะห์สารต่าง ๆ เช่น เกลืออลูมิเนียม เกลือแคลเซียม ซึ่งใช้เป็นแม่สีในการผสมสีตามต้องการ เป็นสีที่อนุญาตให้ใช้ผสมอาหารได้ตามที่สำนักงานคณะกรรมการอาหารและยากระทรวงสาธารณสุขกำหนดมี 4 สี ซึ่งประกอบหรือผสมกันเป็นสีชนิดอื่นตามต้องการได้ 16 สี  </vt:lpstr>
      <vt:lpstr> มีการนำสารเคมีมาใช้ในชีวิตประจำวันที่นอกเหนือจากปรุงแต่งรสอาหารแล้วยังนำมาใช้ทำความสะอาดทั้งภายในบ้านและในสำนักงาน เช่น ใช้ทำความสะอาดร่างกาย เสื้อผ้า ภาชนะ กระจก และเครื่องสุขภัณฑ์ต่าง ๆ เป็นต้น </vt:lpstr>
      <vt:lpstr>งานนำเสนอ PowerPoint</vt:lpstr>
      <vt:lpstr> ผงซักฟอกเป็นสารที่นำมาใช้ในการทำความสะอาดเสื้อผ้าและเครื่องนอน เช่น ผ้าปูที่นอนปลอกหมอนเป็นต้น นอกจากนี้อาจมีการนำไปใช้ทำความสะอาดอย่างอื่น เช่น ล้างพื้นบ้าน พื้นห้องน้ำ และคราบน้ำมัน แต่ไม่ควรใช้เพราะในปัจจุบันได้มีการผลิตสารทำความสะอาดมาใช้โดยเฉพาะอย่าง ผงซักฟอกมีชื่อทางเคมีว่า โซเดียมโรริลซัลฟอร์เนต มีโครงสร้าง 2 ส่วน คือ ส่วนที่ไม่แตกตัวเป็นไอออนละลายในไขมัน และส่วนที่แตกตัวเป็นไอออน </vt:lpstr>
      <vt:lpstr> น้ำยาเช็ดกระจกเป็นสารที่ใช้ทำความสะอาดกระจกทั้งภายในบ้านและในสำนักงาน น้ำยาเช็ดกระจกส่วนมากมีส่วนผสมของแอมโมเนีย ซึ่งเมื่อนำไปผสมน้ำจะอยู่ในรูปสารละลายของแอมโมเนียมไฮดรอกไซด์มีฤทธิ์เป็นด่างอ่อน ๆ เมื่อระเหยจะเป็นอันตรายต่อทางเดินหายใจและดวงตาได้ น้ำยาเช็ดกระจกมีส่วนผสมของแอมโมเนียมไฮดรอกไซด์ประมาณ 5 - 10 %</vt:lpstr>
      <vt:lpstr> การใช้สารเคมีในชีวิตประจำวันและสำนักงาน ผู้ใช้จำเป็นต้องทราบวิธีการใช้อย่างถูกต้องหรือมีการป้องกันสารเคมีเหล่านั้นที่เป็นอันตรายต่อผู้ใช้ </vt:lpstr>
      <vt:lpstr> ผู้ใช้ต้องเลือกชนิดของผงซักฟอกให้ถูกต้องเพราะผงซักฟอกมี 2 ชนิด คือ ชนิดที่ใช้กับเครื่องซักผ้าและชนิดที่ซักเครื่องมือ ผงซักฟอกที่ใช้กับเครื่องซักผ้าจะมีความเข้มข้นมากกว่าและเป็นเบสค่อนข้างมากกว่าชนิดซักด้วยมือ  หากนำผงซักฟอกที่ใช้กับเครื่องซักผ้ามาใช้กับการซักมือ ผงซักฟอกจะกัดมือทำให้เกิดการแพ้ลอกหรือมีอาการคัน </vt:lpstr>
      <vt:lpstr> ไม่ควรนำไปใช้ล้างหน้า เพราะใบหน้าเป็นผิวหนังที่อ่อนบาง ควรเลือกใช้สบู่ที่มีค่า pH ที่เหมาะกับใบหน้า ไม่ควรใช้สบู่ซันไลต์หรือสบู่เหลืองล้างหน้าเพราะจะทำให้เกิดการแพ้หรือระคายเคือง </vt:lpstr>
      <vt:lpstr> ควรระวังสารไอระเหยจากแอมโมเนีย ซึ่งเป็นส่วนผสมของน้ำยาเช็ดกระจกทุกชนิด สารไอระเหยชนิดนี้เป็นอันตรายต่อระบบทางเดินหายใจ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E-TECH</cp:lastModifiedBy>
  <cp:revision>35</cp:revision>
  <dcterms:created xsi:type="dcterms:W3CDTF">2020-09-23T14:23:42Z</dcterms:created>
  <dcterms:modified xsi:type="dcterms:W3CDTF">2020-10-15T06:50:18Z</dcterms:modified>
</cp:coreProperties>
</file>