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th-TH">
        <a:uFillTx/>
      </a:defRPr>
    </a:defPPr>
    <a:lvl1pPr marL="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Frame 6"/>
          <p:cNvSpPr>
            <a:spLocks/>
          </p:cNvSpPr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9"/>
            </a:avLst>
          </a:prstGeom>
          <a:solidFill>
            <a:srgbClr val="9D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uFillTx/>
              <a:latin typeface="Barlow Semi Condensed" panose="020B0604020202020204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2305500" y="3439039"/>
            <a:ext cx="379142" cy="390293"/>
          </a:xfrm>
          <a:prstGeom prst="ellipse">
            <a:avLst/>
          </a:prstGeom>
          <a:solidFill>
            <a:srgbClr val="8D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9510589" y="3433095"/>
            <a:ext cx="379142" cy="390293"/>
          </a:xfrm>
          <a:prstGeom prst="ellipse">
            <a:avLst/>
          </a:prstGeom>
          <a:solidFill>
            <a:srgbClr val="CD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883091" y="1590157"/>
            <a:ext cx="1308909" cy="13725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590157"/>
            <a:ext cx="1450428" cy="1372502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4008926" y="1852558"/>
            <a:ext cx="4025462" cy="4025462"/>
          </a:xfrm>
          <a:custGeom>
            <a:avLst/>
            <a:gdLst>
              <a:gd name="connsiteX0" fmla="*/ 2012731 w 4025462"/>
              <a:gd name="connsiteY0" fmla="*/ 0 h 4025462"/>
              <a:gd name="connsiteX1" fmla="*/ 4025462 w 4025462"/>
              <a:gd name="connsiteY1" fmla="*/ 2012731 h 4025462"/>
              <a:gd name="connsiteX2" fmla="*/ 2012731 w 4025462"/>
              <a:gd name="connsiteY2" fmla="*/ 4025462 h 4025462"/>
              <a:gd name="connsiteX3" fmla="*/ 0 w 4025462"/>
              <a:gd name="connsiteY3" fmla="*/ 2012731 h 4025462"/>
              <a:gd name="connsiteX4" fmla="*/ 2012731 w 4025462"/>
              <a:gd name="connsiteY4" fmla="*/ 0 h 40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462" h="4025462">
                <a:moveTo>
                  <a:pt x="2012731" y="0"/>
                </a:moveTo>
                <a:cubicBezTo>
                  <a:pt x="3124332" y="0"/>
                  <a:pt x="4025462" y="901130"/>
                  <a:pt x="4025462" y="2012731"/>
                </a:cubicBezTo>
                <a:cubicBezTo>
                  <a:pt x="4025462" y="3124332"/>
                  <a:pt x="3124332" y="4025462"/>
                  <a:pt x="2012731" y="4025462"/>
                </a:cubicBezTo>
                <a:cubicBezTo>
                  <a:pt x="901130" y="4025462"/>
                  <a:pt x="0" y="3124332"/>
                  <a:pt x="0" y="2012731"/>
                </a:cubicBezTo>
                <a:cubicBezTo>
                  <a:pt x="0" y="901130"/>
                  <a:pt x="901130" y="0"/>
                  <a:pt x="20127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>
                <a:uFillTx/>
              </a:rPr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/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4"/>
                </a:solidFill>
                <a:uFillTx/>
              </a:rPr>
              <a:pPr algn="ctr"/>
              <a:t>‹#›</a:t>
            </a:fld>
            <a:endParaRPr lang="en-US" dirty="0">
              <a:solidFill>
                <a:schemeClr val="accent4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/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bg1"/>
                </a:solidFill>
                <a:uFillTx/>
              </a:rPr>
              <a:pPr algn="ctr"/>
              <a:t>‹#›</a:t>
            </a:fld>
            <a:endParaRPr lang="en-US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/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bg1"/>
                </a:solidFill>
                <a:uFillTx/>
              </a:rPr>
              <a:pPr algn="ctr"/>
              <a:t>‹#›</a:t>
            </a:fld>
            <a:endParaRPr lang="en-US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th-TH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2634994" y="1272655"/>
            <a:ext cx="3978197" cy="3978197"/>
          </a:xfrm>
          <a:prstGeom prst="ellipse">
            <a:avLst/>
          </a:prstGeom>
          <a:solidFill>
            <a:srgbClr val="F184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717552" y="451019"/>
            <a:ext cx="393310" cy="390652"/>
          </a:xfrm>
          <a:prstGeom prst="ellipse">
            <a:avLst/>
          </a:prstGeom>
          <a:solidFill>
            <a:srgbClr val="F4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110862" y="492071"/>
            <a:ext cx="550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uFillTx/>
                <a:latin typeface="Barlow Semi Condensed" panose="00000506000000000000" pitchFamily="2" charset="0"/>
                <a:ea typeface="Adobe Fangsong Std R" panose="02020400000000000000" pitchFamily="18" charset="-128"/>
              </a:rPr>
              <a:t>Paste your logo here</a:t>
            </a:r>
            <a:endParaRPr lang="th-TH" sz="1400" dirty="0">
              <a:solidFill>
                <a:schemeClr val="bg1"/>
              </a:solidFill>
              <a:uFillTx/>
              <a:latin typeface="Barlow Semi Condensed" panose="00000506000000000000" pitchFamily="2" charset="0"/>
              <a:ea typeface="Adobe Fangsong Std R" panose="02020400000000000000" pitchFamily="18" charset="-128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9861395" y="492071"/>
            <a:ext cx="233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uFillTx/>
                <a:latin typeface="Barlow Semi Condensed" panose="00000506000000000000" pitchFamily="2" charset="0"/>
                <a:ea typeface="Adobe Fangsong Std R" panose="02020400000000000000" pitchFamily="18" charset="-128"/>
              </a:rPr>
              <a:t>Make your own summer</a:t>
            </a:r>
            <a:endParaRPr lang="th-TH" sz="1400" dirty="0">
              <a:solidFill>
                <a:schemeClr val="bg1"/>
              </a:solidFill>
              <a:uFillTx/>
              <a:latin typeface="Barlow Semi Condensed" panose="00000506000000000000" pitchFamily="2" charset="0"/>
              <a:ea typeface="Adobe Fangsong Std R" panose="02020400000000000000" pitchFamily="18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5041900" y="6050624"/>
            <a:ext cx="2108200" cy="400110"/>
          </a:xfrm>
          <a:solidFill>
            <a:srgbClr val="E7C794"/>
          </a:solidFill>
        </p:spPr>
        <p:txBody>
          <a:bodyPr wrap="square" rtlCol="0">
            <a:spAutoFit/>
          </a:bodyPr>
          <a:lstStyle>
            <a:lvl1pPr>
              <a:defRPr lang="en-US" sz="2000" smtClean="0">
                <a:solidFill>
                  <a:schemeClr val="bg1"/>
                </a:solidFill>
                <a:uFillTx/>
                <a:latin typeface="Pattaya" panose="00000500000000000000" pitchFamily="2" charset="-34"/>
                <a:cs typeface="Pattaya" panose="00000500000000000000" pitchFamily="2" charset="-34"/>
              </a:defRPr>
            </a:lvl1pPr>
          </a:lstStyle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670392" y="2057844"/>
            <a:ext cx="2742312" cy="2742312"/>
          </a:xfrm>
          <a:custGeom>
            <a:avLst/>
            <a:gdLst>
              <a:gd name="connsiteX0" fmla="*/ 1371156 w 2742312"/>
              <a:gd name="connsiteY0" fmla="*/ 0 h 2742312"/>
              <a:gd name="connsiteX1" fmla="*/ 2742312 w 2742312"/>
              <a:gd name="connsiteY1" fmla="*/ 1371156 h 2742312"/>
              <a:gd name="connsiteX2" fmla="*/ 1371156 w 2742312"/>
              <a:gd name="connsiteY2" fmla="*/ 2742312 h 2742312"/>
              <a:gd name="connsiteX3" fmla="*/ 0 w 2742312"/>
              <a:gd name="connsiteY3" fmla="*/ 1371156 h 2742312"/>
              <a:gd name="connsiteX4" fmla="*/ 1371156 w 2742312"/>
              <a:gd name="connsiteY4" fmla="*/ 0 h 27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312" h="2742312">
                <a:moveTo>
                  <a:pt x="1371156" y="0"/>
                </a:moveTo>
                <a:cubicBezTo>
                  <a:pt x="2128425" y="0"/>
                  <a:pt x="2742312" y="613887"/>
                  <a:pt x="2742312" y="1371156"/>
                </a:cubicBezTo>
                <a:cubicBezTo>
                  <a:pt x="2742312" y="2128425"/>
                  <a:pt x="2128425" y="2742312"/>
                  <a:pt x="1371156" y="2742312"/>
                </a:cubicBezTo>
                <a:cubicBezTo>
                  <a:pt x="613887" y="2742312"/>
                  <a:pt x="0" y="2128425"/>
                  <a:pt x="0" y="1371156"/>
                </a:cubicBezTo>
                <a:cubicBezTo>
                  <a:pt x="0" y="613887"/>
                  <a:pt x="613887" y="0"/>
                  <a:pt x="13711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>
                <a:uFillTx/>
              </a:rPr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7" name="Freeform: Shape 16"/>
          <p:cNvSpPr>
            <a:spLocks/>
          </p:cNvSpPr>
          <p:nvPr/>
        </p:nvSpPr>
        <p:spPr>
          <a:xfrm>
            <a:off x="3872623" y="2346168"/>
            <a:ext cx="6937132" cy="4541812"/>
          </a:xfrm>
          <a:custGeom>
            <a:avLst/>
            <a:gdLst>
              <a:gd name="connsiteX0" fmla="*/ 3468566 w 6937132"/>
              <a:gd name="connsiteY0" fmla="*/ 0 h 4541812"/>
              <a:gd name="connsiteX1" fmla="*/ 6937132 w 6937132"/>
              <a:gd name="connsiteY1" fmla="*/ 3494095 h 4541812"/>
              <a:gd name="connsiteX2" fmla="*/ 6781192 w 6937132"/>
              <a:gd name="connsiteY2" fmla="*/ 4533132 h 4541812"/>
              <a:gd name="connsiteX3" fmla="*/ 6778038 w 6937132"/>
              <a:gd name="connsiteY3" fmla="*/ 4541812 h 4541812"/>
              <a:gd name="connsiteX4" fmla="*/ 159094 w 6937132"/>
              <a:gd name="connsiteY4" fmla="*/ 4541812 h 4541812"/>
              <a:gd name="connsiteX5" fmla="*/ 155940 w 6937132"/>
              <a:gd name="connsiteY5" fmla="*/ 4533132 h 4541812"/>
              <a:gd name="connsiteX6" fmla="*/ 0 w 6937132"/>
              <a:gd name="connsiteY6" fmla="*/ 3494095 h 4541812"/>
              <a:gd name="connsiteX7" fmla="*/ 3468566 w 6937132"/>
              <a:gd name="connsiteY7" fmla="*/ 0 h 45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7132" h="4541812">
                <a:moveTo>
                  <a:pt x="3468566" y="0"/>
                </a:moveTo>
                <a:cubicBezTo>
                  <a:pt x="5384202" y="0"/>
                  <a:pt x="6937132" y="1564360"/>
                  <a:pt x="6937132" y="3494095"/>
                </a:cubicBezTo>
                <a:cubicBezTo>
                  <a:pt x="6937132" y="3855921"/>
                  <a:pt x="6882537" y="4204901"/>
                  <a:pt x="6781192" y="4533132"/>
                </a:cubicBezTo>
                <a:lnTo>
                  <a:pt x="6778038" y="4541812"/>
                </a:lnTo>
                <a:lnTo>
                  <a:pt x="159094" y="4541812"/>
                </a:lnTo>
                <a:lnTo>
                  <a:pt x="155940" y="4533132"/>
                </a:lnTo>
                <a:cubicBezTo>
                  <a:pt x="54596" y="4204901"/>
                  <a:pt x="0" y="3855921"/>
                  <a:pt x="0" y="3494095"/>
                </a:cubicBezTo>
                <a:cubicBezTo>
                  <a:pt x="0" y="1564360"/>
                  <a:pt x="1552931" y="0"/>
                  <a:pt x="3468566" y="0"/>
                </a:cubicBezTo>
                <a:close/>
              </a:path>
            </a:pathLst>
          </a:custGeom>
          <a:solidFill>
            <a:srgbClr val="F18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/>
          <p:cNvSpPr txBox="1">
            <a:spLocks/>
          </p:cNvSpPr>
          <p:nvPr/>
        </p:nvSpPr>
        <p:spPr>
          <a:xfrm>
            <a:off x="5041900" y="6139524"/>
            <a:ext cx="2108200" cy="40011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1"/>
                </a:solidFill>
                <a:uFillTx/>
              </a:rPr>
              <a:pPr algn="ctr"/>
              <a:t>‹#›</a:t>
            </a:fld>
            <a:endParaRPr lang="en-US" dirty="0">
              <a:solidFill>
                <a:schemeClr val="accent1"/>
              </a:solidFill>
              <a:uFillTx/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1999485" y="2989384"/>
            <a:ext cx="948865" cy="976772"/>
          </a:xfrm>
          <a:prstGeom prst="ellipse">
            <a:avLst/>
          </a:prstGeom>
          <a:solidFill>
            <a:srgbClr val="8D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2" y="4174676"/>
            <a:ext cx="1372502" cy="1372502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85489" y="1991187"/>
            <a:ext cx="3042140" cy="3042140"/>
          </a:xfrm>
          <a:custGeom>
            <a:avLst/>
            <a:gdLst>
              <a:gd name="connsiteX0" fmla="*/ 1521070 w 3042140"/>
              <a:gd name="connsiteY0" fmla="*/ 0 h 3042140"/>
              <a:gd name="connsiteX1" fmla="*/ 3042140 w 3042140"/>
              <a:gd name="connsiteY1" fmla="*/ 1521070 h 3042140"/>
              <a:gd name="connsiteX2" fmla="*/ 1521070 w 3042140"/>
              <a:gd name="connsiteY2" fmla="*/ 3042140 h 3042140"/>
              <a:gd name="connsiteX3" fmla="*/ 0 w 3042140"/>
              <a:gd name="connsiteY3" fmla="*/ 1521070 h 3042140"/>
              <a:gd name="connsiteX4" fmla="*/ 1521070 w 3042140"/>
              <a:gd name="connsiteY4" fmla="*/ 0 h 30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140" h="3042140">
                <a:moveTo>
                  <a:pt x="1521070" y="0"/>
                </a:moveTo>
                <a:cubicBezTo>
                  <a:pt x="2361134" y="0"/>
                  <a:pt x="3042140" y="681006"/>
                  <a:pt x="3042140" y="1521070"/>
                </a:cubicBezTo>
                <a:cubicBezTo>
                  <a:pt x="3042140" y="2361134"/>
                  <a:pt x="2361134" y="3042140"/>
                  <a:pt x="1521070" y="3042140"/>
                </a:cubicBezTo>
                <a:cubicBezTo>
                  <a:pt x="681006" y="3042140"/>
                  <a:pt x="0" y="2361134"/>
                  <a:pt x="0" y="1521070"/>
                </a:cubicBezTo>
                <a:cubicBezTo>
                  <a:pt x="0" y="681006"/>
                  <a:pt x="681006" y="0"/>
                  <a:pt x="1521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/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4"/>
                </a:solidFill>
                <a:uFillTx/>
              </a:rPr>
              <a:pPr algn="ctr"/>
              <a:t>‹#›</a:t>
            </a:fld>
            <a:endParaRPr lang="en-US" dirty="0">
              <a:solidFill>
                <a:schemeClr val="accent4"/>
              </a:solidFill>
              <a:uFillTx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975080" y="1705003"/>
            <a:ext cx="2638111" cy="2671852"/>
          </a:xfrm>
          <a:prstGeom prst="ellipse">
            <a:avLst/>
          </a:prstGeom>
          <a:solidFill>
            <a:srgbClr val="F184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uFillTx/>
              <a:latin typeface="Barlow Semi Condensed" panose="020B060402020202020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366881" y="1585509"/>
            <a:ext cx="3300302" cy="3300302"/>
          </a:xfrm>
          <a:custGeom>
            <a:avLst/>
            <a:gdLst>
              <a:gd name="connsiteX0" fmla="*/ 0 w 3300302"/>
              <a:gd name="connsiteY0" fmla="*/ 0 h 3300302"/>
              <a:gd name="connsiteX1" fmla="*/ 3300302 w 3300302"/>
              <a:gd name="connsiteY1" fmla="*/ 0 h 3300302"/>
              <a:gd name="connsiteX2" fmla="*/ 3300302 w 3300302"/>
              <a:gd name="connsiteY2" fmla="*/ 3300302 h 3300302"/>
              <a:gd name="connsiteX3" fmla="*/ 0 w 3300302"/>
              <a:gd name="connsiteY3" fmla="*/ 3300302 h 33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302" h="3300302">
                <a:moveTo>
                  <a:pt x="0" y="0"/>
                </a:moveTo>
                <a:lnTo>
                  <a:pt x="3300302" y="0"/>
                </a:lnTo>
                <a:lnTo>
                  <a:pt x="3300302" y="3300302"/>
                </a:lnTo>
                <a:lnTo>
                  <a:pt x="0" y="3300302"/>
                </a:lnTo>
                <a:close/>
              </a:path>
            </a:pathLst>
          </a:custGeom>
          <a:solidFill>
            <a:srgbClr val="9DC8D0">
              <a:alpha val="44000"/>
            </a:srgbClr>
          </a:solidFill>
          <a:ln w="76200">
            <a:solidFill>
              <a:srgbClr val="F18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  <a:uFillTx/>
                <a:latin typeface="Barlow Semi Condensed" panose="020B0604020202020204" charset="0"/>
              </a:defRPr>
            </a:lvl1pPr>
          </a:lstStyle>
          <a:p>
            <a:pPr marL="0" lvl="0" algn="ctr"/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27954" y="2181349"/>
            <a:ext cx="3300302" cy="3300302"/>
          </a:xfrm>
          <a:custGeom>
            <a:avLst/>
            <a:gdLst>
              <a:gd name="connsiteX0" fmla="*/ 0 w 3300302"/>
              <a:gd name="connsiteY0" fmla="*/ 0 h 3300302"/>
              <a:gd name="connsiteX1" fmla="*/ 3300302 w 3300302"/>
              <a:gd name="connsiteY1" fmla="*/ 0 h 3300302"/>
              <a:gd name="connsiteX2" fmla="*/ 3300302 w 3300302"/>
              <a:gd name="connsiteY2" fmla="*/ 3300302 h 3300302"/>
              <a:gd name="connsiteX3" fmla="*/ 0 w 3300302"/>
              <a:gd name="connsiteY3" fmla="*/ 3300302 h 33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302" h="3300302">
                <a:moveTo>
                  <a:pt x="0" y="0"/>
                </a:moveTo>
                <a:lnTo>
                  <a:pt x="3300302" y="0"/>
                </a:lnTo>
                <a:lnTo>
                  <a:pt x="3300302" y="3300302"/>
                </a:lnTo>
                <a:lnTo>
                  <a:pt x="0" y="3300302"/>
                </a:lnTo>
                <a:close/>
              </a:path>
            </a:pathLst>
          </a:custGeom>
          <a:solidFill>
            <a:srgbClr val="9DC8D0">
              <a:alpha val="44000"/>
            </a:srgbClr>
          </a:solidFill>
          <a:ln w="76200">
            <a:solidFill>
              <a:srgbClr val="F18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  <a:uFillTx/>
                <a:latin typeface="Barlow Semi Condensed" panose="020B0604020202020204" charset="0"/>
              </a:defRPr>
            </a:lvl1pPr>
          </a:lstStyle>
          <a:p>
            <a:pPr marL="0" lvl="0" algn="ctr"/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  <a:endParaRPr lang="th-TH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th-TH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Barlow Semi Condensed" panose="020B0604020202020204" charset="0"/>
              </a:defRPr>
            </a:lvl1pPr>
          </a:lstStyle>
          <a:p>
            <a:fld id="{8D5B8BF2-D3CE-4972-936D-69AF4E88FABF}" type="datetimeFigureOut">
              <a:rPr lang="en-US" smtClean="0">
                <a:uFillTx/>
              </a:rPr>
              <a:t>10/9/2020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Barlow Semi Condensed" panose="020B0604020202020204" charset="0"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Barlow Semi Condensed" panose="020B0604020202020204" charset="0"/>
              </a:defRPr>
            </a:lvl1pPr>
          </a:lstStyle>
          <a:p>
            <a:fld id="{85DAD732-DA8C-4400-888D-A6B4445FB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TextBox 6"/>
          <p:cNvSpPr txBox="1">
            <a:spLocks/>
          </p:cNvSpPr>
          <p:nvPr userDrawn="1"/>
        </p:nvSpPr>
        <p:spPr>
          <a:xfrm>
            <a:off x="1266273" y="6887817"/>
            <a:ext cx="965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Copyright 2019 , Thailand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Barlow Semi Condensed" panose="020B06040202020202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Barlow Semi Condensed" panose="020B06040202020202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Barlow Semi Condensed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Barlow Semi Condensed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Barlow Semi Condensed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Barlow Semi Condensed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th-TH">
          <a:uFillTx/>
        </a:defRPr>
      </a:defPPr>
      <a:lvl1pPr marL="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/>
          </p:cNvSpPr>
          <p:nvPr/>
        </p:nvSpPr>
        <p:spPr>
          <a:xfrm>
            <a:off x="654445" y="326792"/>
            <a:ext cx="10883109" cy="156966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- </a:t>
            </a:r>
            <a:r>
              <a:rPr lang="th-TH" sz="9600" dirty="0">
                <a:ln w="0"/>
                <a:solidFill>
                  <a:schemeClr val="bg1"/>
                </a:solidFill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สารสังเคราะห์และผลิตภัณฑ์</a:t>
            </a:r>
            <a:r>
              <a:rPr lang="en-US" sz="9600" dirty="0">
                <a:ln w="0"/>
                <a:solidFill>
                  <a:schemeClr val="bg1"/>
                </a:solidFill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-</a:t>
            </a:r>
            <a:endParaRPr lang="en-US" sz="9600" b="0" cap="none" spc="0" dirty="0">
              <a:ln w="0"/>
              <a:solidFill>
                <a:schemeClr val="bg1"/>
              </a:solidFill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</a:t>
            </a:fld>
            <a:endParaRPr lang="th-TH"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995" t="4012" r="32675"/>
          <a:stretch/>
        </p:blipFill>
        <p:spPr>
          <a:xfrm>
            <a:off x="1843370" y="3670669"/>
            <a:ext cx="3151080" cy="2860539"/>
          </a:xfrm>
          <a:prstGeom prst="ellipse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22" r="15693"/>
          <a:stretch/>
        </p:blipFill>
        <p:spPr>
          <a:xfrm>
            <a:off x="6404609" y="3019218"/>
            <a:ext cx="3497274" cy="3511990"/>
          </a:xfrm>
          <a:prstGeom prst="ellipse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500" r="12500"/>
          <a:stretch/>
        </p:blipFill>
        <p:spPr>
          <a:xfrm>
            <a:off x="4359670" y="1945815"/>
            <a:ext cx="2326943" cy="232694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10</a:t>
            </a:fld>
            <a:endParaRPr lang="th-TH">
              <a:uFillTx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21350" y="913265"/>
            <a:ext cx="62742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3.โพลิไวนิลคลอไรด์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เรียกโดยย่อว่า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พีวีซี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(PVC)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มี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2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ลักษณะ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แข็ง</a:t>
            </a:r>
            <a:r>
              <a:rPr lang="th-TH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จะนิยมใช้ทำท่อ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เช่น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ท่อน้ำประปา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ทำเลียนแบบไม้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เป็นประตู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หน้าต่าง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และวงกบ</a:t>
            </a:r>
            <a:r>
              <a:rPr lang="th-TH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นิ่ม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มักจะใช้ทำฉนวนหุ้มสายไฟฟ้าสายยางใสแผ่นฟิล์มสำหรับห่ออาหาร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ม่านในห้องอาบน้ำแผ่นกระเบื้องยางแผ่นพลาสติกปูโต๊ะและขวดใส่แชมพูสระผมไม่ควรรับประทานอาหารที่ใช้บรรจุภัณฑ์จากพลาสติกประเภทนี้เพราะอาจก่อให้เกิดอันตรายกับมนุษย์ได้จึงไม่นำมาทำเป็นบรรจุภัณฑ์สำหรับอาหาร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37" y="4694365"/>
            <a:ext cx="1135647" cy="136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90397-A672-4E41-BDC3-33221B420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7" y="2842891"/>
            <a:ext cx="4434034" cy="292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11</a:t>
            </a:fld>
            <a:endParaRPr lang="th-TH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6720" y="4567737"/>
            <a:ext cx="1468856" cy="1468856"/>
          </a:xfrm>
          <a:prstGeom prst="rect">
            <a:avLst/>
          </a:prstGeom>
        </p:spPr>
      </p:pic>
      <p:sp>
        <p:nvSpPr>
          <p:cNvPr id="25" name="TextBox 24"/>
          <p:cNvSpPr txBox="1">
            <a:spLocks/>
          </p:cNvSpPr>
          <p:nvPr/>
        </p:nvSpPr>
        <p:spPr>
          <a:xfrm>
            <a:off x="5074280" y="2708386"/>
            <a:ext cx="64162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4.โพลิเอทิลีนความหนาแน่นต่ำ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เรียกโดยย่อว่าแอลดีพีอี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(LDPE)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เป็นพลาสติกความหนาแน่นต่ำ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ใส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ทนทาน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แต่ทนร้อนไม่ดีนัก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จึงนิยมใช้ทำแผ่นฟิล์ม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ถุงพลาสติก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เช่นถุงเย็นบรรจุอาหาร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ฟิล์มสำหรับห่ออาหาร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ห่อของ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พลาสติกนี้นำกลับใช้ใหม่เพื่อผลิตเป็นถุงดำใส่ขยะหรือถังขยะ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ไม่ควรรับประทานอาหารที่ใช้บรรจุภัณฑ์จากพลาสติกประเภทนี้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เพราะอาจก่อให้เกิดอันตรายกับมนุษย์ได้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จึงไม่นำมาทำเป็นบรรจุภัณฑ์สำหรับอาหาร</a:t>
            </a:r>
            <a:endParaRPr lang="en-US" dirty="0">
              <a:uFillTx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0CCED-5403-4E23-920F-9536FC7B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0" y="618818"/>
            <a:ext cx="3736939" cy="372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03" y="4281571"/>
            <a:ext cx="1679421" cy="1679421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5143153" y="2852449"/>
            <a:ext cx="64105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5.โพลิโพรพิลีน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เรียกโดยย่อคือ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พีพี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(PP)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เป็นพลาสติกความหนาแน่นค่อนข้างต่ำ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ทนความร้อนดี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คงรูปดี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เหนียว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ทนแรงกระแทกได้ดี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ทนต่อสารเคมีและน้ำมัน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ใสพอสมควร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จึงนิยมใช้ทำถุงร้อน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ขวดน้ำ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ขวดนมเด็ก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กระบอกน้ำ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ถ้วยบะหมี่หรือโจ๊กกึ่งสำเร็จรูป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กล่องบรรจุอาหาร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และกระบอกสำหรับใส่น้ำแช่เย็น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เป็นต้น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โดยทั่วไป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สามารถใช้ในอุณหภูมิ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-20 C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ถึง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ไม่เกิน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120C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F629F-AFB6-413A-86A6-230C06006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5" y="697315"/>
            <a:ext cx="4334320" cy="287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74" y="4720557"/>
            <a:ext cx="1424730" cy="1424730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4782425" y="3319791"/>
            <a:ext cx="7409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6.โพลิสไตรีนเรียกโดยย่อว่าพีเอส(PS)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มีหลายลักษณะ</a:t>
            </a:r>
            <a:endParaRPr lang="en-US" dirty="0">
              <a:uFillTx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หากเป็นพลาสติกใส”จะเปราะและแตกง่าย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แต่ราคาถูก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จึงมักใช้ทำช้อน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ถ้วยไอติม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และตลับเทป“แต่หากเป็น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โฟม”มักจะเป็นกล่อง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หรือตัวกันกระแทกป้องกันสิ่งของมีค่าไม่ให้แตกหักเสียหายถ้าเป็นภาชนะสำหรับบรรจุอาหาร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มักเป็นประเภทที่ใช้งานชั่วคราวหรือใช้แล้วทิ้ง</a:t>
            </a:r>
            <a:endParaRPr lang="en-US" dirty="0">
              <a:uFillTx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C460C-ED74-4DD0-AD60-FB75AAAC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8" y="457995"/>
            <a:ext cx="4865922" cy="258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4248" y="4934880"/>
            <a:ext cx="1264752" cy="1264752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5101515" y="3559350"/>
            <a:ext cx="61400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7.พลาสติกนั้นมิได้มีการระบุชื่อจำเพาะ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จึงใช้คำว่า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Other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พลาสติกนี้มิใช่พลาสติกชนิดใดชนิดหนึ่งใน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6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ชนิด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ยอดนิยมที่กล่าวมาแล้ว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พลาสติกในจำพวกนี้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เช่น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โพลิคาร์บอเนต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(PC), SAN, ABS, TRITAN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3B85E-34E2-4575-9C04-2A2BEA3B3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8" y="481627"/>
            <a:ext cx="3043428" cy="388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15</a:t>
            </a:fld>
            <a:endParaRPr lang="th-TH">
              <a:uFillTx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1632734" y="1408320"/>
            <a:ext cx="9035716" cy="4090737"/>
          </a:xfrm>
          <a:prstGeom prst="rect">
            <a:avLst/>
          </a:prstGeom>
          <a:solidFill>
            <a:srgbClr val="9DC8D0"/>
          </a:solidFill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7" y="1672845"/>
            <a:ext cx="8194509" cy="3555359"/>
          </a:xfrm>
          <a:prstGeom prst="rect">
            <a:avLst/>
          </a:prstGeom>
        </p:spPr>
      </p:pic>
      <p:sp>
        <p:nvSpPr>
          <p:cNvPr id="17" name="Oval 16"/>
          <p:cNvSpPr>
            <a:spLocks/>
          </p:cNvSpPr>
          <p:nvPr/>
        </p:nvSpPr>
        <p:spPr>
          <a:xfrm rot="10082239">
            <a:off x="2490000" y="89125"/>
            <a:ext cx="1102432" cy="1102432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 rot="10082239">
            <a:off x="395423" y="165238"/>
            <a:ext cx="1348348" cy="134834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>
          <a:xfrm rot="10082239">
            <a:off x="-40537" y="2537592"/>
            <a:ext cx="1727589" cy="1727589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45" name="Oval 44"/>
          <p:cNvSpPr>
            <a:spLocks/>
          </p:cNvSpPr>
          <p:nvPr/>
        </p:nvSpPr>
        <p:spPr>
          <a:xfrm rot="10082239" flipH="1">
            <a:off x="162907" y="4888230"/>
            <a:ext cx="1901524" cy="1901524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>
          <a:xfrm rot="20882239">
            <a:off x="8540631" y="5684457"/>
            <a:ext cx="1102432" cy="1102432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52" name="Oval 51"/>
          <p:cNvSpPr>
            <a:spLocks/>
          </p:cNvSpPr>
          <p:nvPr/>
        </p:nvSpPr>
        <p:spPr>
          <a:xfrm rot="20882239">
            <a:off x="10390642" y="5248029"/>
            <a:ext cx="1348348" cy="134834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53" name="Oval 52"/>
          <p:cNvSpPr>
            <a:spLocks/>
          </p:cNvSpPr>
          <p:nvPr/>
        </p:nvSpPr>
        <p:spPr>
          <a:xfrm rot="20882239">
            <a:off x="10483414" y="2565206"/>
            <a:ext cx="1727589" cy="1727589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  <p:sp>
        <p:nvSpPr>
          <p:cNvPr id="54" name="Oval 53"/>
          <p:cNvSpPr>
            <a:spLocks/>
          </p:cNvSpPr>
          <p:nvPr/>
        </p:nvSpPr>
        <p:spPr>
          <a:xfrm rot="20882239" flipH="1">
            <a:off x="10114055" y="-111349"/>
            <a:ext cx="1901524" cy="1901524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uFillTx/>
              <a:latin typeface="Barlow Semi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02C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16</a:t>
            </a:fld>
            <a:endParaRPr lang="th-TH">
              <a:uFillTx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3555260" y="430929"/>
            <a:ext cx="7075976" cy="2092881"/>
          </a:xfrm>
          <a:prstGeom prst="rect">
            <a:avLst/>
          </a:prstGeom>
          <a:gradFill flip="none" rotWithShape="1">
            <a:gsLst>
              <a:gs pos="0">
                <a:srgbClr val="D599D1">
                  <a:tint val="66000"/>
                  <a:satMod val="160000"/>
                </a:srgbClr>
              </a:gs>
              <a:gs pos="50000">
                <a:srgbClr val="D599D1">
                  <a:tint val="44500"/>
                  <a:satMod val="160000"/>
                </a:srgbClr>
              </a:gs>
              <a:gs pos="100000">
                <a:srgbClr val="D599D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2.เทอร์โม</a:t>
            </a:r>
            <a:r>
              <a:rPr lang="th-TH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เชต</a:t>
            </a:r>
            <a:r>
              <a:rPr lang="th-TH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ติงพลาสติก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Thermosetting Plastic)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983430" y="3858048"/>
            <a:ext cx="66976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uFillTx/>
                <a:latin typeface="Cordia New (Body)"/>
              </a:rPr>
              <a:t>1.เมลามีน </a:t>
            </a:r>
            <a:r>
              <a:rPr lang="en-US" sz="3200" b="1" dirty="0" err="1">
                <a:uFillTx/>
                <a:latin typeface="Cordia New (Body)"/>
              </a:rPr>
              <a:t>ฟอร์มาลดีไฮด์</a:t>
            </a:r>
            <a:r>
              <a:rPr lang="en-US" sz="3200" b="1" dirty="0">
                <a:uFillTx/>
                <a:latin typeface="Cordia New (Body)"/>
              </a:rPr>
              <a:t> (melamine formaldehyde) </a:t>
            </a:r>
          </a:p>
          <a:p>
            <a:r>
              <a:rPr lang="en-US" sz="3200" b="1" dirty="0">
                <a:uFillTx/>
                <a:latin typeface="Cordia New (Body)"/>
              </a:rPr>
              <a:t>2.พอลิยูรีเทน (polyurethane) </a:t>
            </a:r>
          </a:p>
          <a:p>
            <a:r>
              <a:rPr lang="en-US" sz="3200" b="1" dirty="0">
                <a:uFillTx/>
                <a:latin typeface="Cordia New (Body)"/>
              </a:rPr>
              <a:t>3.พอลิเอสเตอร์ (polyester) </a:t>
            </a:r>
          </a:p>
          <a:p>
            <a:r>
              <a:rPr lang="en-US" sz="3200" b="1" dirty="0">
                <a:uFillTx/>
                <a:latin typeface="Cordia New (Body)"/>
              </a:rPr>
              <a:t>4.อีพ็อกซี (epoxy) </a:t>
            </a:r>
          </a:p>
        </p:txBody>
      </p:sp>
      <p:sp>
        <p:nvSpPr>
          <p:cNvPr id="5" name="Arrow: Curved Left 4"/>
          <p:cNvSpPr>
            <a:spLocks/>
          </p:cNvSpPr>
          <p:nvPr/>
        </p:nvSpPr>
        <p:spPr>
          <a:xfrm rot="900521">
            <a:off x="7549935" y="2765222"/>
            <a:ext cx="709684" cy="1610435"/>
          </a:xfrm>
          <a:prstGeom prst="curvedLeftArrow">
            <a:avLst/>
          </a:prstGeom>
          <a:solidFill>
            <a:srgbClr val="9DC8D0"/>
          </a:solidFill>
          <a:ln w="9525" cmpd="tri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: Rounded Corners 99"/>
          <p:cNvSpPr>
            <a:spLocks/>
          </p:cNvSpPr>
          <p:nvPr/>
        </p:nvSpPr>
        <p:spPr>
          <a:xfrm>
            <a:off x="1339753" y="2495423"/>
            <a:ext cx="9512489" cy="3016155"/>
          </a:xfrm>
          <a:prstGeom prst="roundRect">
            <a:avLst/>
          </a:prstGeom>
          <a:solidFill>
            <a:srgbClr val="9DC8D0">
              <a:alpha val="6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17</a:t>
            </a:fld>
            <a:endParaRPr lang="th-TH">
              <a:uFillTx/>
            </a:endParaRPr>
          </a:p>
        </p:txBody>
      </p:sp>
      <p:sp>
        <p:nvSpPr>
          <p:cNvPr id="97" name="Rectangle 96"/>
          <p:cNvSpPr>
            <a:spLocks/>
          </p:cNvSpPr>
          <p:nvPr/>
        </p:nvSpPr>
        <p:spPr>
          <a:xfrm>
            <a:off x="4403869" y="742748"/>
            <a:ext cx="33842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ยางสังเคราะห์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99" name="TextBox 98"/>
          <p:cNvSpPr txBox="1">
            <a:spLocks/>
          </p:cNvSpPr>
          <p:nvPr/>
        </p:nvSpPr>
        <p:spPr>
          <a:xfrm>
            <a:off x="1578590" y="2739877"/>
            <a:ext cx="90348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มีการผลิตขึ้นมาใช้หลายชนิด เช่น พอลิบ</a:t>
            </a:r>
            <a:r>
              <a:rPr lang="th-TH" sz="3200" b="0" i="0" dirty="0" err="1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ิว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ทาไดอ</a:t>
            </a:r>
            <a:r>
              <a:rPr lang="th-TH" sz="3200" b="0" i="0" dirty="0" err="1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ีน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 มีสูตรโครงสร้างพอลิเมอร์คือ</a:t>
            </a:r>
            <a:r>
              <a:rPr lang="th-TH" sz="3200" b="1" i="0" dirty="0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 (–</a:t>
            </a:r>
            <a:r>
              <a:rPr lang="en-US" sz="3200" b="1" i="0" dirty="0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CH2–CH=CH–CH2–)n</a:t>
            </a:r>
            <a:r>
              <a:rPr lang="en-US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 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เป็นยางสังเคราะห์ชนิดแรกของโลก ผลิตขึ้นในประเทศเยอรมนีในช่วงสงครามโลกครั้งที่ 2 เนื่องจากการขาดแคลนยางธรรมชาติโดยใช้มอนอเมอร์คือ </a:t>
            </a:r>
            <a:r>
              <a:rPr lang="th-TH" sz="3200" b="1" i="0" dirty="0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บิวทาไดอ</a:t>
            </a:r>
            <a:r>
              <a:rPr lang="th-TH" sz="3200" b="1" i="0" dirty="0" err="1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ีน</a:t>
            </a:r>
            <a:r>
              <a:rPr lang="th-TH" sz="3200" b="1" i="0" dirty="0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 (</a:t>
            </a:r>
            <a:r>
              <a:rPr lang="en-US" sz="3200" b="1" i="0" dirty="0">
                <a:solidFill>
                  <a:srgbClr val="99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CH2=CH–CH=CH2)</a:t>
            </a:r>
            <a:r>
              <a:rPr lang="en-US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 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เมื่อผ่านกระบวนการ</a:t>
            </a:r>
          </a:p>
          <a:p>
            <a:pPr algn="thaiDist"/>
            <a:r>
              <a:rPr lang="th-TH" sz="3200" b="0" i="0" dirty="0" err="1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วัล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คาไน</a:t>
            </a:r>
            <a:r>
              <a:rPr lang="th-TH" sz="3200" b="0" i="0" dirty="0" err="1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เซ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Cordia New (Body)"/>
                <a:cs typeface="Angsana New" panose="02020603050405020304" pitchFamily="18" charset="-34"/>
              </a:rPr>
              <a:t>ชันแล้ว มีความยืดหยุ่นน้อยกว่ายางธรรมชาติ ใช้ทำยางรถยนต์ได้</a:t>
            </a:r>
            <a:endParaRPr lang="en-US" sz="3200" dirty="0">
              <a:uFillTx/>
              <a:latin typeface="Cordia New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7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4776">
            <a:off x="320106" y="4590107"/>
            <a:ext cx="2668753" cy="2145061"/>
          </a:xfrm>
          <a:prstGeom prst="hexagon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6192" r="7649"/>
          <a:stretch/>
        </p:blipFill>
        <p:spPr>
          <a:xfrm rot="20126430">
            <a:off x="7528378" y="4382171"/>
            <a:ext cx="2592654" cy="2404999"/>
          </a:xfrm>
          <a:prstGeom prst="ellipse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18</a:t>
            </a:fld>
            <a:endParaRPr lang="th-TH">
              <a:uFillTx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7767" y="715472"/>
            <a:ext cx="120964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uFillTx/>
                <a:latin typeface="Cordia New (Body)"/>
              </a:rPr>
              <a:t>1. </a:t>
            </a:r>
            <a:r>
              <a:rPr lang="en-US" sz="2400" dirty="0" err="1">
                <a:uFillTx/>
                <a:latin typeface="Cordia New (Body)"/>
              </a:rPr>
              <a:t>ยางสไตรีน-บิวทาไดน์</a:t>
            </a:r>
            <a:r>
              <a:rPr lang="en-US" sz="2400" dirty="0">
                <a:uFillTx/>
                <a:latin typeface="Cordia New (Body)"/>
              </a:rPr>
              <a:t> (styrene-butadiene rubber; SBR) </a:t>
            </a:r>
            <a:r>
              <a:rPr lang="en-US" sz="2400" dirty="0" err="1">
                <a:uFillTx/>
                <a:latin typeface="Cordia New (Body)"/>
              </a:rPr>
              <a:t>เป็นยางสังเคราะห์ที่ใช้งานกันมากในสหรัฐอเมริกาต้านทานไฟฟ้าได้ดี</a:t>
            </a:r>
            <a:r>
              <a:rPr lang="en-US" sz="2400" dirty="0">
                <a:uFillTx/>
                <a:latin typeface="Cordia New (Body)"/>
              </a:rPr>
              <a:t> </a:t>
            </a:r>
          </a:p>
          <a:p>
            <a:r>
              <a:rPr lang="en-US" sz="2400" dirty="0" err="1">
                <a:uFillTx/>
                <a:latin typeface="Cordia New (Body)"/>
              </a:rPr>
              <a:t>เมื่อทิ้งไว้ให้ตากแดดตากลม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โอโซน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แก๊สโซลีน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และน้ำมัน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ยางจะชำรุดเสียหายได้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ยางนี้ยังใช้ทำท่อยาง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พื้นฉนวน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สายพานลำเลียง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วัสดุหีบห่อ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พื้นรองเท้า</a:t>
            </a:r>
            <a:endParaRPr lang="en-US" sz="2400" dirty="0">
              <a:uFillTx/>
              <a:latin typeface="Cordia New (Body)"/>
            </a:endParaRPr>
          </a:p>
          <a:p>
            <a:r>
              <a:rPr lang="en-US" sz="2400" dirty="0">
                <a:uFillTx/>
                <a:latin typeface="Cordia New (Body)"/>
              </a:rPr>
              <a:t>2. </a:t>
            </a:r>
            <a:r>
              <a:rPr lang="en-US" sz="2400" dirty="0" err="1">
                <a:uFillTx/>
                <a:latin typeface="Cordia New (Body)"/>
              </a:rPr>
              <a:t>ยางซิลิโคน</a:t>
            </a:r>
            <a:r>
              <a:rPr lang="en-US" sz="2400" dirty="0">
                <a:uFillTx/>
                <a:latin typeface="Cordia New (Body)"/>
              </a:rPr>
              <a:t> (silicone rubber) </a:t>
            </a:r>
            <a:r>
              <a:rPr lang="en-US" sz="2400" dirty="0" err="1">
                <a:uFillTx/>
                <a:latin typeface="Cordia New (Body)"/>
              </a:rPr>
              <a:t>เป็นผลลัพธ์จากการรวมกันของไนไตรล์ฟีนีล</a:t>
            </a:r>
            <a:r>
              <a:rPr lang="en-US" sz="2400" dirty="0">
                <a:uFillTx/>
                <a:latin typeface="Cordia New (Body)"/>
              </a:rPr>
              <a:t> (phenyl) </a:t>
            </a:r>
            <a:r>
              <a:rPr lang="en-US" sz="2400" dirty="0" err="1">
                <a:uFillTx/>
                <a:latin typeface="Cordia New (Body)"/>
              </a:rPr>
              <a:t>หรือกลุ่มฟลูออไรน์</a:t>
            </a:r>
            <a:r>
              <a:rPr lang="en-US" sz="2400" dirty="0">
                <a:uFillTx/>
                <a:latin typeface="Cordia New (Body)"/>
              </a:rPr>
              <a:t> (fluorine) </a:t>
            </a:r>
            <a:r>
              <a:rPr lang="en-US" sz="2400" dirty="0" err="1">
                <a:uFillTx/>
                <a:latin typeface="Cordia New (Body)"/>
              </a:rPr>
              <a:t>ยางนี้มีความเสถียรมาก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ไม่ได้รับผลกระทบจากแสงแดด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ต้านทานต่อน้ำมันร้อน</a:t>
            </a:r>
            <a:r>
              <a:rPr lang="en-US" sz="2400" dirty="0">
                <a:uFillTx/>
                <a:latin typeface="Cordia New (Body)"/>
              </a:rPr>
              <a:t> </a:t>
            </a:r>
          </a:p>
          <a:p>
            <a:r>
              <a:rPr lang="en-US" sz="2400" dirty="0" err="1">
                <a:uFillTx/>
                <a:latin typeface="Cordia New (Body)"/>
              </a:rPr>
              <a:t>และมีความสามารถต่อการบิดงอภายใต้อุณหภูมิ</a:t>
            </a:r>
            <a:r>
              <a:rPr lang="en-US" sz="2400" dirty="0">
                <a:uFillTx/>
                <a:latin typeface="Cordia New (Body)"/>
              </a:rPr>
              <a:t> -100 ถึง+500 </a:t>
            </a:r>
            <a:r>
              <a:rPr lang="en-US" sz="2400" dirty="0" err="1">
                <a:uFillTx/>
                <a:latin typeface="Cordia New (Body)"/>
              </a:rPr>
              <a:t>องศาฟาเรนไฮต์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มีความแข็งแรงต่อแรงดึงเฉลี่ยที่อุณหภูมิห้อง</a:t>
            </a:r>
            <a:r>
              <a:rPr lang="en-US" sz="2400" dirty="0">
                <a:uFillTx/>
                <a:latin typeface="Cordia New (Body)"/>
              </a:rPr>
              <a:t> 300 </a:t>
            </a:r>
            <a:r>
              <a:rPr lang="en-US" sz="2400" dirty="0" err="1">
                <a:uFillTx/>
                <a:latin typeface="Cordia New (Body)"/>
              </a:rPr>
              <a:t>ถึง</a:t>
            </a:r>
            <a:r>
              <a:rPr lang="en-US" sz="2400" dirty="0">
                <a:uFillTx/>
                <a:latin typeface="Cordia New (Body)"/>
              </a:rPr>
              <a:t> 600 </a:t>
            </a:r>
            <a:r>
              <a:rPr lang="en-US" sz="2400" dirty="0" err="1">
                <a:uFillTx/>
                <a:latin typeface="Cordia New (Body)"/>
              </a:rPr>
              <a:t>ปอนด์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ต่อตารางนิ้ว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มีความสามารถยืดขยายให้ยาวได้ถึง</a:t>
            </a:r>
            <a:r>
              <a:rPr lang="en-US" sz="2400" dirty="0">
                <a:uFillTx/>
                <a:latin typeface="Cordia New (Body)"/>
              </a:rPr>
              <a:t> 120%</a:t>
            </a:r>
          </a:p>
          <a:p>
            <a:r>
              <a:rPr lang="en-US" sz="2400" dirty="0">
                <a:uFillTx/>
                <a:latin typeface="Cordia New (Body)"/>
              </a:rPr>
              <a:t>3. </a:t>
            </a:r>
            <a:r>
              <a:rPr lang="en-US" sz="2400" dirty="0" err="1">
                <a:uFillTx/>
                <a:latin typeface="Cordia New (Body)"/>
              </a:rPr>
              <a:t>ยางไนไตรล์</a:t>
            </a:r>
            <a:r>
              <a:rPr lang="en-US" sz="2400" dirty="0">
                <a:uFillTx/>
                <a:latin typeface="Cordia New (Body)"/>
              </a:rPr>
              <a:t> (nitrile rubber) </a:t>
            </a:r>
            <a:r>
              <a:rPr lang="en-US" sz="2400" dirty="0" err="1">
                <a:uFillTx/>
                <a:latin typeface="Cordia New (Body)"/>
              </a:rPr>
              <a:t>เป็นการผสมกันของอคริโลไนไตรล์และบิวทาไดน์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ถ้ามีไนไตรล์มาก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ยางจะมีคุณสมบัติต้านทานน้ำมันเพิ่มมากขึ้น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การเพิ่มไนไตรล์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จะลดคุณสมบัติการอ่อนตัวได้ดี</a:t>
            </a:r>
            <a:endParaRPr lang="en-US" sz="2400" dirty="0">
              <a:uFillTx/>
              <a:latin typeface="Cordia New (Body)"/>
            </a:endParaRPr>
          </a:p>
          <a:p>
            <a:r>
              <a:rPr lang="en-US" sz="2400" dirty="0">
                <a:uFillTx/>
                <a:latin typeface="Cordia New (Body)"/>
              </a:rPr>
              <a:t>4. </a:t>
            </a:r>
            <a:r>
              <a:rPr lang="en-US" sz="2400" dirty="0" err="1">
                <a:uFillTx/>
                <a:latin typeface="Cordia New (Body)"/>
              </a:rPr>
              <a:t>ยางไนไตรล์</a:t>
            </a:r>
            <a:r>
              <a:rPr lang="en-US" sz="2400" dirty="0">
                <a:uFillTx/>
                <a:latin typeface="Cordia New (Body)"/>
              </a:rPr>
              <a:t> (nitrile rubber) </a:t>
            </a:r>
            <a:r>
              <a:rPr lang="en-US" sz="2400" dirty="0" err="1">
                <a:uFillTx/>
                <a:latin typeface="Cordia New (Body)"/>
              </a:rPr>
              <a:t>เป็นการผสมกันของอคริโลไนไตรล์และบิวทาไดน์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ถ้ามีไนไตรล์มาก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ยางจะมีคุณสมบัติต้านทานน้ำมันเพิ่มมากขึ้น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การเพิ่มไนไตรล์</a:t>
            </a:r>
            <a:r>
              <a:rPr lang="en-US" sz="2400" dirty="0">
                <a:uFillTx/>
                <a:latin typeface="Cordia New (Body)"/>
              </a:rPr>
              <a:t> </a:t>
            </a:r>
            <a:r>
              <a:rPr lang="en-US" sz="2400" dirty="0" err="1">
                <a:uFillTx/>
                <a:latin typeface="Cordia New (Body)"/>
              </a:rPr>
              <a:t>จะลดคุณสมบัติการอ่อนตัวได้ดี</a:t>
            </a:r>
            <a:endParaRPr lang="en-US" sz="2400" dirty="0">
              <a:uFillTx/>
              <a:latin typeface="Cordia New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>
            <a:spLocks/>
          </p:cNvSpPr>
          <p:nvPr/>
        </p:nvSpPr>
        <p:spPr>
          <a:xfrm>
            <a:off x="3370997" y="354842"/>
            <a:ext cx="5609230" cy="1774209"/>
          </a:xfrm>
          <a:prstGeom prst="ellipse">
            <a:avLst/>
          </a:prstGeom>
          <a:solidFill>
            <a:srgbClr val="E7C794"/>
          </a:solidFill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19</a:t>
            </a:fld>
            <a:endParaRPr lang="th-TH">
              <a:uFillTx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4172499" y="734114"/>
            <a:ext cx="40062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เส้นใยสังเคราะห์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557549" y="2562912"/>
            <a:ext cx="72299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  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- ไนลอน </a:t>
            </a:r>
            <a:r>
              <a:rPr lang="en-US" sz="3200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(</a:t>
            </a:r>
            <a:r>
              <a:rPr lang="en-US" sz="2400" b="1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Nylon</a:t>
            </a:r>
            <a:r>
              <a:rPr lang="en-US" sz="2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)</a:t>
            </a:r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เป็นพอลิเมอร์สังเคราะห์จำพวกเส้นใย เรียกว่า </a:t>
            </a:r>
          </a:p>
          <a:p>
            <a:pPr algn="thaiDist"/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“ เส้นใยพอลิเอไมด์” มีหลายชนิด เช่น ไนลอน 6,6 ไนลอน 6,10 ไนลอน 6 ซึ่งตัวเลขที่เขียนกำกับหลังชื่อจะแสดงจำนวนคาร์บอนอะตอมในมอนอเมอร</a:t>
            </a:r>
            <a:r>
              <a:rPr lang="th-TH" b="0" i="0" dirty="0" err="1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์ข</a:t>
            </a:r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องเอมีนและกรดคา</a:t>
            </a:r>
            <a:r>
              <a:rPr lang="th-TH" b="0" i="0" dirty="0" err="1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ร์บ</a:t>
            </a:r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อก</a:t>
            </a:r>
            <a:r>
              <a:rPr lang="th-TH" b="0" i="0" dirty="0" err="1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ซิลิก</a:t>
            </a:r>
            <a:endParaRPr lang="en-US" dirty="0">
              <a:uFillTx/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5540727" y="4287415"/>
            <a:ext cx="6093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i="0" dirty="0">
                <a:effectLst/>
                <a:uFillTx/>
                <a:latin typeface="Source Code Pro" panose="020B0509030403020204" pitchFamily="49" charset="0"/>
              </a:rPr>
              <a:t>– ดาครอน </a:t>
            </a:r>
            <a:r>
              <a:rPr lang="en-US" sz="3200" b="1" i="0" dirty="0">
                <a:effectLst/>
                <a:uFillTx/>
                <a:latin typeface="Source Code Pro" panose="020B0509030403020204" pitchFamily="49" charset="0"/>
              </a:rPr>
              <a:t>(</a:t>
            </a:r>
            <a:r>
              <a:rPr lang="en-US" b="1" i="0" dirty="0">
                <a:effectLst/>
                <a:uFillTx/>
                <a:latin typeface="Source Code Pro" panose="020B0509030403020204" pitchFamily="49" charset="0"/>
              </a:rPr>
              <a:t>Dacron</a:t>
            </a:r>
            <a:r>
              <a:rPr lang="en-US" b="1" dirty="0">
                <a:uFillTx/>
                <a:latin typeface="Source Code Pro" panose="020B0509030403020204" pitchFamily="49" charset="0"/>
              </a:rPr>
              <a:t>)</a:t>
            </a:r>
            <a:r>
              <a:rPr lang="en-US" b="0" i="0" dirty="0">
                <a:effectLst/>
                <a:uFillTx/>
                <a:latin typeface="Source Code Pro" panose="020B0509030403020204" pitchFamily="49" charset="0"/>
              </a:rPr>
              <a:t> </a:t>
            </a:r>
            <a:r>
              <a:rPr lang="th-TH" b="0" i="0" dirty="0">
                <a:effectLst/>
                <a:uFillTx/>
                <a:latin typeface="Source Code Pro" panose="020B0509030403020204" pitchFamily="49" charset="0"/>
              </a:rPr>
              <a:t>เป็นเส้นใยสังเคราะห์พวกพอลิเอสเทอร์ ซึ่งเรียกอีกชื่อหนึ่งว่า </a:t>
            </a:r>
            <a:r>
              <a:rPr lang="en-US" b="0" i="0" dirty="0">
                <a:effectLst/>
                <a:uFillTx/>
                <a:latin typeface="Source Code Pro" panose="020B0509030403020204" pitchFamily="49" charset="0"/>
              </a:rPr>
              <a:t>Mylar </a:t>
            </a:r>
            <a:r>
              <a:rPr lang="th-TH" b="0" i="0" dirty="0">
                <a:effectLst/>
                <a:uFillTx/>
                <a:latin typeface="Source Code Pro" panose="020B0509030403020204" pitchFamily="49" charset="0"/>
              </a:rPr>
              <a:t>มีประโยชน์ทำเส้นใยทำเชือก และฟิล์ม</a:t>
            </a:r>
            <a:endParaRPr lang="en-US" dirty="0">
              <a:uFillTx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2F1ED"/>
              </a:clrFrom>
              <a:clrTo>
                <a:srgbClr val="F2F1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666" y="4645066"/>
            <a:ext cx="2244173" cy="14933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98" y="1697640"/>
            <a:ext cx="2564642" cy="2564642"/>
          </a:xfrm>
          <a:prstGeom prst="ellipse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  <p:bldP spid="39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C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660" t="6893" r="22485" b="3147"/>
          <a:stretch/>
        </p:blipFill>
        <p:spPr>
          <a:xfrm>
            <a:off x="3909849" y="1008806"/>
            <a:ext cx="4260349" cy="4260349"/>
          </a:xfrm>
          <a:prstGeom prst="ellipse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" name="Text Placeholder 6"/>
          <p:cNvSpPr txBox="1">
            <a:spLocks/>
          </p:cNvSpPr>
          <p:nvPr/>
        </p:nvSpPr>
        <p:spPr>
          <a:xfrm>
            <a:off x="4535339" y="862818"/>
            <a:ext cx="2982071" cy="110052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</a:bodyPr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ja-JP" sz="10000" b="1" dirty="0">
                <a:solidFill>
                  <a:schemeClr val="bg1"/>
                </a:solidFill>
                <a:uFillTx/>
                <a:latin typeface="Barlow Semi Condensed" panose="00000506000000000000" pitchFamily="2" charset="0"/>
              </a:rPr>
              <a:t>พลาสติก</a:t>
            </a:r>
            <a:endParaRPr lang="en-US" altLang="ja-JP" sz="10000" b="1" dirty="0">
              <a:solidFill>
                <a:schemeClr val="bg1"/>
              </a:solidFill>
              <a:uFillTx/>
              <a:latin typeface="Barlow Semi Condensed" panose="00000506000000000000" pitchFamily="2" charset="0"/>
            </a:endParaRP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>
          <a:blip r:embed="rId3"/>
          <a:srcRect l="16625" r="16625"/>
          <a:stretch>
            <a:fillRect/>
          </a:stretch>
        </p:blipFill>
        <p:spPr>
          <a:xfrm>
            <a:off x="2469019" y="3345149"/>
            <a:ext cx="2742312" cy="2742312"/>
          </a:xfrm>
          <a:custGeom>
            <a:avLst/>
            <a:gdLst>
              <a:gd name="connsiteX0" fmla="*/ 1371156 w 2742312"/>
              <a:gd name="connsiteY0" fmla="*/ 0 h 2742312"/>
              <a:gd name="connsiteX1" fmla="*/ 2742312 w 2742312"/>
              <a:gd name="connsiteY1" fmla="*/ 1371156 h 2742312"/>
              <a:gd name="connsiteX2" fmla="*/ 1371156 w 2742312"/>
              <a:gd name="connsiteY2" fmla="*/ 2742312 h 2742312"/>
              <a:gd name="connsiteX3" fmla="*/ 0 w 2742312"/>
              <a:gd name="connsiteY3" fmla="*/ 1371156 h 2742312"/>
              <a:gd name="connsiteX4" fmla="*/ 1371156 w 2742312"/>
              <a:gd name="connsiteY4" fmla="*/ 0 h 27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312" h="2742312">
                <a:moveTo>
                  <a:pt x="1371156" y="0"/>
                </a:moveTo>
                <a:cubicBezTo>
                  <a:pt x="2128425" y="0"/>
                  <a:pt x="2742312" y="613887"/>
                  <a:pt x="2742312" y="1371156"/>
                </a:cubicBezTo>
                <a:cubicBezTo>
                  <a:pt x="2742312" y="2128425"/>
                  <a:pt x="2128425" y="2742312"/>
                  <a:pt x="1371156" y="2742312"/>
                </a:cubicBezTo>
                <a:cubicBezTo>
                  <a:pt x="613887" y="2742312"/>
                  <a:pt x="0" y="2128425"/>
                  <a:pt x="0" y="1371156"/>
                </a:cubicBezTo>
                <a:cubicBezTo>
                  <a:pt x="0" y="613887"/>
                  <a:pt x="613887" y="0"/>
                  <a:pt x="1371156" y="0"/>
                </a:cubicBezTo>
                <a:close/>
              </a:path>
            </a:pathLst>
          </a:cu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2640" y="4267776"/>
            <a:ext cx="4156775" cy="1410532"/>
          </a:xfrm>
          <a:prstGeom prst="rect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20</a:t>
            </a:fld>
            <a:endParaRPr lang="th-TH">
              <a:uFillTx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83919" y="906968"/>
            <a:ext cx="72299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 </a:t>
            </a:r>
            <a:r>
              <a:rPr lang="th-TH" sz="3200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-อะคริลิก</a:t>
            </a:r>
            <a:r>
              <a:rPr lang="en-US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(</a:t>
            </a:r>
            <a:r>
              <a:rPr lang="en-US" b="0" i="0" dirty="0">
                <a:solidFill>
                  <a:srgbClr val="222222"/>
                </a:solidFill>
                <a:effectLst/>
                <a:uFillTx/>
                <a:latin typeface="arial" panose="020B0604020202020204" pitchFamily="34" charset="0"/>
              </a:rPr>
              <a:t>acrylic)</a:t>
            </a:r>
            <a:r>
              <a:rPr lang="th-TH" b="0" i="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</a:rPr>
              <a:t> </a:t>
            </a:r>
            <a:r>
              <a:rPr lang="th-TH" b="0" i="0" dirty="0">
                <a:solidFill>
                  <a:srgbClr val="4C4C4C"/>
                </a:solidFill>
                <a:effectLst/>
                <a:uFillTx/>
                <a:latin typeface="Raleway"/>
              </a:rPr>
              <a:t>วัสดุโปร่งใสที่ให้ความสวยงามเหมือนกับกระจกใสแต่มีความแข็งแรงและยืดหยุ่นด้วยคุณสมบัติของพลาสติก สามารถใช้งานได้อย่างหลากหลายและขึ้นรูปชิ้นงานได้อย่างไม่จำกัด คือคำจำกัดความแบบง่าย ๆ ของ พลาสติก</a:t>
            </a:r>
            <a:r>
              <a:rPr lang="th-TH" b="0" i="0" dirty="0" err="1">
                <a:solidFill>
                  <a:srgbClr val="4C4C4C"/>
                </a:solidFill>
                <a:effectLst/>
                <a:uFillTx/>
                <a:latin typeface="Raleway"/>
              </a:rPr>
              <a:t>อะคริลิค</a:t>
            </a:r>
            <a:endParaRPr lang="en-US" dirty="0">
              <a:uFillTx/>
            </a:endParaRPr>
          </a:p>
        </p:txBody>
      </p:sp>
      <p:sp>
        <p:nvSpPr>
          <p:cNvPr id="87" name="TextBox 86"/>
          <p:cNvSpPr txBox="1">
            <a:spLocks/>
          </p:cNvSpPr>
          <p:nvPr/>
        </p:nvSpPr>
        <p:spPr>
          <a:xfrm>
            <a:off x="4823346" y="3820749"/>
            <a:ext cx="653045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dirty="0">
                <a:effectLst/>
                <a:uFillTx/>
                <a:latin typeface="arial" panose="020B0604020202020204" pitchFamily="34" charset="0"/>
              </a:rPr>
              <a:t>-เทปล่อน</a:t>
            </a:r>
            <a:r>
              <a:rPr lang="en-US" sz="3200" b="0" i="0" dirty="0">
                <a:effectLst/>
                <a:uFillTx/>
                <a:latin typeface="arial" panose="020B0604020202020204" pitchFamily="34" charset="0"/>
              </a:rPr>
              <a:t>(Teflon)</a:t>
            </a:r>
            <a:r>
              <a:rPr lang="th-TH" sz="3200" b="0" i="0" dirty="0">
                <a:effectLst/>
                <a:uFillTx/>
                <a:latin typeface="arial" panose="020B0604020202020204" pitchFamily="34" charset="0"/>
              </a:rPr>
              <a:t> </a:t>
            </a:r>
            <a:r>
              <a:rPr lang="th-TH" b="0" i="0" dirty="0">
                <a:effectLst/>
                <a:uFillTx/>
                <a:latin typeface="arial" panose="020B0604020202020204" pitchFamily="34" charset="0"/>
              </a:rPr>
              <a:t>เหมาะสมกับการใช้งานที่ต้องทนทานต่ออุณหภูมิสูงๆ อุณหภูมิสูงสุดที่ใช้การทำงานได้อย่างต่อเนื่อง คือ 260</a:t>
            </a:r>
            <a:r>
              <a:rPr lang="en-US" sz="2000" b="0" i="0" dirty="0">
                <a:effectLst/>
                <a:uFillTx/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uFillTx/>
                <a:latin typeface="arial" panose="020B0604020202020204" pitchFamily="34" charset="0"/>
              </a:rPr>
              <a:t> </a:t>
            </a:r>
            <a:r>
              <a:rPr lang="th-TH" b="0" i="0" dirty="0">
                <a:effectLst/>
                <a:uFillTx/>
                <a:latin typeface="arial" panose="020B0604020202020204" pitchFamily="34" charset="0"/>
              </a:rPr>
              <a:t>และใช้สูงกว่านี้ได้ หากรับแรงในระยะสั้น ส่วนอุณหภูมิต่ำที่สุดที่ใช้ได้คือ -290</a:t>
            </a:r>
            <a:r>
              <a:rPr lang="en-US" sz="2000" b="0" i="0" dirty="0">
                <a:effectLst/>
                <a:uFillTx/>
                <a:latin typeface="arial" panose="020B0604020202020204" pitchFamily="34" charset="0"/>
              </a:rPr>
              <a:t>C</a:t>
            </a:r>
            <a:endParaRPr lang="en-US" sz="2000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14" y="3166618"/>
            <a:ext cx="2531568" cy="253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4883" y="824846"/>
            <a:ext cx="3217935" cy="321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21</a:t>
            </a:fld>
            <a:endParaRPr lang="th-TH">
              <a:uFillTx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268070" y="680549"/>
            <a:ext cx="6926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i="0" dirty="0">
                <a:solidFill>
                  <a:srgbClr val="333333"/>
                </a:solidFill>
                <a:effectLst/>
                <a:uFillTx/>
                <a:latin typeface="Tahoma" panose="020B0604030504040204" pitchFamily="34" charset="0"/>
              </a:rPr>
              <a:t>-โพลีคาร์บอเนต </a:t>
            </a:r>
            <a:r>
              <a:rPr lang="en-US" sz="3200" b="1" dirty="0">
                <a:solidFill>
                  <a:srgbClr val="333333"/>
                </a:solidFill>
                <a:uFillTx/>
                <a:latin typeface="Tahoma" panose="020B0604030504040204" pitchFamily="34" charset="0"/>
              </a:rPr>
              <a:t>(</a:t>
            </a:r>
            <a:r>
              <a:rPr lang="en-US" b="1" i="0" dirty="0">
                <a:solidFill>
                  <a:srgbClr val="333333"/>
                </a:solidFill>
                <a:effectLst/>
                <a:uFillTx/>
                <a:latin typeface="Tahoma" panose="020B0604030504040204" pitchFamily="34" charset="0"/>
              </a:rPr>
              <a:t>Polycarbonate)</a:t>
            </a:r>
            <a:r>
              <a:rPr lang="th-TH" b="0" i="0" dirty="0">
                <a:solidFill>
                  <a:srgbClr val="333333"/>
                </a:solidFill>
                <a:effectLst/>
                <a:uFillTx/>
                <a:latin typeface="Tahoma" panose="020B0604030504040204" pitchFamily="34" charset="0"/>
              </a:rPr>
              <a:t> โดยโพลีคาร์บอเนตนั้น ถือเป็นพลาสติกประเภทหนึ่งที่มีคุณภาพสูง โปร่งใส จึงเป็นที่นิยมในการใช้ทำผลิตภัณฑ์แทนแก้วหรือกระจกนั่นเองครับ นอกจากนี้ โพลีคาร์บอเนต ยังมีความเหนียว แข็ง ยึดเกาะตัวได้ดี คงรูปได้ง่าย อีกทั้งยังมีน้ำหนักที่เบาอีกด้วย </a:t>
            </a:r>
            <a:endParaRPr lang="en-US" dirty="0">
              <a:uFillTx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3295854" y="3139237"/>
            <a:ext cx="3038214" cy="3038214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644" y="3139237"/>
            <a:ext cx="4328156" cy="324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22</a:t>
            </a:fld>
            <a:endParaRPr lang="th-TH" dirty="0">
              <a:uFillTx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683573" y="333318"/>
            <a:ext cx="8824853" cy="1015663"/>
          </a:xfrm>
          <a:prstGeom prst="rect">
            <a:avLst/>
          </a:prstGeom>
          <a:noFill/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ผลกระทบของพลาสติกต่อสิ่งแวดล้อม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206990" y="1775173"/>
            <a:ext cx="79680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1.</a:t>
            </a:r>
            <a:r>
              <a:rPr lang="th-TH" sz="3200" b="0" i="0" dirty="0">
                <a:effectLst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ก่อให้เกิดมลภาวะทางน้ำจากการเพิ่มของค่าความต้องการออกซิเจนทางชีวเคมี มีปริมาณสารอินทรีย์ หรือสารอาหารในแหล่งน้ำในปริมาณสูง ทำให้เกิดการเปลี่ยนแปลงของระบบนิเวศน์ทางน้ำ</a:t>
            </a:r>
          </a:p>
          <a:p>
            <a:endParaRPr lang="th-TH" sz="3200" b="0" i="0" dirty="0">
              <a:effectLst/>
              <a:uFillTx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th-TH" sz="3200" b="0" i="0" dirty="0">
                <a:effectLst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2.เกิดการปนเปื้อนของผลิตภัณฑ์ที่ได้จากการย่อยสลายของพลาสติกย่อยสลายได้ในสภาวะแวดล้อม เช่น การย่อยสลายของพลาสติกในสภาวะการฝังกลบ</a:t>
            </a:r>
            <a:r>
              <a:rPr lang="th-TH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th-TH" sz="3200" b="0" i="0" dirty="0">
                <a:effectLst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พลาสติกไซ</a:t>
            </a:r>
            <a:r>
              <a:rPr lang="th-TH" sz="3200" b="0" i="0" dirty="0" err="1">
                <a:effectLst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เซอร์</a:t>
            </a:r>
            <a:r>
              <a:rPr lang="th-TH" sz="3200" b="0" i="0" dirty="0">
                <a:effectLst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สารคะตะลิสต์ที่ตกค้าง รั่วไหลและปนเปื้อนไปกับแหล่งน้ำใต้ดินและบนดิน ซึ่งสารบางชนิดอาจมีความเป็นพิษต่อระบบนิเวศน์</a:t>
            </a:r>
          </a:p>
        </p:txBody>
      </p:sp>
      <p:grpSp>
        <p:nvGrpSpPr>
          <p:cNvPr id="82" name="Group 81"/>
          <p:cNvGrpSpPr/>
          <p:nvPr/>
        </p:nvGrpSpPr>
        <p:grpSpPr>
          <a:xfrm rot="1014987">
            <a:off x="563757" y="546357"/>
            <a:ext cx="959485" cy="1244701"/>
            <a:chOff x="3231916" y="2424111"/>
            <a:chExt cx="3417889" cy="4433889"/>
          </a:xfrm>
        </p:grpSpPr>
        <p:grpSp>
          <p:nvGrpSpPr>
            <p:cNvPr id="83" name="Group 82"/>
            <p:cNvGrpSpPr/>
            <p:nvPr/>
          </p:nvGrpSpPr>
          <p:grpSpPr>
            <a:xfrm>
              <a:off x="3982011" y="5448300"/>
              <a:ext cx="1270000" cy="1409700"/>
              <a:chOff x="1552576" y="4052888"/>
              <a:chExt cx="1270000" cy="1409700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1630363" y="4935538"/>
                <a:ext cx="925513" cy="384175"/>
              </a:xfrm>
              <a:custGeom>
                <a:avLst/>
                <a:gdLst>
                  <a:gd name="T0" fmla="*/ 581 w 583"/>
                  <a:gd name="T1" fmla="*/ 242 h 242"/>
                  <a:gd name="T2" fmla="*/ 15 w 583"/>
                  <a:gd name="T3" fmla="*/ 242 h 242"/>
                  <a:gd name="T4" fmla="*/ 0 w 583"/>
                  <a:gd name="T5" fmla="*/ 0 h 242"/>
                  <a:gd name="T6" fmla="*/ 583 w 583"/>
                  <a:gd name="T7" fmla="*/ 114 h 242"/>
                  <a:gd name="T8" fmla="*/ 581 w 583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242">
                    <a:moveTo>
                      <a:pt x="581" y="242"/>
                    </a:moveTo>
                    <a:lnTo>
                      <a:pt x="15" y="242"/>
                    </a:lnTo>
                    <a:lnTo>
                      <a:pt x="0" y="0"/>
                    </a:lnTo>
                    <a:lnTo>
                      <a:pt x="583" y="114"/>
                    </a:lnTo>
                    <a:lnTo>
                      <a:pt x="581" y="242"/>
                    </a:lnTo>
                    <a:close/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1630363" y="5319713"/>
                <a:ext cx="1027113" cy="14287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>
                <a:off x="1552576" y="4173538"/>
                <a:ext cx="1270000" cy="1171575"/>
              </a:xfrm>
              <a:custGeom>
                <a:avLst/>
                <a:gdLst>
                  <a:gd name="T0" fmla="*/ 166 w 338"/>
                  <a:gd name="T1" fmla="*/ 276 h 312"/>
                  <a:gd name="T2" fmla="*/ 73 w 338"/>
                  <a:gd name="T3" fmla="*/ 253 h 312"/>
                  <a:gd name="T4" fmla="*/ 7 w 338"/>
                  <a:gd name="T5" fmla="*/ 180 h 312"/>
                  <a:gd name="T6" fmla="*/ 7 w 338"/>
                  <a:gd name="T7" fmla="*/ 59 h 312"/>
                  <a:gd name="T8" fmla="*/ 85 w 338"/>
                  <a:gd name="T9" fmla="*/ 8 h 312"/>
                  <a:gd name="T10" fmla="*/ 279 w 338"/>
                  <a:gd name="T11" fmla="*/ 47 h 312"/>
                  <a:gd name="T12" fmla="*/ 331 w 338"/>
                  <a:gd name="T13" fmla="*/ 125 h 312"/>
                  <a:gd name="T14" fmla="*/ 278 w 338"/>
                  <a:gd name="T15" fmla="*/ 276 h 312"/>
                  <a:gd name="T16" fmla="*/ 166 w 338"/>
                  <a:gd name="T17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12">
                    <a:moveTo>
                      <a:pt x="166" y="276"/>
                    </a:moveTo>
                    <a:cubicBezTo>
                      <a:pt x="73" y="253"/>
                      <a:pt x="73" y="253"/>
                      <a:pt x="73" y="253"/>
                    </a:cubicBezTo>
                    <a:cubicBezTo>
                      <a:pt x="38" y="246"/>
                      <a:pt x="0" y="216"/>
                      <a:pt x="7" y="18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24"/>
                      <a:pt x="50" y="0"/>
                      <a:pt x="85" y="8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315" y="54"/>
                      <a:pt x="338" y="89"/>
                      <a:pt x="331" y="125"/>
                    </a:cubicBezTo>
                    <a:cubicBezTo>
                      <a:pt x="278" y="276"/>
                      <a:pt x="278" y="276"/>
                      <a:pt x="278" y="276"/>
                    </a:cubicBezTo>
                    <a:cubicBezTo>
                      <a:pt x="271" y="312"/>
                      <a:pt x="202" y="284"/>
                      <a:pt x="166" y="276"/>
                    </a:cubicBezTo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4" name="Freeform 49"/>
              <p:cNvSpPr>
                <a:spLocks/>
              </p:cNvSpPr>
              <p:nvPr/>
            </p:nvSpPr>
            <p:spPr bwMode="auto">
              <a:xfrm>
                <a:off x="1706563" y="4379913"/>
                <a:ext cx="939800" cy="808038"/>
              </a:xfrm>
              <a:custGeom>
                <a:avLst/>
                <a:gdLst>
                  <a:gd name="T0" fmla="*/ 41 w 250"/>
                  <a:gd name="T1" fmla="*/ 0 h 215"/>
                  <a:gd name="T2" fmla="*/ 10 w 250"/>
                  <a:gd name="T3" fmla="*/ 72 h 215"/>
                  <a:gd name="T4" fmla="*/ 91 w 250"/>
                  <a:gd name="T5" fmla="*/ 131 h 215"/>
                  <a:gd name="T6" fmla="*/ 225 w 250"/>
                  <a:gd name="T7" fmla="*/ 139 h 215"/>
                  <a:gd name="T8" fmla="*/ 41 w 250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5">
                    <a:moveTo>
                      <a:pt x="41" y="0"/>
                    </a:moveTo>
                    <a:cubicBezTo>
                      <a:pt x="41" y="0"/>
                      <a:pt x="0" y="80"/>
                      <a:pt x="10" y="72"/>
                    </a:cubicBezTo>
                    <a:cubicBezTo>
                      <a:pt x="17" y="67"/>
                      <a:pt x="40" y="15"/>
                      <a:pt x="91" y="131"/>
                    </a:cubicBezTo>
                    <a:cubicBezTo>
                      <a:pt x="113" y="180"/>
                      <a:pt x="200" y="215"/>
                      <a:pt x="225" y="139"/>
                    </a:cubicBezTo>
                    <a:cubicBezTo>
                      <a:pt x="250" y="63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5" name="Freeform 64"/>
              <p:cNvSpPr>
                <a:spLocks/>
              </p:cNvSpPr>
              <p:nvPr/>
            </p:nvSpPr>
            <p:spPr bwMode="auto">
              <a:xfrm>
                <a:off x="2322513" y="5210175"/>
                <a:ext cx="274638" cy="44450"/>
              </a:xfrm>
              <a:custGeom>
                <a:avLst/>
                <a:gdLst>
                  <a:gd name="T0" fmla="*/ 73 w 73"/>
                  <a:gd name="T1" fmla="*/ 0 h 12"/>
                  <a:gd name="T2" fmla="*/ 0 w 73"/>
                  <a:gd name="T3" fmla="*/ 11 h 12"/>
                  <a:gd name="T4" fmla="*/ 66 w 73"/>
                  <a:gd name="T5" fmla="*/ 12 h 12"/>
                  <a:gd name="T6" fmla="*/ 73 w 7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2">
                    <a:moveTo>
                      <a:pt x="73" y="0"/>
                    </a:moveTo>
                    <a:cubicBezTo>
                      <a:pt x="73" y="0"/>
                      <a:pt x="31" y="9"/>
                      <a:pt x="0" y="11"/>
                    </a:cubicBezTo>
                    <a:cubicBezTo>
                      <a:pt x="66" y="12"/>
                      <a:pt x="66" y="12"/>
                      <a:pt x="66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6" name="Freeform 65"/>
              <p:cNvSpPr>
                <a:spLocks/>
              </p:cNvSpPr>
              <p:nvPr/>
            </p:nvSpPr>
            <p:spPr bwMode="auto">
              <a:xfrm>
                <a:off x="1627188" y="5011738"/>
                <a:ext cx="244475" cy="168275"/>
              </a:xfrm>
              <a:custGeom>
                <a:avLst/>
                <a:gdLst>
                  <a:gd name="T0" fmla="*/ 0 w 65"/>
                  <a:gd name="T1" fmla="*/ 0 h 45"/>
                  <a:gd name="T2" fmla="*/ 65 w 65"/>
                  <a:gd name="T3" fmla="*/ 45 h 45"/>
                  <a:gd name="T4" fmla="*/ 4 w 65"/>
                  <a:gd name="T5" fmla="*/ 23 h 45"/>
                  <a:gd name="T6" fmla="*/ 0 w 6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45">
                    <a:moveTo>
                      <a:pt x="0" y="0"/>
                    </a:moveTo>
                    <a:cubicBezTo>
                      <a:pt x="0" y="0"/>
                      <a:pt x="21" y="30"/>
                      <a:pt x="65" y="45"/>
                    </a:cubicBezTo>
                    <a:cubicBezTo>
                      <a:pt x="65" y="45"/>
                      <a:pt x="4" y="28"/>
                      <a:pt x="4" y="23"/>
                    </a:cubicBezTo>
                    <a:cubicBezTo>
                      <a:pt x="3" y="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7" name="Freeform 66"/>
              <p:cNvSpPr>
                <a:spLocks/>
              </p:cNvSpPr>
              <p:nvPr/>
            </p:nvSpPr>
            <p:spPr bwMode="auto">
              <a:xfrm>
                <a:off x="2089151" y="4868863"/>
                <a:ext cx="109538" cy="325438"/>
              </a:xfrm>
              <a:custGeom>
                <a:avLst/>
                <a:gdLst>
                  <a:gd name="T0" fmla="*/ 9 w 29"/>
                  <a:gd name="T1" fmla="*/ 3 h 87"/>
                  <a:gd name="T2" fmla="*/ 0 w 29"/>
                  <a:gd name="T3" fmla="*/ 87 h 87"/>
                  <a:gd name="T4" fmla="*/ 26 w 29"/>
                  <a:gd name="T5" fmla="*/ 18 h 87"/>
                  <a:gd name="T6" fmla="*/ 9 w 29"/>
                  <a:gd name="T7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7">
                    <a:moveTo>
                      <a:pt x="9" y="3"/>
                    </a:moveTo>
                    <a:cubicBezTo>
                      <a:pt x="9" y="3"/>
                      <a:pt x="15" y="69"/>
                      <a:pt x="0" y="87"/>
                    </a:cubicBezTo>
                    <a:cubicBezTo>
                      <a:pt x="0" y="87"/>
                      <a:pt x="29" y="37"/>
                      <a:pt x="26" y="18"/>
                    </a:cubicBezTo>
                    <a:cubicBezTo>
                      <a:pt x="24" y="0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1924051" y="4195763"/>
                <a:ext cx="15875" cy="222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3 w 4"/>
                  <a:gd name="T5" fmla="*/ 4 h 6"/>
                  <a:gd name="T6" fmla="*/ 2 w 4"/>
                  <a:gd name="T7" fmla="*/ 3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3"/>
                      <a:pt x="3" y="6"/>
                      <a:pt x="4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EADCD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9" name="Freeform 71"/>
              <p:cNvSpPr>
                <a:spLocks noEditPoints="1"/>
              </p:cNvSpPr>
              <p:nvPr/>
            </p:nvSpPr>
            <p:spPr bwMode="auto">
              <a:xfrm>
                <a:off x="1916113" y="4052888"/>
                <a:ext cx="60325" cy="123825"/>
              </a:xfrm>
              <a:custGeom>
                <a:avLst/>
                <a:gdLst>
                  <a:gd name="T0" fmla="*/ 1 w 16"/>
                  <a:gd name="T1" fmla="*/ 33 h 33"/>
                  <a:gd name="T2" fmla="*/ 0 w 16"/>
                  <a:gd name="T3" fmla="*/ 33 h 33"/>
                  <a:gd name="T4" fmla="*/ 0 w 16"/>
                  <a:gd name="T5" fmla="*/ 33 h 33"/>
                  <a:gd name="T6" fmla="*/ 1 w 16"/>
                  <a:gd name="T7" fmla="*/ 33 h 33"/>
                  <a:gd name="T8" fmla="*/ 16 w 16"/>
                  <a:gd name="T9" fmla="*/ 0 h 33"/>
                  <a:gd name="T10" fmla="*/ 9 w 16"/>
                  <a:gd name="T11" fmla="*/ 16 h 33"/>
                  <a:gd name="T12" fmla="*/ 12 w 16"/>
                  <a:gd name="T13" fmla="*/ 10 h 33"/>
                  <a:gd name="T14" fmla="*/ 16 w 16"/>
                  <a:gd name="T15" fmla="*/ 0 h 33"/>
                  <a:gd name="T16" fmla="*/ 16 w 16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1" y="33"/>
                    </a:cubicBezTo>
                    <a:moveTo>
                      <a:pt x="16" y="0"/>
                    </a:moveTo>
                    <a:cubicBezTo>
                      <a:pt x="16" y="0"/>
                      <a:pt x="13" y="8"/>
                      <a:pt x="9" y="16"/>
                    </a:cubicBezTo>
                    <a:cubicBezTo>
                      <a:pt x="10" y="14"/>
                      <a:pt x="11" y="12"/>
                      <a:pt x="12" y="10"/>
                    </a:cubicBezTo>
                    <a:cubicBezTo>
                      <a:pt x="14" y="7"/>
                      <a:pt x="15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3D2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231916" y="2424111"/>
              <a:ext cx="3417889" cy="4049713"/>
              <a:chOff x="728662" y="927100"/>
              <a:chExt cx="3417889" cy="4049713"/>
            </a:xfrm>
          </p:grpSpPr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1492251" y="3475038"/>
                <a:ext cx="1258888" cy="1501775"/>
              </a:xfrm>
              <a:custGeom>
                <a:avLst/>
                <a:gdLst>
                  <a:gd name="T0" fmla="*/ 290 w 335"/>
                  <a:gd name="T1" fmla="*/ 375 h 400"/>
                  <a:gd name="T2" fmla="*/ 290 w 335"/>
                  <a:gd name="T3" fmla="*/ 375 h 400"/>
                  <a:gd name="T4" fmla="*/ 178 w 335"/>
                  <a:gd name="T5" fmla="*/ 355 h 400"/>
                  <a:gd name="T6" fmla="*/ 26 w 335"/>
                  <a:gd name="T7" fmla="*/ 138 h 400"/>
                  <a:gd name="T8" fmla="*/ 45 w 335"/>
                  <a:gd name="T9" fmla="*/ 26 h 400"/>
                  <a:gd name="T10" fmla="*/ 157 w 335"/>
                  <a:gd name="T11" fmla="*/ 45 h 400"/>
                  <a:gd name="T12" fmla="*/ 310 w 335"/>
                  <a:gd name="T13" fmla="*/ 262 h 400"/>
                  <a:gd name="T14" fmla="*/ 290 w 335"/>
                  <a:gd name="T15" fmla="*/ 37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00">
                    <a:moveTo>
                      <a:pt x="290" y="375"/>
                    </a:moveTo>
                    <a:cubicBezTo>
                      <a:pt x="290" y="375"/>
                      <a:pt x="290" y="375"/>
                      <a:pt x="290" y="375"/>
                    </a:cubicBezTo>
                    <a:cubicBezTo>
                      <a:pt x="254" y="400"/>
                      <a:pt x="203" y="391"/>
                      <a:pt x="178" y="355"/>
                    </a:cubicBezTo>
                    <a:cubicBezTo>
                      <a:pt x="26" y="138"/>
                      <a:pt x="26" y="138"/>
                      <a:pt x="26" y="138"/>
                    </a:cubicBezTo>
                    <a:cubicBezTo>
                      <a:pt x="0" y="102"/>
                      <a:pt x="9" y="51"/>
                      <a:pt x="45" y="26"/>
                    </a:cubicBezTo>
                    <a:cubicBezTo>
                      <a:pt x="81" y="0"/>
                      <a:pt x="132" y="9"/>
                      <a:pt x="157" y="45"/>
                    </a:cubicBezTo>
                    <a:cubicBezTo>
                      <a:pt x="310" y="262"/>
                      <a:pt x="310" y="262"/>
                      <a:pt x="310" y="262"/>
                    </a:cubicBezTo>
                    <a:cubicBezTo>
                      <a:pt x="335" y="299"/>
                      <a:pt x="326" y="349"/>
                      <a:pt x="290" y="375"/>
                    </a:cubicBezTo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2932113" y="1550988"/>
                <a:ext cx="771525" cy="769938"/>
              </a:xfrm>
              <a:custGeom>
                <a:avLst/>
                <a:gdLst>
                  <a:gd name="T0" fmla="*/ 31 w 205"/>
                  <a:gd name="T1" fmla="*/ 158 h 205"/>
                  <a:gd name="T2" fmla="*/ 159 w 205"/>
                  <a:gd name="T3" fmla="*/ 174 h 205"/>
                  <a:gd name="T4" fmla="*/ 174 w 205"/>
                  <a:gd name="T5" fmla="*/ 46 h 205"/>
                  <a:gd name="T6" fmla="*/ 46 w 205"/>
                  <a:gd name="T7" fmla="*/ 31 h 205"/>
                  <a:gd name="T8" fmla="*/ 31 w 205"/>
                  <a:gd name="T9" fmla="*/ 15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31" y="158"/>
                    </a:moveTo>
                    <a:cubicBezTo>
                      <a:pt x="62" y="198"/>
                      <a:pt x="119" y="205"/>
                      <a:pt x="159" y="174"/>
                    </a:cubicBezTo>
                    <a:cubicBezTo>
                      <a:pt x="198" y="143"/>
                      <a:pt x="205" y="85"/>
                      <a:pt x="174" y="46"/>
                    </a:cubicBezTo>
                    <a:cubicBezTo>
                      <a:pt x="143" y="6"/>
                      <a:pt x="86" y="0"/>
                      <a:pt x="46" y="31"/>
                    </a:cubicBezTo>
                    <a:cubicBezTo>
                      <a:pt x="7" y="62"/>
                      <a:pt x="0" y="119"/>
                      <a:pt x="31" y="158"/>
                    </a:cubicBez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2398713" y="927100"/>
                <a:ext cx="1747838" cy="2133600"/>
              </a:xfrm>
              <a:custGeom>
                <a:avLst/>
                <a:gdLst>
                  <a:gd name="T0" fmla="*/ 452 w 465"/>
                  <a:gd name="T1" fmla="*/ 500 h 568"/>
                  <a:gd name="T2" fmla="*/ 445 w 465"/>
                  <a:gd name="T3" fmla="*/ 555 h 568"/>
                  <a:gd name="T4" fmla="*/ 391 w 465"/>
                  <a:gd name="T5" fmla="*/ 548 h 568"/>
                  <a:gd name="T6" fmla="*/ 13 w 465"/>
                  <a:gd name="T7" fmla="*/ 68 h 568"/>
                  <a:gd name="T8" fmla="*/ 20 w 465"/>
                  <a:gd name="T9" fmla="*/ 13 h 568"/>
                  <a:gd name="T10" fmla="*/ 74 w 465"/>
                  <a:gd name="T11" fmla="*/ 20 h 568"/>
                  <a:gd name="T12" fmla="*/ 452 w 465"/>
                  <a:gd name="T13" fmla="*/ 50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568">
                    <a:moveTo>
                      <a:pt x="452" y="500"/>
                    </a:moveTo>
                    <a:cubicBezTo>
                      <a:pt x="465" y="517"/>
                      <a:pt x="462" y="541"/>
                      <a:pt x="445" y="555"/>
                    </a:cubicBezTo>
                    <a:cubicBezTo>
                      <a:pt x="428" y="568"/>
                      <a:pt x="404" y="565"/>
                      <a:pt x="391" y="54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0" y="51"/>
                      <a:pt x="3" y="27"/>
                      <a:pt x="20" y="13"/>
                    </a:cubicBezTo>
                    <a:cubicBezTo>
                      <a:pt x="36" y="0"/>
                      <a:pt x="61" y="3"/>
                      <a:pt x="74" y="20"/>
                    </a:cubicBezTo>
                    <a:lnTo>
                      <a:pt x="452" y="500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728662" y="1168400"/>
                <a:ext cx="3144838" cy="2997200"/>
              </a:xfrm>
              <a:custGeom>
                <a:avLst/>
                <a:gdLst>
                  <a:gd name="T0" fmla="*/ 836 w 836"/>
                  <a:gd name="T1" fmla="*/ 477 h 798"/>
                  <a:gd name="T2" fmla="*/ 575 w 836"/>
                  <a:gd name="T3" fmla="*/ 522 h 798"/>
                  <a:gd name="T4" fmla="*/ 282 w 836"/>
                  <a:gd name="T5" fmla="*/ 753 h 798"/>
                  <a:gd name="T6" fmla="*/ 96 w 836"/>
                  <a:gd name="T7" fmla="*/ 728 h 798"/>
                  <a:gd name="T8" fmla="*/ 46 w 836"/>
                  <a:gd name="T9" fmla="*/ 664 h 798"/>
                  <a:gd name="T10" fmla="*/ 65 w 836"/>
                  <a:gd name="T11" fmla="*/ 478 h 798"/>
                  <a:gd name="T12" fmla="*/ 359 w 836"/>
                  <a:gd name="T13" fmla="*/ 247 h 798"/>
                  <a:gd name="T14" fmla="*/ 461 w 836"/>
                  <a:gd name="T15" fmla="*/ 0 h 798"/>
                  <a:gd name="T16" fmla="*/ 836 w 836"/>
                  <a:gd name="T17" fmla="*/ 47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6" h="798">
                    <a:moveTo>
                      <a:pt x="836" y="477"/>
                    </a:moveTo>
                    <a:cubicBezTo>
                      <a:pt x="836" y="477"/>
                      <a:pt x="657" y="458"/>
                      <a:pt x="575" y="522"/>
                    </a:cubicBezTo>
                    <a:cubicBezTo>
                      <a:pt x="282" y="753"/>
                      <a:pt x="282" y="753"/>
                      <a:pt x="282" y="753"/>
                    </a:cubicBezTo>
                    <a:cubicBezTo>
                      <a:pt x="225" y="798"/>
                      <a:pt x="142" y="786"/>
                      <a:pt x="96" y="728"/>
                    </a:cubicBezTo>
                    <a:cubicBezTo>
                      <a:pt x="46" y="664"/>
                      <a:pt x="46" y="664"/>
                      <a:pt x="46" y="664"/>
                    </a:cubicBezTo>
                    <a:cubicBezTo>
                      <a:pt x="0" y="605"/>
                      <a:pt x="9" y="522"/>
                      <a:pt x="65" y="478"/>
                    </a:cubicBezTo>
                    <a:cubicBezTo>
                      <a:pt x="359" y="247"/>
                      <a:pt x="359" y="247"/>
                      <a:pt x="359" y="247"/>
                    </a:cubicBezTo>
                    <a:cubicBezTo>
                      <a:pt x="469" y="156"/>
                      <a:pt x="461" y="0"/>
                      <a:pt x="461" y="0"/>
                    </a:cubicBezTo>
                    <a:lnTo>
                      <a:pt x="836" y="477"/>
                    </a:ln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728663" y="2433638"/>
                <a:ext cx="1733550" cy="1731963"/>
              </a:xfrm>
              <a:custGeom>
                <a:avLst/>
                <a:gdLst>
                  <a:gd name="T0" fmla="*/ 65 w 461"/>
                  <a:gd name="T1" fmla="*/ 141 h 461"/>
                  <a:gd name="T2" fmla="*/ 46 w 461"/>
                  <a:gd name="T3" fmla="*/ 327 h 461"/>
                  <a:gd name="T4" fmla="*/ 96 w 461"/>
                  <a:gd name="T5" fmla="*/ 391 h 461"/>
                  <a:gd name="T6" fmla="*/ 282 w 461"/>
                  <a:gd name="T7" fmla="*/ 416 h 461"/>
                  <a:gd name="T8" fmla="*/ 461 w 461"/>
                  <a:gd name="T9" fmla="*/ 276 h 461"/>
                  <a:gd name="T10" fmla="*/ 244 w 461"/>
                  <a:gd name="T11" fmla="*/ 0 h 461"/>
                  <a:gd name="T12" fmla="*/ 65 w 461"/>
                  <a:gd name="T13" fmla="*/ 14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461">
                    <a:moveTo>
                      <a:pt x="65" y="141"/>
                    </a:moveTo>
                    <a:cubicBezTo>
                      <a:pt x="9" y="185"/>
                      <a:pt x="0" y="268"/>
                      <a:pt x="46" y="327"/>
                    </a:cubicBezTo>
                    <a:cubicBezTo>
                      <a:pt x="96" y="391"/>
                      <a:pt x="96" y="391"/>
                      <a:pt x="96" y="391"/>
                    </a:cubicBezTo>
                    <a:cubicBezTo>
                      <a:pt x="142" y="449"/>
                      <a:pt x="225" y="461"/>
                      <a:pt x="282" y="416"/>
                    </a:cubicBezTo>
                    <a:cubicBezTo>
                      <a:pt x="461" y="276"/>
                      <a:pt x="461" y="276"/>
                      <a:pt x="461" y="276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65" y="141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825501" y="3587750"/>
                <a:ext cx="327025" cy="396875"/>
              </a:xfrm>
              <a:custGeom>
                <a:avLst/>
                <a:gdLst>
                  <a:gd name="T0" fmla="*/ 109 w 206"/>
                  <a:gd name="T1" fmla="*/ 125 h 250"/>
                  <a:gd name="T2" fmla="*/ 109 w 206"/>
                  <a:gd name="T3" fmla="*/ 125 h 250"/>
                  <a:gd name="T4" fmla="*/ 17 w 206"/>
                  <a:gd name="T5" fmla="*/ 0 h 250"/>
                  <a:gd name="T6" fmla="*/ 0 w 206"/>
                  <a:gd name="T7" fmla="*/ 49 h 250"/>
                  <a:gd name="T8" fmla="*/ 41 w 206"/>
                  <a:gd name="T9" fmla="*/ 187 h 250"/>
                  <a:gd name="T10" fmla="*/ 154 w 206"/>
                  <a:gd name="T11" fmla="*/ 250 h 250"/>
                  <a:gd name="T12" fmla="*/ 206 w 206"/>
                  <a:gd name="T13" fmla="*/ 239 h 250"/>
                  <a:gd name="T14" fmla="*/ 109 w 206"/>
                  <a:gd name="T1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50">
                    <a:moveTo>
                      <a:pt x="109" y="125"/>
                    </a:moveTo>
                    <a:lnTo>
                      <a:pt x="109" y="125"/>
                    </a:lnTo>
                    <a:lnTo>
                      <a:pt x="17" y="0"/>
                    </a:lnTo>
                    <a:lnTo>
                      <a:pt x="0" y="49"/>
                    </a:lnTo>
                    <a:lnTo>
                      <a:pt x="41" y="187"/>
                    </a:lnTo>
                    <a:lnTo>
                      <a:pt x="154" y="250"/>
                    </a:lnTo>
                    <a:lnTo>
                      <a:pt x="206" y="239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1751013" y="1306513"/>
                <a:ext cx="996950" cy="1416050"/>
              </a:xfrm>
              <a:custGeom>
                <a:avLst/>
                <a:gdLst>
                  <a:gd name="T0" fmla="*/ 265 w 265"/>
                  <a:gd name="T1" fmla="*/ 60 h 377"/>
                  <a:gd name="T2" fmla="*/ 180 w 265"/>
                  <a:gd name="T3" fmla="*/ 257 h 377"/>
                  <a:gd name="T4" fmla="*/ 32 w 265"/>
                  <a:gd name="T5" fmla="*/ 377 h 377"/>
                  <a:gd name="T6" fmla="*/ 0 w 265"/>
                  <a:gd name="T7" fmla="*/ 336 h 377"/>
                  <a:gd name="T8" fmla="*/ 149 w 265"/>
                  <a:gd name="T9" fmla="*/ 214 h 377"/>
                  <a:gd name="T10" fmla="*/ 218 w 265"/>
                  <a:gd name="T11" fmla="*/ 0 h 377"/>
                  <a:gd name="T12" fmla="*/ 265 w 265"/>
                  <a:gd name="T13" fmla="*/ 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377">
                    <a:moveTo>
                      <a:pt x="265" y="60"/>
                    </a:moveTo>
                    <a:cubicBezTo>
                      <a:pt x="265" y="60"/>
                      <a:pt x="256" y="184"/>
                      <a:pt x="180" y="257"/>
                    </a:cubicBezTo>
                    <a:cubicBezTo>
                      <a:pt x="105" y="329"/>
                      <a:pt x="32" y="377"/>
                      <a:pt x="32" y="377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49" y="214"/>
                      <a:pt x="149" y="214"/>
                      <a:pt x="149" y="214"/>
                    </a:cubicBezTo>
                    <a:cubicBezTo>
                      <a:pt x="149" y="214"/>
                      <a:pt x="227" y="96"/>
                      <a:pt x="218" y="0"/>
                    </a:cubicBezTo>
                    <a:lnTo>
                      <a:pt x="265" y="6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0" name="Freeform 83"/>
              <p:cNvSpPr>
                <a:spLocks/>
              </p:cNvSpPr>
              <p:nvPr/>
            </p:nvSpPr>
            <p:spPr bwMode="auto">
              <a:xfrm>
                <a:off x="765176" y="2568575"/>
                <a:ext cx="1106488" cy="950913"/>
              </a:xfrm>
              <a:custGeom>
                <a:avLst/>
                <a:gdLst>
                  <a:gd name="T0" fmla="*/ 262 w 294"/>
                  <a:gd name="T1" fmla="*/ 0 h 253"/>
                  <a:gd name="T2" fmla="*/ 9 w 294"/>
                  <a:gd name="T3" fmla="*/ 180 h 253"/>
                  <a:gd name="T4" fmla="*/ 15 w 294"/>
                  <a:gd name="T5" fmla="*/ 253 h 253"/>
                  <a:gd name="T6" fmla="*/ 294 w 294"/>
                  <a:gd name="T7" fmla="*/ 41 h 253"/>
                  <a:gd name="T8" fmla="*/ 262 w 29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253">
                    <a:moveTo>
                      <a:pt x="262" y="0"/>
                    </a:move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0" y="219"/>
                      <a:pt x="15" y="253"/>
                    </a:cubicBezTo>
                    <a:cubicBezTo>
                      <a:pt x="294" y="41"/>
                      <a:pt x="294" y="41"/>
                      <a:pt x="294" y="41"/>
                    </a:cubicBez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916923" y="5181600"/>
              <a:ext cx="1377951" cy="1366838"/>
              <a:chOff x="1487488" y="3786188"/>
              <a:chExt cx="1377951" cy="13668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87488" y="3910013"/>
                <a:ext cx="546100" cy="1243013"/>
                <a:chOff x="1487488" y="3910013"/>
                <a:chExt cx="546100" cy="1243013"/>
              </a:xfrm>
            </p:grpSpPr>
            <p:sp>
              <p:nvSpPr>
                <p:cNvPr id="101" name="Freeform 56"/>
                <p:cNvSpPr>
                  <a:spLocks/>
                </p:cNvSpPr>
                <p:nvPr/>
              </p:nvSpPr>
              <p:spPr bwMode="auto">
                <a:xfrm>
                  <a:off x="1487488" y="3910013"/>
                  <a:ext cx="546100" cy="1243013"/>
                </a:xfrm>
                <a:custGeom>
                  <a:avLst/>
                  <a:gdLst>
                    <a:gd name="T0" fmla="*/ 77 w 145"/>
                    <a:gd name="T1" fmla="*/ 320 h 331"/>
                    <a:gd name="T2" fmla="*/ 37 w 145"/>
                    <a:gd name="T3" fmla="*/ 293 h 331"/>
                    <a:gd name="T4" fmla="*/ 12 w 145"/>
                    <a:gd name="T5" fmla="*/ 117 h 331"/>
                    <a:gd name="T6" fmla="*/ 74 w 145"/>
                    <a:gd name="T7" fmla="*/ 28 h 331"/>
                    <a:gd name="T8" fmla="*/ 127 w 145"/>
                    <a:gd name="T9" fmla="*/ 17 h 331"/>
                    <a:gd name="T10" fmla="*/ 95 w 145"/>
                    <a:gd name="T11" fmla="*/ 102 h 331"/>
                    <a:gd name="T12" fmla="*/ 73 w 145"/>
                    <a:gd name="T13" fmla="*/ 169 h 331"/>
                    <a:gd name="T14" fmla="*/ 77 w 145"/>
                    <a:gd name="T15" fmla="*/ 32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331">
                      <a:moveTo>
                        <a:pt x="77" y="320"/>
                      </a:moveTo>
                      <a:cubicBezTo>
                        <a:pt x="37" y="293"/>
                        <a:pt x="37" y="293"/>
                        <a:pt x="37" y="293"/>
                      </a:cubicBezTo>
                      <a:cubicBezTo>
                        <a:pt x="20" y="282"/>
                        <a:pt x="0" y="134"/>
                        <a:pt x="12" y="117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86" y="10"/>
                        <a:pt x="114" y="0"/>
                        <a:pt x="127" y="17"/>
                      </a:cubicBezTo>
                      <a:cubicBezTo>
                        <a:pt x="145" y="28"/>
                        <a:pt x="106" y="85"/>
                        <a:pt x="95" y="102"/>
                      </a:cubicBezTo>
                      <a:cubicBezTo>
                        <a:pt x="73" y="169"/>
                        <a:pt x="73" y="169"/>
                        <a:pt x="73" y="169"/>
                      </a:cubicBezTo>
                      <a:cubicBezTo>
                        <a:pt x="61" y="187"/>
                        <a:pt x="94" y="331"/>
                        <a:pt x="77" y="320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2" name="Freeform 63"/>
                <p:cNvSpPr>
                  <a:spLocks/>
                </p:cNvSpPr>
                <p:nvPr/>
              </p:nvSpPr>
              <p:spPr bwMode="auto">
                <a:xfrm>
                  <a:off x="1743076" y="3932238"/>
                  <a:ext cx="177800" cy="158750"/>
                </a:xfrm>
                <a:custGeom>
                  <a:avLst/>
                  <a:gdLst>
                    <a:gd name="T0" fmla="*/ 41 w 47"/>
                    <a:gd name="T1" fmla="*/ 2 h 42"/>
                    <a:gd name="T2" fmla="*/ 37 w 47"/>
                    <a:gd name="T3" fmla="*/ 25 h 42"/>
                    <a:gd name="T4" fmla="*/ 24 w 47"/>
                    <a:gd name="T5" fmla="*/ 42 h 42"/>
                    <a:gd name="T6" fmla="*/ 0 w 47"/>
                    <a:gd name="T7" fmla="*/ 31 h 42"/>
                    <a:gd name="T8" fmla="*/ 41 w 47"/>
                    <a:gd name="T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2">
                      <a:moveTo>
                        <a:pt x="41" y="2"/>
                      </a:moveTo>
                      <a:cubicBezTo>
                        <a:pt x="41" y="2"/>
                        <a:pt x="47" y="13"/>
                        <a:pt x="37" y="25"/>
                      </a:cubicBezTo>
                      <a:cubicBezTo>
                        <a:pt x="27" y="36"/>
                        <a:pt x="24" y="42"/>
                        <a:pt x="24" y="4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15" y="0"/>
                        <a:pt x="41" y="2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90713" y="3786188"/>
                <a:ext cx="974726" cy="992188"/>
                <a:chOff x="1890713" y="3786188"/>
                <a:chExt cx="974726" cy="992188"/>
              </a:xfrm>
            </p:grpSpPr>
            <p:sp>
              <p:nvSpPr>
                <p:cNvPr id="88" name="Freeform 51"/>
                <p:cNvSpPr>
                  <a:spLocks/>
                </p:cNvSpPr>
                <p:nvPr/>
              </p:nvSpPr>
              <p:spPr bwMode="auto">
                <a:xfrm>
                  <a:off x="1901826" y="3786188"/>
                  <a:ext cx="623888" cy="488950"/>
                </a:xfrm>
                <a:custGeom>
                  <a:avLst/>
                  <a:gdLst>
                    <a:gd name="T0" fmla="*/ 149 w 166"/>
                    <a:gd name="T1" fmla="*/ 57 h 130"/>
                    <a:gd name="T2" fmla="*/ 48 w 166"/>
                    <a:gd name="T3" fmla="*/ 122 h 130"/>
                    <a:gd name="T4" fmla="*/ 9 w 166"/>
                    <a:gd name="T5" fmla="*/ 113 h 130"/>
                    <a:gd name="T6" fmla="*/ 8 w 166"/>
                    <a:gd name="T7" fmla="*/ 112 h 130"/>
                    <a:gd name="T8" fmla="*/ 17 w 166"/>
                    <a:gd name="T9" fmla="*/ 73 h 130"/>
                    <a:gd name="T10" fmla="*/ 117 w 166"/>
                    <a:gd name="T11" fmla="*/ 8 h 130"/>
                    <a:gd name="T12" fmla="*/ 157 w 166"/>
                    <a:gd name="T13" fmla="*/ 17 h 130"/>
                    <a:gd name="T14" fmla="*/ 157 w 166"/>
                    <a:gd name="T15" fmla="*/ 18 h 130"/>
                    <a:gd name="T16" fmla="*/ 149 w 166"/>
                    <a:gd name="T17" fmla="*/ 5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30">
                      <a:moveTo>
                        <a:pt x="149" y="57"/>
                      </a:move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35" y="130"/>
                        <a:pt x="17" y="126"/>
                        <a:pt x="9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0" y="99"/>
                        <a:pt x="4" y="81"/>
                        <a:pt x="17" y="73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31" y="0"/>
                        <a:pt x="148" y="4"/>
                        <a:pt x="157" y="17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66" y="31"/>
                        <a:pt x="162" y="49"/>
                        <a:pt x="149" y="57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89" name="Freeform 52"/>
                <p:cNvSpPr>
                  <a:spLocks/>
                </p:cNvSpPr>
                <p:nvPr/>
              </p:nvSpPr>
              <p:spPr bwMode="auto">
                <a:xfrm>
                  <a:off x="1984376" y="3973513"/>
                  <a:ext cx="650875" cy="508000"/>
                </a:xfrm>
                <a:custGeom>
                  <a:avLst/>
                  <a:gdLst>
                    <a:gd name="T0" fmla="*/ 156 w 173"/>
                    <a:gd name="T1" fmla="*/ 57 h 135"/>
                    <a:gd name="T2" fmla="*/ 48 w 173"/>
                    <a:gd name="T3" fmla="*/ 126 h 135"/>
                    <a:gd name="T4" fmla="*/ 8 w 173"/>
                    <a:gd name="T5" fmla="*/ 117 h 135"/>
                    <a:gd name="T6" fmla="*/ 8 w 173"/>
                    <a:gd name="T7" fmla="*/ 117 h 135"/>
                    <a:gd name="T8" fmla="*/ 17 w 173"/>
                    <a:gd name="T9" fmla="*/ 77 h 135"/>
                    <a:gd name="T10" fmla="*/ 124 w 173"/>
                    <a:gd name="T11" fmla="*/ 8 h 135"/>
                    <a:gd name="T12" fmla="*/ 164 w 173"/>
                    <a:gd name="T13" fmla="*/ 17 h 135"/>
                    <a:gd name="T14" fmla="*/ 156 w 173"/>
                    <a:gd name="T15" fmla="*/ 5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3" h="135">
                      <a:moveTo>
                        <a:pt x="156" y="57"/>
                      </a:move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35" y="135"/>
                        <a:pt x="17" y="131"/>
                        <a:pt x="8" y="117"/>
                      </a:cubicBezTo>
                      <a:cubicBezTo>
                        <a:pt x="8" y="117"/>
                        <a:pt x="8" y="117"/>
                        <a:pt x="8" y="117"/>
                      </a:cubicBezTo>
                      <a:cubicBezTo>
                        <a:pt x="0" y="104"/>
                        <a:pt x="3" y="86"/>
                        <a:pt x="17" y="77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38" y="0"/>
                        <a:pt x="156" y="4"/>
                        <a:pt x="164" y="17"/>
                      </a:cubicBezTo>
                      <a:cubicBezTo>
                        <a:pt x="173" y="31"/>
                        <a:pt x="169" y="49"/>
                        <a:pt x="15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0" name="Freeform 53"/>
                <p:cNvSpPr>
                  <a:spLocks/>
                </p:cNvSpPr>
                <p:nvPr/>
              </p:nvSpPr>
              <p:spPr bwMode="auto">
                <a:xfrm>
                  <a:off x="2149476" y="4154488"/>
                  <a:ext cx="609600" cy="481013"/>
                </a:xfrm>
                <a:custGeom>
                  <a:avLst/>
                  <a:gdLst>
                    <a:gd name="T0" fmla="*/ 146 w 162"/>
                    <a:gd name="T1" fmla="*/ 57 h 128"/>
                    <a:gd name="T2" fmla="*/ 48 w 162"/>
                    <a:gd name="T3" fmla="*/ 119 h 128"/>
                    <a:gd name="T4" fmla="*/ 10 w 162"/>
                    <a:gd name="T5" fmla="*/ 111 h 128"/>
                    <a:gd name="T6" fmla="*/ 8 w 162"/>
                    <a:gd name="T7" fmla="*/ 109 h 128"/>
                    <a:gd name="T8" fmla="*/ 17 w 162"/>
                    <a:gd name="T9" fmla="*/ 70 h 128"/>
                    <a:gd name="T10" fmla="*/ 114 w 162"/>
                    <a:gd name="T11" fmla="*/ 8 h 128"/>
                    <a:gd name="T12" fmla="*/ 153 w 162"/>
                    <a:gd name="T13" fmla="*/ 17 h 128"/>
                    <a:gd name="T14" fmla="*/ 154 w 162"/>
                    <a:gd name="T15" fmla="*/ 18 h 128"/>
                    <a:gd name="T16" fmla="*/ 146 w 162"/>
                    <a:gd name="T17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128">
                      <a:moveTo>
                        <a:pt x="146" y="57"/>
                      </a:move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35" y="128"/>
                        <a:pt x="18" y="124"/>
                        <a:pt x="10" y="111"/>
                      </a:cubicBezTo>
                      <a:cubicBezTo>
                        <a:pt x="8" y="109"/>
                        <a:pt x="8" y="109"/>
                        <a:pt x="8" y="109"/>
                      </a:cubicBezTo>
                      <a:cubicBezTo>
                        <a:pt x="0" y="96"/>
                        <a:pt x="4" y="79"/>
                        <a:pt x="17" y="70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27" y="0"/>
                        <a:pt x="145" y="4"/>
                        <a:pt x="153" y="17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62" y="31"/>
                        <a:pt x="158" y="49"/>
                        <a:pt x="14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1" name="Freeform 54"/>
                <p:cNvSpPr>
                  <a:spLocks/>
                </p:cNvSpPr>
                <p:nvPr/>
              </p:nvSpPr>
              <p:spPr bwMode="auto">
                <a:xfrm>
                  <a:off x="2333626" y="4338638"/>
                  <a:ext cx="531813" cy="431800"/>
                </a:xfrm>
                <a:custGeom>
                  <a:avLst/>
                  <a:gdLst>
                    <a:gd name="T0" fmla="*/ 126 w 141"/>
                    <a:gd name="T1" fmla="*/ 57 h 115"/>
                    <a:gd name="T2" fmla="*/ 47 w 141"/>
                    <a:gd name="T3" fmla="*/ 107 h 115"/>
                    <a:gd name="T4" fmla="*/ 11 w 141"/>
                    <a:gd name="T5" fmla="*/ 99 h 115"/>
                    <a:gd name="T6" fmla="*/ 8 w 141"/>
                    <a:gd name="T7" fmla="*/ 94 h 115"/>
                    <a:gd name="T8" fmla="*/ 16 w 141"/>
                    <a:gd name="T9" fmla="*/ 58 h 115"/>
                    <a:gd name="T10" fmla="*/ 94 w 141"/>
                    <a:gd name="T11" fmla="*/ 8 h 115"/>
                    <a:gd name="T12" fmla="*/ 130 w 141"/>
                    <a:gd name="T13" fmla="*/ 15 h 115"/>
                    <a:gd name="T14" fmla="*/ 134 w 141"/>
                    <a:gd name="T15" fmla="*/ 21 h 115"/>
                    <a:gd name="T16" fmla="*/ 126 w 141"/>
                    <a:gd name="T1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" h="115">
                      <a:moveTo>
                        <a:pt x="126" y="57"/>
                      </a:move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5" y="115"/>
                        <a:pt x="19" y="111"/>
                        <a:pt x="11" y="99"/>
                      </a:cubicBezTo>
                      <a:cubicBezTo>
                        <a:pt x="8" y="94"/>
                        <a:pt x="8" y="94"/>
                        <a:pt x="8" y="94"/>
                      </a:cubicBezTo>
                      <a:cubicBezTo>
                        <a:pt x="0" y="82"/>
                        <a:pt x="4" y="66"/>
                        <a:pt x="16" y="5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106" y="0"/>
                        <a:pt x="123" y="3"/>
                        <a:pt x="130" y="15"/>
                      </a:cubicBezTo>
                      <a:cubicBezTo>
                        <a:pt x="134" y="21"/>
                        <a:pt x="134" y="21"/>
                        <a:pt x="134" y="21"/>
                      </a:cubicBezTo>
                      <a:cubicBezTo>
                        <a:pt x="141" y="33"/>
                        <a:pt x="138" y="49"/>
                        <a:pt x="12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2" name="Freeform 55"/>
                <p:cNvSpPr>
                  <a:spLocks/>
                </p:cNvSpPr>
                <p:nvPr/>
              </p:nvSpPr>
              <p:spPr bwMode="auto">
                <a:xfrm>
                  <a:off x="1890713" y="4060825"/>
                  <a:ext cx="198438" cy="206375"/>
                </a:xfrm>
                <a:custGeom>
                  <a:avLst/>
                  <a:gdLst>
                    <a:gd name="T0" fmla="*/ 30 w 53"/>
                    <a:gd name="T1" fmla="*/ 0 h 55"/>
                    <a:gd name="T2" fmla="*/ 53 w 53"/>
                    <a:gd name="T3" fmla="*/ 34 h 55"/>
                    <a:gd name="T4" fmla="*/ 20 w 53"/>
                    <a:gd name="T5" fmla="*/ 36 h 55"/>
                    <a:gd name="T6" fmla="*/ 30 w 5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5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9" y="55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2352676" y="4349750"/>
                  <a:ext cx="406400" cy="255588"/>
                </a:xfrm>
                <a:custGeom>
                  <a:avLst/>
                  <a:gdLst>
                    <a:gd name="T0" fmla="*/ 4 w 108"/>
                    <a:gd name="T1" fmla="*/ 61 h 68"/>
                    <a:gd name="T2" fmla="*/ 96 w 108"/>
                    <a:gd name="T3" fmla="*/ 2 h 68"/>
                    <a:gd name="T4" fmla="*/ 108 w 108"/>
                    <a:gd name="T5" fmla="*/ 1 h 68"/>
                    <a:gd name="T6" fmla="*/ 0 w 108"/>
                    <a:gd name="T7" fmla="*/ 68 h 68"/>
                    <a:gd name="T8" fmla="*/ 4 w 108"/>
                    <a:gd name="T9" fmla="*/ 6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68">
                      <a:moveTo>
                        <a:pt x="4" y="61"/>
                      </a:moveTo>
                      <a:cubicBezTo>
                        <a:pt x="6" y="60"/>
                        <a:pt x="96" y="2"/>
                        <a:pt x="96" y="2"/>
                      </a:cubicBezTo>
                      <a:cubicBezTo>
                        <a:pt x="96" y="2"/>
                        <a:pt x="105" y="0"/>
                        <a:pt x="108" y="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8"/>
                        <a:pt x="2" y="62"/>
                        <a:pt x="4" y="61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2160588" y="4168775"/>
                  <a:ext cx="455613" cy="327025"/>
                </a:xfrm>
                <a:custGeom>
                  <a:avLst/>
                  <a:gdLst>
                    <a:gd name="T0" fmla="*/ 112 w 121"/>
                    <a:gd name="T1" fmla="*/ 3 h 87"/>
                    <a:gd name="T2" fmla="*/ 16 w 121"/>
                    <a:gd name="T3" fmla="*/ 64 h 87"/>
                    <a:gd name="T4" fmla="*/ 1 w 121"/>
                    <a:gd name="T5" fmla="*/ 87 h 87"/>
                    <a:gd name="T6" fmla="*/ 121 w 121"/>
                    <a:gd name="T7" fmla="*/ 0 h 87"/>
                    <a:gd name="T8" fmla="*/ 112 w 121"/>
                    <a:gd name="T9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7">
                      <a:moveTo>
                        <a:pt x="112" y="3"/>
                      </a:move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6" y="64"/>
                        <a:pt x="0" y="76"/>
                        <a:pt x="1" y="8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112" y="3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2124076" y="4418013"/>
                  <a:ext cx="209550" cy="220663"/>
                </a:xfrm>
                <a:custGeom>
                  <a:avLst/>
                  <a:gdLst>
                    <a:gd name="T0" fmla="*/ 32 w 56"/>
                    <a:gd name="T1" fmla="*/ 0 h 59"/>
                    <a:gd name="T2" fmla="*/ 56 w 56"/>
                    <a:gd name="T3" fmla="*/ 36 h 59"/>
                    <a:gd name="T4" fmla="*/ 21 w 56"/>
                    <a:gd name="T5" fmla="*/ 39 h 59"/>
                    <a:gd name="T6" fmla="*/ 32 w 56"/>
                    <a:gd name="T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9">
                      <a:moveTo>
                        <a:pt x="32" y="0"/>
                      </a:move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6" y="36"/>
                        <a:pt x="41" y="59"/>
                        <a:pt x="21" y="39"/>
                      </a:cubicBezTo>
                      <a:cubicBezTo>
                        <a:pt x="21" y="39"/>
                        <a:pt x="0" y="17"/>
                        <a:pt x="32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2319338" y="4567238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19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19" y="36"/>
                      </a:cubicBezTo>
                      <a:cubicBezTo>
                        <a:pt x="19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1965326" y="4278313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20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2003426" y="3989388"/>
                  <a:ext cx="508000" cy="330200"/>
                </a:xfrm>
                <a:custGeom>
                  <a:avLst/>
                  <a:gdLst>
                    <a:gd name="T0" fmla="*/ 124 w 135"/>
                    <a:gd name="T1" fmla="*/ 2 h 88"/>
                    <a:gd name="T2" fmla="*/ 16 w 135"/>
                    <a:gd name="T3" fmla="*/ 70 h 88"/>
                    <a:gd name="T4" fmla="*/ 0 w 135"/>
                    <a:gd name="T5" fmla="*/ 88 h 88"/>
                    <a:gd name="T6" fmla="*/ 135 w 135"/>
                    <a:gd name="T7" fmla="*/ 0 h 88"/>
                    <a:gd name="T8" fmla="*/ 124 w 135"/>
                    <a:gd name="T9" fmla="*/ 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88">
                      <a:moveTo>
                        <a:pt x="124" y="2"/>
                      </a:move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3" y="78"/>
                        <a:pt x="0" y="88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35" y="0"/>
                        <a:pt x="128" y="0"/>
                        <a:pt x="124" y="2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9" name="Freeform 69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71438" cy="169863"/>
                </a:xfrm>
                <a:custGeom>
                  <a:avLst/>
                  <a:gdLst>
                    <a:gd name="T0" fmla="*/ 6 w 19"/>
                    <a:gd name="T1" fmla="*/ 22 h 45"/>
                    <a:gd name="T2" fmla="*/ 1 w 19"/>
                    <a:gd name="T3" fmla="*/ 33 h 45"/>
                    <a:gd name="T4" fmla="*/ 0 w 19"/>
                    <a:gd name="T5" fmla="*/ 33 h 45"/>
                    <a:gd name="T6" fmla="*/ 2 w 19"/>
                    <a:gd name="T7" fmla="*/ 38 h 45"/>
                    <a:gd name="T8" fmla="*/ 4 w 19"/>
                    <a:gd name="T9" fmla="*/ 41 h 45"/>
                    <a:gd name="T10" fmla="*/ 5 w 19"/>
                    <a:gd name="T11" fmla="*/ 42 h 45"/>
                    <a:gd name="T12" fmla="*/ 6 w 19"/>
                    <a:gd name="T13" fmla="*/ 44 h 45"/>
                    <a:gd name="T14" fmla="*/ 6 w 19"/>
                    <a:gd name="T15" fmla="*/ 44 h 45"/>
                    <a:gd name="T16" fmla="*/ 7 w 19"/>
                    <a:gd name="T17" fmla="*/ 45 h 45"/>
                    <a:gd name="T18" fmla="*/ 12 w 19"/>
                    <a:gd name="T19" fmla="*/ 37 h 45"/>
                    <a:gd name="T20" fmla="*/ 6 w 19"/>
                    <a:gd name="T21" fmla="*/ 22 h 45"/>
                    <a:gd name="T22" fmla="*/ 16 w 19"/>
                    <a:gd name="T23" fmla="*/ 0 h 45"/>
                    <a:gd name="T24" fmla="*/ 12 w 19"/>
                    <a:gd name="T25" fmla="*/ 10 h 45"/>
                    <a:gd name="T26" fmla="*/ 19 w 19"/>
                    <a:gd name="T27" fmla="*/ 4 h 45"/>
                    <a:gd name="T28" fmla="*/ 16 w 19"/>
                    <a:gd name="T2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45">
                      <a:moveTo>
                        <a:pt x="6" y="22"/>
                      </a:moveTo>
                      <a:cubicBezTo>
                        <a:pt x="5" y="26"/>
                        <a:pt x="3" y="30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3"/>
                        <a:pt x="1" y="35"/>
                        <a:pt x="2" y="38"/>
                      </a:cubicBezTo>
                      <a:cubicBezTo>
                        <a:pt x="3" y="39"/>
                        <a:pt x="3" y="40"/>
                        <a:pt x="4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7" y="45"/>
                        <a:pt x="7" y="45"/>
                      </a:cubicBezTo>
                      <a:cubicBezTo>
                        <a:pt x="8" y="45"/>
                        <a:pt x="9" y="41"/>
                        <a:pt x="12" y="37"/>
                      </a:cubicBezTo>
                      <a:cubicBezTo>
                        <a:pt x="10" y="34"/>
                        <a:pt x="6" y="29"/>
                        <a:pt x="6" y="22"/>
                      </a:cubicBezTo>
                      <a:moveTo>
                        <a:pt x="16" y="0"/>
                      </a:moveTo>
                      <a:cubicBezTo>
                        <a:pt x="15" y="3"/>
                        <a:pt x="14" y="7"/>
                        <a:pt x="12" y="10"/>
                      </a:cubicBezTo>
                      <a:cubicBezTo>
                        <a:pt x="14" y="8"/>
                        <a:pt x="16" y="6"/>
                        <a:pt x="19" y="4"/>
                      </a:cubicBezTo>
                      <a:cubicBezTo>
                        <a:pt x="19" y="2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0" name="Freeform 70"/>
                <p:cNvSpPr>
                  <a:spLocks/>
                </p:cNvSpPr>
                <p:nvPr/>
              </p:nvSpPr>
              <p:spPr bwMode="auto">
                <a:xfrm>
                  <a:off x="1939926" y="4068763"/>
                  <a:ext cx="55563" cy="123825"/>
                </a:xfrm>
                <a:custGeom>
                  <a:avLst/>
                  <a:gdLst>
                    <a:gd name="T0" fmla="*/ 13 w 15"/>
                    <a:gd name="T1" fmla="*/ 0 h 33"/>
                    <a:gd name="T2" fmla="*/ 6 w 15"/>
                    <a:gd name="T3" fmla="*/ 6 h 33"/>
                    <a:gd name="T4" fmla="*/ 3 w 15"/>
                    <a:gd name="T5" fmla="*/ 12 h 33"/>
                    <a:gd name="T6" fmla="*/ 0 w 15"/>
                    <a:gd name="T7" fmla="*/ 18 h 33"/>
                    <a:gd name="T8" fmla="*/ 6 w 15"/>
                    <a:gd name="T9" fmla="*/ 33 h 33"/>
                    <a:gd name="T10" fmla="*/ 13 w 15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13" y="0"/>
                      </a:moveTo>
                      <a:cubicBezTo>
                        <a:pt x="10" y="2"/>
                        <a:pt x="8" y="4"/>
                        <a:pt x="6" y="6"/>
                      </a:cubicBezTo>
                      <a:cubicBezTo>
                        <a:pt x="5" y="8"/>
                        <a:pt x="4" y="10"/>
                        <a:pt x="3" y="12"/>
                      </a:cubicBezTo>
                      <a:cubicBezTo>
                        <a:pt x="2" y="14"/>
                        <a:pt x="1" y="16"/>
                        <a:pt x="0" y="18"/>
                      </a:cubicBezTo>
                      <a:cubicBezTo>
                        <a:pt x="0" y="25"/>
                        <a:pt x="4" y="30"/>
                        <a:pt x="6" y="33"/>
                      </a:cubicBezTo>
                      <a:cubicBezTo>
                        <a:pt x="10" y="23"/>
                        <a:pt x="15" y="8"/>
                        <a:pt x="13" y="0"/>
                      </a:cubicBezTo>
                    </a:path>
                  </a:pathLst>
                </a:custGeom>
                <a:solidFill>
                  <a:srgbClr val="FBDFC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ED9E4D4-3A4F-4077-B3A4-CFE65383F319}"/>
              </a:ext>
            </a:extLst>
          </p:cNvPr>
          <p:cNvSpPr/>
          <p:nvPr/>
        </p:nvSpPr>
        <p:spPr>
          <a:xfrm>
            <a:off x="8391525" y="2332508"/>
            <a:ext cx="4947766" cy="4944592"/>
          </a:xfrm>
          <a:prstGeom prst="ellipse">
            <a:avLst/>
          </a:prstGeom>
          <a:blipFill dpi="0" rotWithShape="1">
            <a:blip r:embed="rId2"/>
            <a:srcRect/>
            <a:stretch>
              <a:fillRect r="23188" b="8476"/>
            </a:stretch>
          </a:blipFill>
          <a:ln>
            <a:noFill/>
          </a:ln>
          <a:effectLst>
            <a:softEdge rad="38100"/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8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23</a:t>
            </a:fld>
            <a:endParaRPr lang="th-TH" dirty="0">
              <a:uFillTx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683573" y="333318"/>
            <a:ext cx="8824853" cy="1015663"/>
          </a:xfrm>
          <a:prstGeom prst="rect">
            <a:avLst/>
          </a:prstGeom>
          <a:noFill/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ผลกระทบของพลาสติกต่อสิ่งแวดล้อม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206990" y="1910968"/>
            <a:ext cx="79680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rial" panose="020B0604020202020204" pitchFamily="34" charset="0"/>
              </a:rPr>
              <a:t>3.เกิดมลภาวะจากขยะอันเนื่องมาจากการใช้พลาสติกย่อยสลายได้ทางชีวภาพที่ถูกทิ้งหรือตกลงในสิ่งแวดล้อมที่มีสภาวะไม่เหมาะสมต่อการย่อยสลาย เช่น ถูกลมพัด และติดค้างอยู่บนกิ่งไม้ ซึ่งมีปริมาณจุลินทรีย์ไม่มากพอก็จะไม่สามารถย่อยสลายได้ดี และพลาสติกย่อยสลายได้บางชนิดอาจใช้เวลานานหลายปีในการย่อยสลายทางชีวภาพอย่างสมบูรณ์ และก่อให้เกิดอันตรายต่อสัตว์ที่กลืนกินพลาสติกเข้าไป เนื่องจากไม่สามารถย่อยสลายได้ภายในกระเพาะของสัตว์</a:t>
            </a:r>
          </a:p>
        </p:txBody>
      </p:sp>
      <p:grpSp>
        <p:nvGrpSpPr>
          <p:cNvPr id="82" name="Group 81"/>
          <p:cNvGrpSpPr/>
          <p:nvPr/>
        </p:nvGrpSpPr>
        <p:grpSpPr>
          <a:xfrm rot="1014987">
            <a:off x="563757" y="546357"/>
            <a:ext cx="959485" cy="1244701"/>
            <a:chOff x="3231916" y="2424111"/>
            <a:chExt cx="3417889" cy="4433889"/>
          </a:xfrm>
        </p:grpSpPr>
        <p:grpSp>
          <p:nvGrpSpPr>
            <p:cNvPr id="83" name="Group 82"/>
            <p:cNvGrpSpPr/>
            <p:nvPr/>
          </p:nvGrpSpPr>
          <p:grpSpPr>
            <a:xfrm>
              <a:off x="3982011" y="5448300"/>
              <a:ext cx="1270000" cy="1409700"/>
              <a:chOff x="1552576" y="4052888"/>
              <a:chExt cx="1270000" cy="1409700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1630363" y="4935538"/>
                <a:ext cx="925513" cy="384175"/>
              </a:xfrm>
              <a:custGeom>
                <a:avLst/>
                <a:gdLst>
                  <a:gd name="T0" fmla="*/ 581 w 583"/>
                  <a:gd name="T1" fmla="*/ 242 h 242"/>
                  <a:gd name="T2" fmla="*/ 15 w 583"/>
                  <a:gd name="T3" fmla="*/ 242 h 242"/>
                  <a:gd name="T4" fmla="*/ 0 w 583"/>
                  <a:gd name="T5" fmla="*/ 0 h 242"/>
                  <a:gd name="T6" fmla="*/ 583 w 583"/>
                  <a:gd name="T7" fmla="*/ 114 h 242"/>
                  <a:gd name="T8" fmla="*/ 581 w 583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242">
                    <a:moveTo>
                      <a:pt x="581" y="242"/>
                    </a:moveTo>
                    <a:lnTo>
                      <a:pt x="15" y="242"/>
                    </a:lnTo>
                    <a:lnTo>
                      <a:pt x="0" y="0"/>
                    </a:lnTo>
                    <a:lnTo>
                      <a:pt x="583" y="114"/>
                    </a:lnTo>
                    <a:lnTo>
                      <a:pt x="581" y="242"/>
                    </a:lnTo>
                    <a:close/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1630363" y="5319713"/>
                <a:ext cx="1027113" cy="14287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>
                <a:off x="1552576" y="4173538"/>
                <a:ext cx="1270000" cy="1171575"/>
              </a:xfrm>
              <a:custGeom>
                <a:avLst/>
                <a:gdLst>
                  <a:gd name="T0" fmla="*/ 166 w 338"/>
                  <a:gd name="T1" fmla="*/ 276 h 312"/>
                  <a:gd name="T2" fmla="*/ 73 w 338"/>
                  <a:gd name="T3" fmla="*/ 253 h 312"/>
                  <a:gd name="T4" fmla="*/ 7 w 338"/>
                  <a:gd name="T5" fmla="*/ 180 h 312"/>
                  <a:gd name="T6" fmla="*/ 7 w 338"/>
                  <a:gd name="T7" fmla="*/ 59 h 312"/>
                  <a:gd name="T8" fmla="*/ 85 w 338"/>
                  <a:gd name="T9" fmla="*/ 8 h 312"/>
                  <a:gd name="T10" fmla="*/ 279 w 338"/>
                  <a:gd name="T11" fmla="*/ 47 h 312"/>
                  <a:gd name="T12" fmla="*/ 331 w 338"/>
                  <a:gd name="T13" fmla="*/ 125 h 312"/>
                  <a:gd name="T14" fmla="*/ 278 w 338"/>
                  <a:gd name="T15" fmla="*/ 276 h 312"/>
                  <a:gd name="T16" fmla="*/ 166 w 338"/>
                  <a:gd name="T17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12">
                    <a:moveTo>
                      <a:pt x="166" y="276"/>
                    </a:moveTo>
                    <a:cubicBezTo>
                      <a:pt x="73" y="253"/>
                      <a:pt x="73" y="253"/>
                      <a:pt x="73" y="253"/>
                    </a:cubicBezTo>
                    <a:cubicBezTo>
                      <a:pt x="38" y="246"/>
                      <a:pt x="0" y="216"/>
                      <a:pt x="7" y="18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24"/>
                      <a:pt x="50" y="0"/>
                      <a:pt x="85" y="8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315" y="54"/>
                      <a:pt x="338" y="89"/>
                      <a:pt x="331" y="125"/>
                    </a:cubicBezTo>
                    <a:cubicBezTo>
                      <a:pt x="278" y="276"/>
                      <a:pt x="278" y="276"/>
                      <a:pt x="278" y="276"/>
                    </a:cubicBezTo>
                    <a:cubicBezTo>
                      <a:pt x="271" y="312"/>
                      <a:pt x="202" y="284"/>
                      <a:pt x="166" y="276"/>
                    </a:cubicBezTo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4" name="Freeform 49"/>
              <p:cNvSpPr>
                <a:spLocks/>
              </p:cNvSpPr>
              <p:nvPr/>
            </p:nvSpPr>
            <p:spPr bwMode="auto">
              <a:xfrm>
                <a:off x="1706563" y="4379913"/>
                <a:ext cx="939800" cy="808038"/>
              </a:xfrm>
              <a:custGeom>
                <a:avLst/>
                <a:gdLst>
                  <a:gd name="T0" fmla="*/ 41 w 250"/>
                  <a:gd name="T1" fmla="*/ 0 h 215"/>
                  <a:gd name="T2" fmla="*/ 10 w 250"/>
                  <a:gd name="T3" fmla="*/ 72 h 215"/>
                  <a:gd name="T4" fmla="*/ 91 w 250"/>
                  <a:gd name="T5" fmla="*/ 131 h 215"/>
                  <a:gd name="T6" fmla="*/ 225 w 250"/>
                  <a:gd name="T7" fmla="*/ 139 h 215"/>
                  <a:gd name="T8" fmla="*/ 41 w 250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5">
                    <a:moveTo>
                      <a:pt x="41" y="0"/>
                    </a:moveTo>
                    <a:cubicBezTo>
                      <a:pt x="41" y="0"/>
                      <a:pt x="0" y="80"/>
                      <a:pt x="10" y="72"/>
                    </a:cubicBezTo>
                    <a:cubicBezTo>
                      <a:pt x="17" y="67"/>
                      <a:pt x="40" y="15"/>
                      <a:pt x="91" y="131"/>
                    </a:cubicBezTo>
                    <a:cubicBezTo>
                      <a:pt x="113" y="180"/>
                      <a:pt x="200" y="215"/>
                      <a:pt x="225" y="139"/>
                    </a:cubicBezTo>
                    <a:cubicBezTo>
                      <a:pt x="250" y="63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5" name="Freeform 64"/>
              <p:cNvSpPr>
                <a:spLocks/>
              </p:cNvSpPr>
              <p:nvPr/>
            </p:nvSpPr>
            <p:spPr bwMode="auto">
              <a:xfrm>
                <a:off x="2322513" y="5210175"/>
                <a:ext cx="274638" cy="44450"/>
              </a:xfrm>
              <a:custGeom>
                <a:avLst/>
                <a:gdLst>
                  <a:gd name="T0" fmla="*/ 73 w 73"/>
                  <a:gd name="T1" fmla="*/ 0 h 12"/>
                  <a:gd name="T2" fmla="*/ 0 w 73"/>
                  <a:gd name="T3" fmla="*/ 11 h 12"/>
                  <a:gd name="T4" fmla="*/ 66 w 73"/>
                  <a:gd name="T5" fmla="*/ 12 h 12"/>
                  <a:gd name="T6" fmla="*/ 73 w 7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2">
                    <a:moveTo>
                      <a:pt x="73" y="0"/>
                    </a:moveTo>
                    <a:cubicBezTo>
                      <a:pt x="73" y="0"/>
                      <a:pt x="31" y="9"/>
                      <a:pt x="0" y="11"/>
                    </a:cubicBezTo>
                    <a:cubicBezTo>
                      <a:pt x="66" y="12"/>
                      <a:pt x="66" y="12"/>
                      <a:pt x="66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6" name="Freeform 65"/>
              <p:cNvSpPr>
                <a:spLocks/>
              </p:cNvSpPr>
              <p:nvPr/>
            </p:nvSpPr>
            <p:spPr bwMode="auto">
              <a:xfrm>
                <a:off x="1627188" y="5011738"/>
                <a:ext cx="244475" cy="168275"/>
              </a:xfrm>
              <a:custGeom>
                <a:avLst/>
                <a:gdLst>
                  <a:gd name="T0" fmla="*/ 0 w 65"/>
                  <a:gd name="T1" fmla="*/ 0 h 45"/>
                  <a:gd name="T2" fmla="*/ 65 w 65"/>
                  <a:gd name="T3" fmla="*/ 45 h 45"/>
                  <a:gd name="T4" fmla="*/ 4 w 65"/>
                  <a:gd name="T5" fmla="*/ 23 h 45"/>
                  <a:gd name="T6" fmla="*/ 0 w 6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45">
                    <a:moveTo>
                      <a:pt x="0" y="0"/>
                    </a:moveTo>
                    <a:cubicBezTo>
                      <a:pt x="0" y="0"/>
                      <a:pt x="21" y="30"/>
                      <a:pt x="65" y="45"/>
                    </a:cubicBezTo>
                    <a:cubicBezTo>
                      <a:pt x="65" y="45"/>
                      <a:pt x="4" y="28"/>
                      <a:pt x="4" y="23"/>
                    </a:cubicBezTo>
                    <a:cubicBezTo>
                      <a:pt x="3" y="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7" name="Freeform 66"/>
              <p:cNvSpPr>
                <a:spLocks/>
              </p:cNvSpPr>
              <p:nvPr/>
            </p:nvSpPr>
            <p:spPr bwMode="auto">
              <a:xfrm>
                <a:off x="2089151" y="4868863"/>
                <a:ext cx="109538" cy="325438"/>
              </a:xfrm>
              <a:custGeom>
                <a:avLst/>
                <a:gdLst>
                  <a:gd name="T0" fmla="*/ 9 w 29"/>
                  <a:gd name="T1" fmla="*/ 3 h 87"/>
                  <a:gd name="T2" fmla="*/ 0 w 29"/>
                  <a:gd name="T3" fmla="*/ 87 h 87"/>
                  <a:gd name="T4" fmla="*/ 26 w 29"/>
                  <a:gd name="T5" fmla="*/ 18 h 87"/>
                  <a:gd name="T6" fmla="*/ 9 w 29"/>
                  <a:gd name="T7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7">
                    <a:moveTo>
                      <a:pt x="9" y="3"/>
                    </a:moveTo>
                    <a:cubicBezTo>
                      <a:pt x="9" y="3"/>
                      <a:pt x="15" y="69"/>
                      <a:pt x="0" y="87"/>
                    </a:cubicBezTo>
                    <a:cubicBezTo>
                      <a:pt x="0" y="87"/>
                      <a:pt x="29" y="37"/>
                      <a:pt x="26" y="18"/>
                    </a:cubicBezTo>
                    <a:cubicBezTo>
                      <a:pt x="24" y="0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1924051" y="4195763"/>
                <a:ext cx="15875" cy="222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3 w 4"/>
                  <a:gd name="T5" fmla="*/ 4 h 6"/>
                  <a:gd name="T6" fmla="*/ 2 w 4"/>
                  <a:gd name="T7" fmla="*/ 3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3"/>
                      <a:pt x="3" y="6"/>
                      <a:pt x="4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EADCD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9" name="Freeform 71"/>
              <p:cNvSpPr>
                <a:spLocks noEditPoints="1"/>
              </p:cNvSpPr>
              <p:nvPr/>
            </p:nvSpPr>
            <p:spPr bwMode="auto">
              <a:xfrm>
                <a:off x="1916113" y="4052888"/>
                <a:ext cx="60325" cy="123825"/>
              </a:xfrm>
              <a:custGeom>
                <a:avLst/>
                <a:gdLst>
                  <a:gd name="T0" fmla="*/ 1 w 16"/>
                  <a:gd name="T1" fmla="*/ 33 h 33"/>
                  <a:gd name="T2" fmla="*/ 0 w 16"/>
                  <a:gd name="T3" fmla="*/ 33 h 33"/>
                  <a:gd name="T4" fmla="*/ 0 w 16"/>
                  <a:gd name="T5" fmla="*/ 33 h 33"/>
                  <a:gd name="T6" fmla="*/ 1 w 16"/>
                  <a:gd name="T7" fmla="*/ 33 h 33"/>
                  <a:gd name="T8" fmla="*/ 16 w 16"/>
                  <a:gd name="T9" fmla="*/ 0 h 33"/>
                  <a:gd name="T10" fmla="*/ 9 w 16"/>
                  <a:gd name="T11" fmla="*/ 16 h 33"/>
                  <a:gd name="T12" fmla="*/ 12 w 16"/>
                  <a:gd name="T13" fmla="*/ 10 h 33"/>
                  <a:gd name="T14" fmla="*/ 16 w 16"/>
                  <a:gd name="T15" fmla="*/ 0 h 33"/>
                  <a:gd name="T16" fmla="*/ 16 w 16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1" y="33"/>
                    </a:cubicBezTo>
                    <a:moveTo>
                      <a:pt x="16" y="0"/>
                    </a:moveTo>
                    <a:cubicBezTo>
                      <a:pt x="16" y="0"/>
                      <a:pt x="13" y="8"/>
                      <a:pt x="9" y="16"/>
                    </a:cubicBezTo>
                    <a:cubicBezTo>
                      <a:pt x="10" y="14"/>
                      <a:pt x="11" y="12"/>
                      <a:pt x="12" y="10"/>
                    </a:cubicBezTo>
                    <a:cubicBezTo>
                      <a:pt x="14" y="7"/>
                      <a:pt x="15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3D2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231916" y="2424111"/>
              <a:ext cx="3417889" cy="4049713"/>
              <a:chOff x="728662" y="927100"/>
              <a:chExt cx="3417889" cy="4049713"/>
            </a:xfrm>
          </p:grpSpPr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1492251" y="3475038"/>
                <a:ext cx="1258888" cy="1501775"/>
              </a:xfrm>
              <a:custGeom>
                <a:avLst/>
                <a:gdLst>
                  <a:gd name="T0" fmla="*/ 290 w 335"/>
                  <a:gd name="T1" fmla="*/ 375 h 400"/>
                  <a:gd name="T2" fmla="*/ 290 w 335"/>
                  <a:gd name="T3" fmla="*/ 375 h 400"/>
                  <a:gd name="T4" fmla="*/ 178 w 335"/>
                  <a:gd name="T5" fmla="*/ 355 h 400"/>
                  <a:gd name="T6" fmla="*/ 26 w 335"/>
                  <a:gd name="T7" fmla="*/ 138 h 400"/>
                  <a:gd name="T8" fmla="*/ 45 w 335"/>
                  <a:gd name="T9" fmla="*/ 26 h 400"/>
                  <a:gd name="T10" fmla="*/ 157 w 335"/>
                  <a:gd name="T11" fmla="*/ 45 h 400"/>
                  <a:gd name="T12" fmla="*/ 310 w 335"/>
                  <a:gd name="T13" fmla="*/ 262 h 400"/>
                  <a:gd name="T14" fmla="*/ 290 w 335"/>
                  <a:gd name="T15" fmla="*/ 37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00">
                    <a:moveTo>
                      <a:pt x="290" y="375"/>
                    </a:moveTo>
                    <a:cubicBezTo>
                      <a:pt x="290" y="375"/>
                      <a:pt x="290" y="375"/>
                      <a:pt x="290" y="375"/>
                    </a:cubicBezTo>
                    <a:cubicBezTo>
                      <a:pt x="254" y="400"/>
                      <a:pt x="203" y="391"/>
                      <a:pt x="178" y="355"/>
                    </a:cubicBezTo>
                    <a:cubicBezTo>
                      <a:pt x="26" y="138"/>
                      <a:pt x="26" y="138"/>
                      <a:pt x="26" y="138"/>
                    </a:cubicBezTo>
                    <a:cubicBezTo>
                      <a:pt x="0" y="102"/>
                      <a:pt x="9" y="51"/>
                      <a:pt x="45" y="26"/>
                    </a:cubicBezTo>
                    <a:cubicBezTo>
                      <a:pt x="81" y="0"/>
                      <a:pt x="132" y="9"/>
                      <a:pt x="157" y="45"/>
                    </a:cubicBezTo>
                    <a:cubicBezTo>
                      <a:pt x="310" y="262"/>
                      <a:pt x="310" y="262"/>
                      <a:pt x="310" y="262"/>
                    </a:cubicBezTo>
                    <a:cubicBezTo>
                      <a:pt x="335" y="299"/>
                      <a:pt x="326" y="349"/>
                      <a:pt x="290" y="375"/>
                    </a:cubicBezTo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2932113" y="1550988"/>
                <a:ext cx="771525" cy="769938"/>
              </a:xfrm>
              <a:custGeom>
                <a:avLst/>
                <a:gdLst>
                  <a:gd name="T0" fmla="*/ 31 w 205"/>
                  <a:gd name="T1" fmla="*/ 158 h 205"/>
                  <a:gd name="T2" fmla="*/ 159 w 205"/>
                  <a:gd name="T3" fmla="*/ 174 h 205"/>
                  <a:gd name="T4" fmla="*/ 174 w 205"/>
                  <a:gd name="T5" fmla="*/ 46 h 205"/>
                  <a:gd name="T6" fmla="*/ 46 w 205"/>
                  <a:gd name="T7" fmla="*/ 31 h 205"/>
                  <a:gd name="T8" fmla="*/ 31 w 205"/>
                  <a:gd name="T9" fmla="*/ 15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31" y="158"/>
                    </a:moveTo>
                    <a:cubicBezTo>
                      <a:pt x="62" y="198"/>
                      <a:pt x="119" y="205"/>
                      <a:pt x="159" y="174"/>
                    </a:cubicBezTo>
                    <a:cubicBezTo>
                      <a:pt x="198" y="143"/>
                      <a:pt x="205" y="85"/>
                      <a:pt x="174" y="46"/>
                    </a:cubicBezTo>
                    <a:cubicBezTo>
                      <a:pt x="143" y="6"/>
                      <a:pt x="86" y="0"/>
                      <a:pt x="46" y="31"/>
                    </a:cubicBezTo>
                    <a:cubicBezTo>
                      <a:pt x="7" y="62"/>
                      <a:pt x="0" y="119"/>
                      <a:pt x="31" y="158"/>
                    </a:cubicBez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2398713" y="927100"/>
                <a:ext cx="1747838" cy="2133600"/>
              </a:xfrm>
              <a:custGeom>
                <a:avLst/>
                <a:gdLst>
                  <a:gd name="T0" fmla="*/ 452 w 465"/>
                  <a:gd name="T1" fmla="*/ 500 h 568"/>
                  <a:gd name="T2" fmla="*/ 445 w 465"/>
                  <a:gd name="T3" fmla="*/ 555 h 568"/>
                  <a:gd name="T4" fmla="*/ 391 w 465"/>
                  <a:gd name="T5" fmla="*/ 548 h 568"/>
                  <a:gd name="T6" fmla="*/ 13 w 465"/>
                  <a:gd name="T7" fmla="*/ 68 h 568"/>
                  <a:gd name="T8" fmla="*/ 20 w 465"/>
                  <a:gd name="T9" fmla="*/ 13 h 568"/>
                  <a:gd name="T10" fmla="*/ 74 w 465"/>
                  <a:gd name="T11" fmla="*/ 20 h 568"/>
                  <a:gd name="T12" fmla="*/ 452 w 465"/>
                  <a:gd name="T13" fmla="*/ 50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568">
                    <a:moveTo>
                      <a:pt x="452" y="500"/>
                    </a:moveTo>
                    <a:cubicBezTo>
                      <a:pt x="465" y="517"/>
                      <a:pt x="462" y="541"/>
                      <a:pt x="445" y="555"/>
                    </a:cubicBezTo>
                    <a:cubicBezTo>
                      <a:pt x="428" y="568"/>
                      <a:pt x="404" y="565"/>
                      <a:pt x="391" y="54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0" y="51"/>
                      <a:pt x="3" y="27"/>
                      <a:pt x="20" y="13"/>
                    </a:cubicBezTo>
                    <a:cubicBezTo>
                      <a:pt x="36" y="0"/>
                      <a:pt x="61" y="3"/>
                      <a:pt x="74" y="20"/>
                    </a:cubicBezTo>
                    <a:lnTo>
                      <a:pt x="452" y="500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728662" y="1168400"/>
                <a:ext cx="3144838" cy="2997200"/>
              </a:xfrm>
              <a:custGeom>
                <a:avLst/>
                <a:gdLst>
                  <a:gd name="T0" fmla="*/ 836 w 836"/>
                  <a:gd name="T1" fmla="*/ 477 h 798"/>
                  <a:gd name="T2" fmla="*/ 575 w 836"/>
                  <a:gd name="T3" fmla="*/ 522 h 798"/>
                  <a:gd name="T4" fmla="*/ 282 w 836"/>
                  <a:gd name="T5" fmla="*/ 753 h 798"/>
                  <a:gd name="T6" fmla="*/ 96 w 836"/>
                  <a:gd name="T7" fmla="*/ 728 h 798"/>
                  <a:gd name="T8" fmla="*/ 46 w 836"/>
                  <a:gd name="T9" fmla="*/ 664 h 798"/>
                  <a:gd name="T10" fmla="*/ 65 w 836"/>
                  <a:gd name="T11" fmla="*/ 478 h 798"/>
                  <a:gd name="T12" fmla="*/ 359 w 836"/>
                  <a:gd name="T13" fmla="*/ 247 h 798"/>
                  <a:gd name="T14" fmla="*/ 461 w 836"/>
                  <a:gd name="T15" fmla="*/ 0 h 798"/>
                  <a:gd name="T16" fmla="*/ 836 w 836"/>
                  <a:gd name="T17" fmla="*/ 47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6" h="798">
                    <a:moveTo>
                      <a:pt x="836" y="477"/>
                    </a:moveTo>
                    <a:cubicBezTo>
                      <a:pt x="836" y="477"/>
                      <a:pt x="657" y="458"/>
                      <a:pt x="575" y="522"/>
                    </a:cubicBezTo>
                    <a:cubicBezTo>
                      <a:pt x="282" y="753"/>
                      <a:pt x="282" y="753"/>
                      <a:pt x="282" y="753"/>
                    </a:cubicBezTo>
                    <a:cubicBezTo>
                      <a:pt x="225" y="798"/>
                      <a:pt x="142" y="786"/>
                      <a:pt x="96" y="728"/>
                    </a:cubicBezTo>
                    <a:cubicBezTo>
                      <a:pt x="46" y="664"/>
                      <a:pt x="46" y="664"/>
                      <a:pt x="46" y="664"/>
                    </a:cubicBezTo>
                    <a:cubicBezTo>
                      <a:pt x="0" y="605"/>
                      <a:pt x="9" y="522"/>
                      <a:pt x="65" y="478"/>
                    </a:cubicBezTo>
                    <a:cubicBezTo>
                      <a:pt x="359" y="247"/>
                      <a:pt x="359" y="247"/>
                      <a:pt x="359" y="247"/>
                    </a:cubicBezTo>
                    <a:cubicBezTo>
                      <a:pt x="469" y="156"/>
                      <a:pt x="461" y="0"/>
                      <a:pt x="461" y="0"/>
                    </a:cubicBezTo>
                    <a:lnTo>
                      <a:pt x="836" y="477"/>
                    </a:ln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728663" y="2433638"/>
                <a:ext cx="1733550" cy="1731963"/>
              </a:xfrm>
              <a:custGeom>
                <a:avLst/>
                <a:gdLst>
                  <a:gd name="T0" fmla="*/ 65 w 461"/>
                  <a:gd name="T1" fmla="*/ 141 h 461"/>
                  <a:gd name="T2" fmla="*/ 46 w 461"/>
                  <a:gd name="T3" fmla="*/ 327 h 461"/>
                  <a:gd name="T4" fmla="*/ 96 w 461"/>
                  <a:gd name="T5" fmla="*/ 391 h 461"/>
                  <a:gd name="T6" fmla="*/ 282 w 461"/>
                  <a:gd name="T7" fmla="*/ 416 h 461"/>
                  <a:gd name="T8" fmla="*/ 461 w 461"/>
                  <a:gd name="T9" fmla="*/ 276 h 461"/>
                  <a:gd name="T10" fmla="*/ 244 w 461"/>
                  <a:gd name="T11" fmla="*/ 0 h 461"/>
                  <a:gd name="T12" fmla="*/ 65 w 461"/>
                  <a:gd name="T13" fmla="*/ 14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461">
                    <a:moveTo>
                      <a:pt x="65" y="141"/>
                    </a:moveTo>
                    <a:cubicBezTo>
                      <a:pt x="9" y="185"/>
                      <a:pt x="0" y="268"/>
                      <a:pt x="46" y="327"/>
                    </a:cubicBezTo>
                    <a:cubicBezTo>
                      <a:pt x="96" y="391"/>
                      <a:pt x="96" y="391"/>
                      <a:pt x="96" y="391"/>
                    </a:cubicBezTo>
                    <a:cubicBezTo>
                      <a:pt x="142" y="449"/>
                      <a:pt x="225" y="461"/>
                      <a:pt x="282" y="416"/>
                    </a:cubicBezTo>
                    <a:cubicBezTo>
                      <a:pt x="461" y="276"/>
                      <a:pt x="461" y="276"/>
                      <a:pt x="461" y="276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65" y="141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825501" y="3587750"/>
                <a:ext cx="327025" cy="396875"/>
              </a:xfrm>
              <a:custGeom>
                <a:avLst/>
                <a:gdLst>
                  <a:gd name="T0" fmla="*/ 109 w 206"/>
                  <a:gd name="T1" fmla="*/ 125 h 250"/>
                  <a:gd name="T2" fmla="*/ 109 w 206"/>
                  <a:gd name="T3" fmla="*/ 125 h 250"/>
                  <a:gd name="T4" fmla="*/ 17 w 206"/>
                  <a:gd name="T5" fmla="*/ 0 h 250"/>
                  <a:gd name="T6" fmla="*/ 0 w 206"/>
                  <a:gd name="T7" fmla="*/ 49 h 250"/>
                  <a:gd name="T8" fmla="*/ 41 w 206"/>
                  <a:gd name="T9" fmla="*/ 187 h 250"/>
                  <a:gd name="T10" fmla="*/ 154 w 206"/>
                  <a:gd name="T11" fmla="*/ 250 h 250"/>
                  <a:gd name="T12" fmla="*/ 206 w 206"/>
                  <a:gd name="T13" fmla="*/ 239 h 250"/>
                  <a:gd name="T14" fmla="*/ 109 w 206"/>
                  <a:gd name="T1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50">
                    <a:moveTo>
                      <a:pt x="109" y="125"/>
                    </a:moveTo>
                    <a:lnTo>
                      <a:pt x="109" y="125"/>
                    </a:lnTo>
                    <a:lnTo>
                      <a:pt x="17" y="0"/>
                    </a:lnTo>
                    <a:lnTo>
                      <a:pt x="0" y="49"/>
                    </a:lnTo>
                    <a:lnTo>
                      <a:pt x="41" y="187"/>
                    </a:lnTo>
                    <a:lnTo>
                      <a:pt x="154" y="250"/>
                    </a:lnTo>
                    <a:lnTo>
                      <a:pt x="206" y="239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1751013" y="1306513"/>
                <a:ext cx="996950" cy="1416050"/>
              </a:xfrm>
              <a:custGeom>
                <a:avLst/>
                <a:gdLst>
                  <a:gd name="T0" fmla="*/ 265 w 265"/>
                  <a:gd name="T1" fmla="*/ 60 h 377"/>
                  <a:gd name="T2" fmla="*/ 180 w 265"/>
                  <a:gd name="T3" fmla="*/ 257 h 377"/>
                  <a:gd name="T4" fmla="*/ 32 w 265"/>
                  <a:gd name="T5" fmla="*/ 377 h 377"/>
                  <a:gd name="T6" fmla="*/ 0 w 265"/>
                  <a:gd name="T7" fmla="*/ 336 h 377"/>
                  <a:gd name="T8" fmla="*/ 149 w 265"/>
                  <a:gd name="T9" fmla="*/ 214 h 377"/>
                  <a:gd name="T10" fmla="*/ 218 w 265"/>
                  <a:gd name="T11" fmla="*/ 0 h 377"/>
                  <a:gd name="T12" fmla="*/ 265 w 265"/>
                  <a:gd name="T13" fmla="*/ 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377">
                    <a:moveTo>
                      <a:pt x="265" y="60"/>
                    </a:moveTo>
                    <a:cubicBezTo>
                      <a:pt x="265" y="60"/>
                      <a:pt x="256" y="184"/>
                      <a:pt x="180" y="257"/>
                    </a:cubicBezTo>
                    <a:cubicBezTo>
                      <a:pt x="105" y="329"/>
                      <a:pt x="32" y="377"/>
                      <a:pt x="32" y="377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49" y="214"/>
                      <a:pt x="149" y="214"/>
                      <a:pt x="149" y="214"/>
                    </a:cubicBezTo>
                    <a:cubicBezTo>
                      <a:pt x="149" y="214"/>
                      <a:pt x="227" y="96"/>
                      <a:pt x="218" y="0"/>
                    </a:cubicBezTo>
                    <a:lnTo>
                      <a:pt x="265" y="6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0" name="Freeform 83"/>
              <p:cNvSpPr>
                <a:spLocks/>
              </p:cNvSpPr>
              <p:nvPr/>
            </p:nvSpPr>
            <p:spPr bwMode="auto">
              <a:xfrm>
                <a:off x="765176" y="2568575"/>
                <a:ext cx="1106488" cy="950913"/>
              </a:xfrm>
              <a:custGeom>
                <a:avLst/>
                <a:gdLst>
                  <a:gd name="T0" fmla="*/ 262 w 294"/>
                  <a:gd name="T1" fmla="*/ 0 h 253"/>
                  <a:gd name="T2" fmla="*/ 9 w 294"/>
                  <a:gd name="T3" fmla="*/ 180 h 253"/>
                  <a:gd name="T4" fmla="*/ 15 w 294"/>
                  <a:gd name="T5" fmla="*/ 253 h 253"/>
                  <a:gd name="T6" fmla="*/ 294 w 294"/>
                  <a:gd name="T7" fmla="*/ 41 h 253"/>
                  <a:gd name="T8" fmla="*/ 262 w 29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253">
                    <a:moveTo>
                      <a:pt x="262" y="0"/>
                    </a:move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0" y="219"/>
                      <a:pt x="15" y="253"/>
                    </a:cubicBezTo>
                    <a:cubicBezTo>
                      <a:pt x="294" y="41"/>
                      <a:pt x="294" y="41"/>
                      <a:pt x="294" y="41"/>
                    </a:cubicBez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916923" y="5181600"/>
              <a:ext cx="1377951" cy="1366838"/>
              <a:chOff x="1487488" y="3786188"/>
              <a:chExt cx="1377951" cy="13668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87488" y="3910013"/>
                <a:ext cx="546100" cy="1243013"/>
                <a:chOff x="1487488" y="3910013"/>
                <a:chExt cx="546100" cy="1243013"/>
              </a:xfrm>
            </p:grpSpPr>
            <p:sp>
              <p:nvSpPr>
                <p:cNvPr id="101" name="Freeform 56"/>
                <p:cNvSpPr>
                  <a:spLocks/>
                </p:cNvSpPr>
                <p:nvPr/>
              </p:nvSpPr>
              <p:spPr bwMode="auto">
                <a:xfrm>
                  <a:off x="1487488" y="3910013"/>
                  <a:ext cx="546100" cy="1243013"/>
                </a:xfrm>
                <a:custGeom>
                  <a:avLst/>
                  <a:gdLst>
                    <a:gd name="T0" fmla="*/ 77 w 145"/>
                    <a:gd name="T1" fmla="*/ 320 h 331"/>
                    <a:gd name="T2" fmla="*/ 37 w 145"/>
                    <a:gd name="T3" fmla="*/ 293 h 331"/>
                    <a:gd name="T4" fmla="*/ 12 w 145"/>
                    <a:gd name="T5" fmla="*/ 117 h 331"/>
                    <a:gd name="T6" fmla="*/ 74 w 145"/>
                    <a:gd name="T7" fmla="*/ 28 h 331"/>
                    <a:gd name="T8" fmla="*/ 127 w 145"/>
                    <a:gd name="T9" fmla="*/ 17 h 331"/>
                    <a:gd name="T10" fmla="*/ 95 w 145"/>
                    <a:gd name="T11" fmla="*/ 102 h 331"/>
                    <a:gd name="T12" fmla="*/ 73 w 145"/>
                    <a:gd name="T13" fmla="*/ 169 h 331"/>
                    <a:gd name="T14" fmla="*/ 77 w 145"/>
                    <a:gd name="T15" fmla="*/ 32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331">
                      <a:moveTo>
                        <a:pt x="77" y="320"/>
                      </a:moveTo>
                      <a:cubicBezTo>
                        <a:pt x="37" y="293"/>
                        <a:pt x="37" y="293"/>
                        <a:pt x="37" y="293"/>
                      </a:cubicBezTo>
                      <a:cubicBezTo>
                        <a:pt x="20" y="282"/>
                        <a:pt x="0" y="134"/>
                        <a:pt x="12" y="117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86" y="10"/>
                        <a:pt x="114" y="0"/>
                        <a:pt x="127" y="17"/>
                      </a:cubicBezTo>
                      <a:cubicBezTo>
                        <a:pt x="145" y="28"/>
                        <a:pt x="106" y="85"/>
                        <a:pt x="95" y="102"/>
                      </a:cubicBezTo>
                      <a:cubicBezTo>
                        <a:pt x="73" y="169"/>
                        <a:pt x="73" y="169"/>
                        <a:pt x="73" y="169"/>
                      </a:cubicBezTo>
                      <a:cubicBezTo>
                        <a:pt x="61" y="187"/>
                        <a:pt x="94" y="331"/>
                        <a:pt x="77" y="320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2" name="Freeform 63"/>
                <p:cNvSpPr>
                  <a:spLocks/>
                </p:cNvSpPr>
                <p:nvPr/>
              </p:nvSpPr>
              <p:spPr bwMode="auto">
                <a:xfrm>
                  <a:off x="1743076" y="3932238"/>
                  <a:ext cx="177800" cy="158750"/>
                </a:xfrm>
                <a:custGeom>
                  <a:avLst/>
                  <a:gdLst>
                    <a:gd name="T0" fmla="*/ 41 w 47"/>
                    <a:gd name="T1" fmla="*/ 2 h 42"/>
                    <a:gd name="T2" fmla="*/ 37 w 47"/>
                    <a:gd name="T3" fmla="*/ 25 h 42"/>
                    <a:gd name="T4" fmla="*/ 24 w 47"/>
                    <a:gd name="T5" fmla="*/ 42 h 42"/>
                    <a:gd name="T6" fmla="*/ 0 w 47"/>
                    <a:gd name="T7" fmla="*/ 31 h 42"/>
                    <a:gd name="T8" fmla="*/ 41 w 47"/>
                    <a:gd name="T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2">
                      <a:moveTo>
                        <a:pt x="41" y="2"/>
                      </a:moveTo>
                      <a:cubicBezTo>
                        <a:pt x="41" y="2"/>
                        <a:pt x="47" y="13"/>
                        <a:pt x="37" y="25"/>
                      </a:cubicBezTo>
                      <a:cubicBezTo>
                        <a:pt x="27" y="36"/>
                        <a:pt x="24" y="42"/>
                        <a:pt x="24" y="4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15" y="0"/>
                        <a:pt x="41" y="2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90713" y="3786188"/>
                <a:ext cx="974726" cy="992188"/>
                <a:chOff x="1890713" y="3786188"/>
                <a:chExt cx="974726" cy="992188"/>
              </a:xfrm>
            </p:grpSpPr>
            <p:sp>
              <p:nvSpPr>
                <p:cNvPr id="88" name="Freeform 51"/>
                <p:cNvSpPr>
                  <a:spLocks/>
                </p:cNvSpPr>
                <p:nvPr/>
              </p:nvSpPr>
              <p:spPr bwMode="auto">
                <a:xfrm>
                  <a:off x="1901826" y="3786188"/>
                  <a:ext cx="623888" cy="488950"/>
                </a:xfrm>
                <a:custGeom>
                  <a:avLst/>
                  <a:gdLst>
                    <a:gd name="T0" fmla="*/ 149 w 166"/>
                    <a:gd name="T1" fmla="*/ 57 h 130"/>
                    <a:gd name="T2" fmla="*/ 48 w 166"/>
                    <a:gd name="T3" fmla="*/ 122 h 130"/>
                    <a:gd name="T4" fmla="*/ 9 w 166"/>
                    <a:gd name="T5" fmla="*/ 113 h 130"/>
                    <a:gd name="T6" fmla="*/ 8 w 166"/>
                    <a:gd name="T7" fmla="*/ 112 h 130"/>
                    <a:gd name="T8" fmla="*/ 17 w 166"/>
                    <a:gd name="T9" fmla="*/ 73 h 130"/>
                    <a:gd name="T10" fmla="*/ 117 w 166"/>
                    <a:gd name="T11" fmla="*/ 8 h 130"/>
                    <a:gd name="T12" fmla="*/ 157 w 166"/>
                    <a:gd name="T13" fmla="*/ 17 h 130"/>
                    <a:gd name="T14" fmla="*/ 157 w 166"/>
                    <a:gd name="T15" fmla="*/ 18 h 130"/>
                    <a:gd name="T16" fmla="*/ 149 w 166"/>
                    <a:gd name="T17" fmla="*/ 5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30">
                      <a:moveTo>
                        <a:pt x="149" y="57"/>
                      </a:move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35" y="130"/>
                        <a:pt x="17" y="126"/>
                        <a:pt x="9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0" y="99"/>
                        <a:pt x="4" y="81"/>
                        <a:pt x="17" y="73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31" y="0"/>
                        <a:pt x="148" y="4"/>
                        <a:pt x="157" y="17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66" y="31"/>
                        <a:pt x="162" y="49"/>
                        <a:pt x="149" y="57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89" name="Freeform 52"/>
                <p:cNvSpPr>
                  <a:spLocks/>
                </p:cNvSpPr>
                <p:nvPr/>
              </p:nvSpPr>
              <p:spPr bwMode="auto">
                <a:xfrm>
                  <a:off x="1984376" y="3973513"/>
                  <a:ext cx="650875" cy="508000"/>
                </a:xfrm>
                <a:custGeom>
                  <a:avLst/>
                  <a:gdLst>
                    <a:gd name="T0" fmla="*/ 156 w 173"/>
                    <a:gd name="T1" fmla="*/ 57 h 135"/>
                    <a:gd name="T2" fmla="*/ 48 w 173"/>
                    <a:gd name="T3" fmla="*/ 126 h 135"/>
                    <a:gd name="T4" fmla="*/ 8 w 173"/>
                    <a:gd name="T5" fmla="*/ 117 h 135"/>
                    <a:gd name="T6" fmla="*/ 8 w 173"/>
                    <a:gd name="T7" fmla="*/ 117 h 135"/>
                    <a:gd name="T8" fmla="*/ 17 w 173"/>
                    <a:gd name="T9" fmla="*/ 77 h 135"/>
                    <a:gd name="T10" fmla="*/ 124 w 173"/>
                    <a:gd name="T11" fmla="*/ 8 h 135"/>
                    <a:gd name="T12" fmla="*/ 164 w 173"/>
                    <a:gd name="T13" fmla="*/ 17 h 135"/>
                    <a:gd name="T14" fmla="*/ 156 w 173"/>
                    <a:gd name="T15" fmla="*/ 5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3" h="135">
                      <a:moveTo>
                        <a:pt x="156" y="57"/>
                      </a:move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35" y="135"/>
                        <a:pt x="17" y="131"/>
                        <a:pt x="8" y="117"/>
                      </a:cubicBezTo>
                      <a:cubicBezTo>
                        <a:pt x="8" y="117"/>
                        <a:pt x="8" y="117"/>
                        <a:pt x="8" y="117"/>
                      </a:cubicBezTo>
                      <a:cubicBezTo>
                        <a:pt x="0" y="104"/>
                        <a:pt x="3" y="86"/>
                        <a:pt x="17" y="77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38" y="0"/>
                        <a:pt x="156" y="4"/>
                        <a:pt x="164" y="17"/>
                      </a:cubicBezTo>
                      <a:cubicBezTo>
                        <a:pt x="173" y="31"/>
                        <a:pt x="169" y="49"/>
                        <a:pt x="15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0" name="Freeform 53"/>
                <p:cNvSpPr>
                  <a:spLocks/>
                </p:cNvSpPr>
                <p:nvPr/>
              </p:nvSpPr>
              <p:spPr bwMode="auto">
                <a:xfrm>
                  <a:off x="2149476" y="4154488"/>
                  <a:ext cx="609600" cy="481013"/>
                </a:xfrm>
                <a:custGeom>
                  <a:avLst/>
                  <a:gdLst>
                    <a:gd name="T0" fmla="*/ 146 w 162"/>
                    <a:gd name="T1" fmla="*/ 57 h 128"/>
                    <a:gd name="T2" fmla="*/ 48 w 162"/>
                    <a:gd name="T3" fmla="*/ 119 h 128"/>
                    <a:gd name="T4" fmla="*/ 10 w 162"/>
                    <a:gd name="T5" fmla="*/ 111 h 128"/>
                    <a:gd name="T6" fmla="*/ 8 w 162"/>
                    <a:gd name="T7" fmla="*/ 109 h 128"/>
                    <a:gd name="T8" fmla="*/ 17 w 162"/>
                    <a:gd name="T9" fmla="*/ 70 h 128"/>
                    <a:gd name="T10" fmla="*/ 114 w 162"/>
                    <a:gd name="T11" fmla="*/ 8 h 128"/>
                    <a:gd name="T12" fmla="*/ 153 w 162"/>
                    <a:gd name="T13" fmla="*/ 17 h 128"/>
                    <a:gd name="T14" fmla="*/ 154 w 162"/>
                    <a:gd name="T15" fmla="*/ 18 h 128"/>
                    <a:gd name="T16" fmla="*/ 146 w 162"/>
                    <a:gd name="T17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128">
                      <a:moveTo>
                        <a:pt x="146" y="57"/>
                      </a:move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35" y="128"/>
                        <a:pt x="18" y="124"/>
                        <a:pt x="10" y="111"/>
                      </a:cubicBezTo>
                      <a:cubicBezTo>
                        <a:pt x="8" y="109"/>
                        <a:pt x="8" y="109"/>
                        <a:pt x="8" y="109"/>
                      </a:cubicBezTo>
                      <a:cubicBezTo>
                        <a:pt x="0" y="96"/>
                        <a:pt x="4" y="79"/>
                        <a:pt x="17" y="70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27" y="0"/>
                        <a:pt x="145" y="4"/>
                        <a:pt x="153" y="17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62" y="31"/>
                        <a:pt x="158" y="49"/>
                        <a:pt x="14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1" name="Freeform 54"/>
                <p:cNvSpPr>
                  <a:spLocks/>
                </p:cNvSpPr>
                <p:nvPr/>
              </p:nvSpPr>
              <p:spPr bwMode="auto">
                <a:xfrm>
                  <a:off x="2333626" y="4338638"/>
                  <a:ext cx="531813" cy="431800"/>
                </a:xfrm>
                <a:custGeom>
                  <a:avLst/>
                  <a:gdLst>
                    <a:gd name="T0" fmla="*/ 126 w 141"/>
                    <a:gd name="T1" fmla="*/ 57 h 115"/>
                    <a:gd name="T2" fmla="*/ 47 w 141"/>
                    <a:gd name="T3" fmla="*/ 107 h 115"/>
                    <a:gd name="T4" fmla="*/ 11 w 141"/>
                    <a:gd name="T5" fmla="*/ 99 h 115"/>
                    <a:gd name="T6" fmla="*/ 8 w 141"/>
                    <a:gd name="T7" fmla="*/ 94 h 115"/>
                    <a:gd name="T8" fmla="*/ 16 w 141"/>
                    <a:gd name="T9" fmla="*/ 58 h 115"/>
                    <a:gd name="T10" fmla="*/ 94 w 141"/>
                    <a:gd name="T11" fmla="*/ 8 h 115"/>
                    <a:gd name="T12" fmla="*/ 130 w 141"/>
                    <a:gd name="T13" fmla="*/ 15 h 115"/>
                    <a:gd name="T14" fmla="*/ 134 w 141"/>
                    <a:gd name="T15" fmla="*/ 21 h 115"/>
                    <a:gd name="T16" fmla="*/ 126 w 141"/>
                    <a:gd name="T1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" h="115">
                      <a:moveTo>
                        <a:pt x="126" y="57"/>
                      </a:move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5" y="115"/>
                        <a:pt x="19" y="111"/>
                        <a:pt x="11" y="99"/>
                      </a:cubicBezTo>
                      <a:cubicBezTo>
                        <a:pt x="8" y="94"/>
                        <a:pt x="8" y="94"/>
                        <a:pt x="8" y="94"/>
                      </a:cubicBezTo>
                      <a:cubicBezTo>
                        <a:pt x="0" y="82"/>
                        <a:pt x="4" y="66"/>
                        <a:pt x="16" y="5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106" y="0"/>
                        <a:pt x="123" y="3"/>
                        <a:pt x="130" y="15"/>
                      </a:cubicBezTo>
                      <a:cubicBezTo>
                        <a:pt x="134" y="21"/>
                        <a:pt x="134" y="21"/>
                        <a:pt x="134" y="21"/>
                      </a:cubicBezTo>
                      <a:cubicBezTo>
                        <a:pt x="141" y="33"/>
                        <a:pt x="138" y="49"/>
                        <a:pt x="12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2" name="Freeform 55"/>
                <p:cNvSpPr>
                  <a:spLocks/>
                </p:cNvSpPr>
                <p:nvPr/>
              </p:nvSpPr>
              <p:spPr bwMode="auto">
                <a:xfrm>
                  <a:off x="1890713" y="4060825"/>
                  <a:ext cx="198438" cy="206375"/>
                </a:xfrm>
                <a:custGeom>
                  <a:avLst/>
                  <a:gdLst>
                    <a:gd name="T0" fmla="*/ 30 w 53"/>
                    <a:gd name="T1" fmla="*/ 0 h 55"/>
                    <a:gd name="T2" fmla="*/ 53 w 53"/>
                    <a:gd name="T3" fmla="*/ 34 h 55"/>
                    <a:gd name="T4" fmla="*/ 20 w 53"/>
                    <a:gd name="T5" fmla="*/ 36 h 55"/>
                    <a:gd name="T6" fmla="*/ 30 w 5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5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9" y="55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2352676" y="4349750"/>
                  <a:ext cx="406400" cy="255588"/>
                </a:xfrm>
                <a:custGeom>
                  <a:avLst/>
                  <a:gdLst>
                    <a:gd name="T0" fmla="*/ 4 w 108"/>
                    <a:gd name="T1" fmla="*/ 61 h 68"/>
                    <a:gd name="T2" fmla="*/ 96 w 108"/>
                    <a:gd name="T3" fmla="*/ 2 h 68"/>
                    <a:gd name="T4" fmla="*/ 108 w 108"/>
                    <a:gd name="T5" fmla="*/ 1 h 68"/>
                    <a:gd name="T6" fmla="*/ 0 w 108"/>
                    <a:gd name="T7" fmla="*/ 68 h 68"/>
                    <a:gd name="T8" fmla="*/ 4 w 108"/>
                    <a:gd name="T9" fmla="*/ 6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68">
                      <a:moveTo>
                        <a:pt x="4" y="61"/>
                      </a:moveTo>
                      <a:cubicBezTo>
                        <a:pt x="6" y="60"/>
                        <a:pt x="96" y="2"/>
                        <a:pt x="96" y="2"/>
                      </a:cubicBezTo>
                      <a:cubicBezTo>
                        <a:pt x="96" y="2"/>
                        <a:pt x="105" y="0"/>
                        <a:pt x="108" y="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8"/>
                        <a:pt x="2" y="62"/>
                        <a:pt x="4" y="61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2160588" y="4168775"/>
                  <a:ext cx="455613" cy="327025"/>
                </a:xfrm>
                <a:custGeom>
                  <a:avLst/>
                  <a:gdLst>
                    <a:gd name="T0" fmla="*/ 112 w 121"/>
                    <a:gd name="T1" fmla="*/ 3 h 87"/>
                    <a:gd name="T2" fmla="*/ 16 w 121"/>
                    <a:gd name="T3" fmla="*/ 64 h 87"/>
                    <a:gd name="T4" fmla="*/ 1 w 121"/>
                    <a:gd name="T5" fmla="*/ 87 h 87"/>
                    <a:gd name="T6" fmla="*/ 121 w 121"/>
                    <a:gd name="T7" fmla="*/ 0 h 87"/>
                    <a:gd name="T8" fmla="*/ 112 w 121"/>
                    <a:gd name="T9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7">
                      <a:moveTo>
                        <a:pt x="112" y="3"/>
                      </a:move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6" y="64"/>
                        <a:pt x="0" y="76"/>
                        <a:pt x="1" y="8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112" y="3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2124076" y="4418013"/>
                  <a:ext cx="209550" cy="220663"/>
                </a:xfrm>
                <a:custGeom>
                  <a:avLst/>
                  <a:gdLst>
                    <a:gd name="T0" fmla="*/ 32 w 56"/>
                    <a:gd name="T1" fmla="*/ 0 h 59"/>
                    <a:gd name="T2" fmla="*/ 56 w 56"/>
                    <a:gd name="T3" fmla="*/ 36 h 59"/>
                    <a:gd name="T4" fmla="*/ 21 w 56"/>
                    <a:gd name="T5" fmla="*/ 39 h 59"/>
                    <a:gd name="T6" fmla="*/ 32 w 56"/>
                    <a:gd name="T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9">
                      <a:moveTo>
                        <a:pt x="32" y="0"/>
                      </a:move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6" y="36"/>
                        <a:pt x="41" y="59"/>
                        <a:pt x="21" y="39"/>
                      </a:cubicBezTo>
                      <a:cubicBezTo>
                        <a:pt x="21" y="39"/>
                        <a:pt x="0" y="17"/>
                        <a:pt x="32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2319338" y="4567238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19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19" y="36"/>
                      </a:cubicBezTo>
                      <a:cubicBezTo>
                        <a:pt x="19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1965326" y="4278313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20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2003426" y="3989388"/>
                  <a:ext cx="508000" cy="330200"/>
                </a:xfrm>
                <a:custGeom>
                  <a:avLst/>
                  <a:gdLst>
                    <a:gd name="T0" fmla="*/ 124 w 135"/>
                    <a:gd name="T1" fmla="*/ 2 h 88"/>
                    <a:gd name="T2" fmla="*/ 16 w 135"/>
                    <a:gd name="T3" fmla="*/ 70 h 88"/>
                    <a:gd name="T4" fmla="*/ 0 w 135"/>
                    <a:gd name="T5" fmla="*/ 88 h 88"/>
                    <a:gd name="T6" fmla="*/ 135 w 135"/>
                    <a:gd name="T7" fmla="*/ 0 h 88"/>
                    <a:gd name="T8" fmla="*/ 124 w 135"/>
                    <a:gd name="T9" fmla="*/ 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88">
                      <a:moveTo>
                        <a:pt x="124" y="2"/>
                      </a:move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3" y="78"/>
                        <a:pt x="0" y="88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35" y="0"/>
                        <a:pt x="128" y="0"/>
                        <a:pt x="124" y="2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9" name="Freeform 69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71438" cy="169863"/>
                </a:xfrm>
                <a:custGeom>
                  <a:avLst/>
                  <a:gdLst>
                    <a:gd name="T0" fmla="*/ 6 w 19"/>
                    <a:gd name="T1" fmla="*/ 22 h 45"/>
                    <a:gd name="T2" fmla="*/ 1 w 19"/>
                    <a:gd name="T3" fmla="*/ 33 h 45"/>
                    <a:gd name="T4" fmla="*/ 0 w 19"/>
                    <a:gd name="T5" fmla="*/ 33 h 45"/>
                    <a:gd name="T6" fmla="*/ 2 w 19"/>
                    <a:gd name="T7" fmla="*/ 38 h 45"/>
                    <a:gd name="T8" fmla="*/ 4 w 19"/>
                    <a:gd name="T9" fmla="*/ 41 h 45"/>
                    <a:gd name="T10" fmla="*/ 5 w 19"/>
                    <a:gd name="T11" fmla="*/ 42 h 45"/>
                    <a:gd name="T12" fmla="*/ 6 w 19"/>
                    <a:gd name="T13" fmla="*/ 44 h 45"/>
                    <a:gd name="T14" fmla="*/ 6 w 19"/>
                    <a:gd name="T15" fmla="*/ 44 h 45"/>
                    <a:gd name="T16" fmla="*/ 7 w 19"/>
                    <a:gd name="T17" fmla="*/ 45 h 45"/>
                    <a:gd name="T18" fmla="*/ 12 w 19"/>
                    <a:gd name="T19" fmla="*/ 37 h 45"/>
                    <a:gd name="T20" fmla="*/ 6 w 19"/>
                    <a:gd name="T21" fmla="*/ 22 h 45"/>
                    <a:gd name="T22" fmla="*/ 16 w 19"/>
                    <a:gd name="T23" fmla="*/ 0 h 45"/>
                    <a:gd name="T24" fmla="*/ 12 w 19"/>
                    <a:gd name="T25" fmla="*/ 10 h 45"/>
                    <a:gd name="T26" fmla="*/ 19 w 19"/>
                    <a:gd name="T27" fmla="*/ 4 h 45"/>
                    <a:gd name="T28" fmla="*/ 16 w 19"/>
                    <a:gd name="T2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45">
                      <a:moveTo>
                        <a:pt x="6" y="22"/>
                      </a:moveTo>
                      <a:cubicBezTo>
                        <a:pt x="5" y="26"/>
                        <a:pt x="3" y="30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3"/>
                        <a:pt x="1" y="35"/>
                        <a:pt x="2" y="38"/>
                      </a:cubicBezTo>
                      <a:cubicBezTo>
                        <a:pt x="3" y="39"/>
                        <a:pt x="3" y="40"/>
                        <a:pt x="4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7" y="45"/>
                        <a:pt x="7" y="45"/>
                      </a:cubicBezTo>
                      <a:cubicBezTo>
                        <a:pt x="8" y="45"/>
                        <a:pt x="9" y="41"/>
                        <a:pt x="12" y="37"/>
                      </a:cubicBezTo>
                      <a:cubicBezTo>
                        <a:pt x="10" y="34"/>
                        <a:pt x="6" y="29"/>
                        <a:pt x="6" y="22"/>
                      </a:cubicBezTo>
                      <a:moveTo>
                        <a:pt x="16" y="0"/>
                      </a:moveTo>
                      <a:cubicBezTo>
                        <a:pt x="15" y="3"/>
                        <a:pt x="14" y="7"/>
                        <a:pt x="12" y="10"/>
                      </a:cubicBezTo>
                      <a:cubicBezTo>
                        <a:pt x="14" y="8"/>
                        <a:pt x="16" y="6"/>
                        <a:pt x="19" y="4"/>
                      </a:cubicBezTo>
                      <a:cubicBezTo>
                        <a:pt x="19" y="2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0" name="Freeform 70"/>
                <p:cNvSpPr>
                  <a:spLocks/>
                </p:cNvSpPr>
                <p:nvPr/>
              </p:nvSpPr>
              <p:spPr bwMode="auto">
                <a:xfrm>
                  <a:off x="1939926" y="4068763"/>
                  <a:ext cx="55563" cy="123825"/>
                </a:xfrm>
                <a:custGeom>
                  <a:avLst/>
                  <a:gdLst>
                    <a:gd name="T0" fmla="*/ 13 w 15"/>
                    <a:gd name="T1" fmla="*/ 0 h 33"/>
                    <a:gd name="T2" fmla="*/ 6 w 15"/>
                    <a:gd name="T3" fmla="*/ 6 h 33"/>
                    <a:gd name="T4" fmla="*/ 3 w 15"/>
                    <a:gd name="T5" fmla="*/ 12 h 33"/>
                    <a:gd name="T6" fmla="*/ 0 w 15"/>
                    <a:gd name="T7" fmla="*/ 18 h 33"/>
                    <a:gd name="T8" fmla="*/ 6 w 15"/>
                    <a:gd name="T9" fmla="*/ 33 h 33"/>
                    <a:gd name="T10" fmla="*/ 13 w 15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13" y="0"/>
                      </a:moveTo>
                      <a:cubicBezTo>
                        <a:pt x="10" y="2"/>
                        <a:pt x="8" y="4"/>
                        <a:pt x="6" y="6"/>
                      </a:cubicBezTo>
                      <a:cubicBezTo>
                        <a:pt x="5" y="8"/>
                        <a:pt x="4" y="10"/>
                        <a:pt x="3" y="12"/>
                      </a:cubicBezTo>
                      <a:cubicBezTo>
                        <a:pt x="2" y="14"/>
                        <a:pt x="1" y="16"/>
                        <a:pt x="0" y="18"/>
                      </a:cubicBezTo>
                      <a:cubicBezTo>
                        <a:pt x="0" y="25"/>
                        <a:pt x="4" y="30"/>
                        <a:pt x="6" y="33"/>
                      </a:cubicBezTo>
                      <a:cubicBezTo>
                        <a:pt x="10" y="23"/>
                        <a:pt x="15" y="8"/>
                        <a:pt x="13" y="0"/>
                      </a:cubicBezTo>
                    </a:path>
                  </a:pathLst>
                </a:custGeom>
                <a:solidFill>
                  <a:srgbClr val="FBDFC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ED9E4D4-3A4F-4077-B3A4-CFE65383F319}"/>
              </a:ext>
            </a:extLst>
          </p:cNvPr>
          <p:cNvSpPr/>
          <p:nvPr/>
        </p:nvSpPr>
        <p:spPr>
          <a:xfrm>
            <a:off x="8391525" y="2332508"/>
            <a:ext cx="4947766" cy="4944592"/>
          </a:xfrm>
          <a:prstGeom prst="ellipse">
            <a:avLst/>
          </a:prstGeom>
          <a:blipFill dpi="0" rotWithShape="1">
            <a:blip r:embed="rId2"/>
            <a:srcRect/>
            <a:stretch>
              <a:fillRect r="23188" b="8476"/>
            </a:stretch>
          </a:blipFill>
          <a:ln>
            <a:noFill/>
          </a:ln>
          <a:effectLst>
            <a:softEdge rad="38100"/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84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8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24</a:t>
            </a:fld>
            <a:endParaRPr lang="th-TH" dirty="0">
              <a:uFillTx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409756" y="356772"/>
            <a:ext cx="9977411" cy="1015663"/>
          </a:xfrm>
          <a:prstGeom prst="rect">
            <a:avLst/>
          </a:prstGeom>
          <a:noFill/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ผลกระทบของยางสังเคราะห์ต่อสิ่งแวดล้อม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642581" y="2200169"/>
            <a:ext cx="79680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เมื่อยางรถยนต์เกิดการเผาไหม้จึงไม่ได้ปล่อยแค่เขม่าควัน ฝุ่นละออง ก๊าซคาร์บอนไดออกไซด์ ก๊าซคาร์บอนมอนอกไซด์ แต่ยังปล่อยสารพิษอีกมากมาย เช่น ก๊าซที่มีกำมะถันเป็นองค์ประกอบ ก๊าซไฮโดรเจนซัลไฟด์ </a:t>
            </a:r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(H2S) </a:t>
            </a:r>
            <a:r>
              <a:rPr lang="th-TH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ที่มีกลิ่นเหม็นรุนแรง อีกทั้งก๊าซชนิดนี้ยังมีภาวะเป็นกรด เมื่อสูดหายใจเข้าร่างกายอาจก่อให้เกิดการกัดกร่อนเนื้อเยื่อที่บริเวณทางเดินหายใจได้</a:t>
            </a:r>
          </a:p>
        </p:txBody>
      </p:sp>
      <p:grpSp>
        <p:nvGrpSpPr>
          <p:cNvPr id="82" name="Group 81"/>
          <p:cNvGrpSpPr/>
          <p:nvPr/>
        </p:nvGrpSpPr>
        <p:grpSpPr>
          <a:xfrm rot="1014987">
            <a:off x="563757" y="546357"/>
            <a:ext cx="959485" cy="1244701"/>
            <a:chOff x="3231916" y="2424111"/>
            <a:chExt cx="3417889" cy="4433889"/>
          </a:xfrm>
        </p:grpSpPr>
        <p:grpSp>
          <p:nvGrpSpPr>
            <p:cNvPr id="83" name="Group 82"/>
            <p:cNvGrpSpPr/>
            <p:nvPr/>
          </p:nvGrpSpPr>
          <p:grpSpPr>
            <a:xfrm>
              <a:off x="3982011" y="5448300"/>
              <a:ext cx="1270000" cy="1409700"/>
              <a:chOff x="1552576" y="4052888"/>
              <a:chExt cx="1270000" cy="1409700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1630363" y="4935538"/>
                <a:ext cx="925513" cy="384175"/>
              </a:xfrm>
              <a:custGeom>
                <a:avLst/>
                <a:gdLst>
                  <a:gd name="T0" fmla="*/ 581 w 583"/>
                  <a:gd name="T1" fmla="*/ 242 h 242"/>
                  <a:gd name="T2" fmla="*/ 15 w 583"/>
                  <a:gd name="T3" fmla="*/ 242 h 242"/>
                  <a:gd name="T4" fmla="*/ 0 w 583"/>
                  <a:gd name="T5" fmla="*/ 0 h 242"/>
                  <a:gd name="T6" fmla="*/ 583 w 583"/>
                  <a:gd name="T7" fmla="*/ 114 h 242"/>
                  <a:gd name="T8" fmla="*/ 581 w 583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242">
                    <a:moveTo>
                      <a:pt x="581" y="242"/>
                    </a:moveTo>
                    <a:lnTo>
                      <a:pt x="15" y="242"/>
                    </a:lnTo>
                    <a:lnTo>
                      <a:pt x="0" y="0"/>
                    </a:lnTo>
                    <a:lnTo>
                      <a:pt x="583" y="114"/>
                    </a:lnTo>
                    <a:lnTo>
                      <a:pt x="581" y="242"/>
                    </a:lnTo>
                    <a:close/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1630363" y="5319713"/>
                <a:ext cx="1027113" cy="14287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>
                <a:off x="1552576" y="4173538"/>
                <a:ext cx="1270000" cy="1171575"/>
              </a:xfrm>
              <a:custGeom>
                <a:avLst/>
                <a:gdLst>
                  <a:gd name="T0" fmla="*/ 166 w 338"/>
                  <a:gd name="T1" fmla="*/ 276 h 312"/>
                  <a:gd name="T2" fmla="*/ 73 w 338"/>
                  <a:gd name="T3" fmla="*/ 253 h 312"/>
                  <a:gd name="T4" fmla="*/ 7 w 338"/>
                  <a:gd name="T5" fmla="*/ 180 h 312"/>
                  <a:gd name="T6" fmla="*/ 7 w 338"/>
                  <a:gd name="T7" fmla="*/ 59 h 312"/>
                  <a:gd name="T8" fmla="*/ 85 w 338"/>
                  <a:gd name="T9" fmla="*/ 8 h 312"/>
                  <a:gd name="T10" fmla="*/ 279 w 338"/>
                  <a:gd name="T11" fmla="*/ 47 h 312"/>
                  <a:gd name="T12" fmla="*/ 331 w 338"/>
                  <a:gd name="T13" fmla="*/ 125 h 312"/>
                  <a:gd name="T14" fmla="*/ 278 w 338"/>
                  <a:gd name="T15" fmla="*/ 276 h 312"/>
                  <a:gd name="T16" fmla="*/ 166 w 338"/>
                  <a:gd name="T17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12">
                    <a:moveTo>
                      <a:pt x="166" y="276"/>
                    </a:moveTo>
                    <a:cubicBezTo>
                      <a:pt x="73" y="253"/>
                      <a:pt x="73" y="253"/>
                      <a:pt x="73" y="253"/>
                    </a:cubicBezTo>
                    <a:cubicBezTo>
                      <a:pt x="38" y="246"/>
                      <a:pt x="0" y="216"/>
                      <a:pt x="7" y="18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24"/>
                      <a:pt x="50" y="0"/>
                      <a:pt x="85" y="8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315" y="54"/>
                      <a:pt x="338" y="89"/>
                      <a:pt x="331" y="125"/>
                    </a:cubicBezTo>
                    <a:cubicBezTo>
                      <a:pt x="278" y="276"/>
                      <a:pt x="278" y="276"/>
                      <a:pt x="278" y="276"/>
                    </a:cubicBezTo>
                    <a:cubicBezTo>
                      <a:pt x="271" y="312"/>
                      <a:pt x="202" y="284"/>
                      <a:pt x="166" y="276"/>
                    </a:cubicBezTo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4" name="Freeform 49"/>
              <p:cNvSpPr>
                <a:spLocks/>
              </p:cNvSpPr>
              <p:nvPr/>
            </p:nvSpPr>
            <p:spPr bwMode="auto">
              <a:xfrm>
                <a:off x="1706563" y="4379913"/>
                <a:ext cx="939800" cy="808038"/>
              </a:xfrm>
              <a:custGeom>
                <a:avLst/>
                <a:gdLst>
                  <a:gd name="T0" fmla="*/ 41 w 250"/>
                  <a:gd name="T1" fmla="*/ 0 h 215"/>
                  <a:gd name="T2" fmla="*/ 10 w 250"/>
                  <a:gd name="T3" fmla="*/ 72 h 215"/>
                  <a:gd name="T4" fmla="*/ 91 w 250"/>
                  <a:gd name="T5" fmla="*/ 131 h 215"/>
                  <a:gd name="T6" fmla="*/ 225 w 250"/>
                  <a:gd name="T7" fmla="*/ 139 h 215"/>
                  <a:gd name="T8" fmla="*/ 41 w 250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5">
                    <a:moveTo>
                      <a:pt x="41" y="0"/>
                    </a:moveTo>
                    <a:cubicBezTo>
                      <a:pt x="41" y="0"/>
                      <a:pt x="0" y="80"/>
                      <a:pt x="10" y="72"/>
                    </a:cubicBezTo>
                    <a:cubicBezTo>
                      <a:pt x="17" y="67"/>
                      <a:pt x="40" y="15"/>
                      <a:pt x="91" y="131"/>
                    </a:cubicBezTo>
                    <a:cubicBezTo>
                      <a:pt x="113" y="180"/>
                      <a:pt x="200" y="215"/>
                      <a:pt x="225" y="139"/>
                    </a:cubicBezTo>
                    <a:cubicBezTo>
                      <a:pt x="250" y="63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5" name="Freeform 64"/>
              <p:cNvSpPr>
                <a:spLocks/>
              </p:cNvSpPr>
              <p:nvPr/>
            </p:nvSpPr>
            <p:spPr bwMode="auto">
              <a:xfrm>
                <a:off x="2322513" y="5210175"/>
                <a:ext cx="274638" cy="44450"/>
              </a:xfrm>
              <a:custGeom>
                <a:avLst/>
                <a:gdLst>
                  <a:gd name="T0" fmla="*/ 73 w 73"/>
                  <a:gd name="T1" fmla="*/ 0 h 12"/>
                  <a:gd name="T2" fmla="*/ 0 w 73"/>
                  <a:gd name="T3" fmla="*/ 11 h 12"/>
                  <a:gd name="T4" fmla="*/ 66 w 73"/>
                  <a:gd name="T5" fmla="*/ 12 h 12"/>
                  <a:gd name="T6" fmla="*/ 73 w 7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2">
                    <a:moveTo>
                      <a:pt x="73" y="0"/>
                    </a:moveTo>
                    <a:cubicBezTo>
                      <a:pt x="73" y="0"/>
                      <a:pt x="31" y="9"/>
                      <a:pt x="0" y="11"/>
                    </a:cubicBezTo>
                    <a:cubicBezTo>
                      <a:pt x="66" y="12"/>
                      <a:pt x="66" y="12"/>
                      <a:pt x="66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6" name="Freeform 65"/>
              <p:cNvSpPr>
                <a:spLocks/>
              </p:cNvSpPr>
              <p:nvPr/>
            </p:nvSpPr>
            <p:spPr bwMode="auto">
              <a:xfrm>
                <a:off x="1627188" y="5011738"/>
                <a:ext cx="244475" cy="168275"/>
              </a:xfrm>
              <a:custGeom>
                <a:avLst/>
                <a:gdLst>
                  <a:gd name="T0" fmla="*/ 0 w 65"/>
                  <a:gd name="T1" fmla="*/ 0 h 45"/>
                  <a:gd name="T2" fmla="*/ 65 w 65"/>
                  <a:gd name="T3" fmla="*/ 45 h 45"/>
                  <a:gd name="T4" fmla="*/ 4 w 65"/>
                  <a:gd name="T5" fmla="*/ 23 h 45"/>
                  <a:gd name="T6" fmla="*/ 0 w 6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45">
                    <a:moveTo>
                      <a:pt x="0" y="0"/>
                    </a:moveTo>
                    <a:cubicBezTo>
                      <a:pt x="0" y="0"/>
                      <a:pt x="21" y="30"/>
                      <a:pt x="65" y="45"/>
                    </a:cubicBezTo>
                    <a:cubicBezTo>
                      <a:pt x="65" y="45"/>
                      <a:pt x="4" y="28"/>
                      <a:pt x="4" y="23"/>
                    </a:cubicBezTo>
                    <a:cubicBezTo>
                      <a:pt x="3" y="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7" name="Freeform 66"/>
              <p:cNvSpPr>
                <a:spLocks/>
              </p:cNvSpPr>
              <p:nvPr/>
            </p:nvSpPr>
            <p:spPr bwMode="auto">
              <a:xfrm>
                <a:off x="2089151" y="4868863"/>
                <a:ext cx="109538" cy="325438"/>
              </a:xfrm>
              <a:custGeom>
                <a:avLst/>
                <a:gdLst>
                  <a:gd name="T0" fmla="*/ 9 w 29"/>
                  <a:gd name="T1" fmla="*/ 3 h 87"/>
                  <a:gd name="T2" fmla="*/ 0 w 29"/>
                  <a:gd name="T3" fmla="*/ 87 h 87"/>
                  <a:gd name="T4" fmla="*/ 26 w 29"/>
                  <a:gd name="T5" fmla="*/ 18 h 87"/>
                  <a:gd name="T6" fmla="*/ 9 w 29"/>
                  <a:gd name="T7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7">
                    <a:moveTo>
                      <a:pt x="9" y="3"/>
                    </a:moveTo>
                    <a:cubicBezTo>
                      <a:pt x="9" y="3"/>
                      <a:pt x="15" y="69"/>
                      <a:pt x="0" y="87"/>
                    </a:cubicBezTo>
                    <a:cubicBezTo>
                      <a:pt x="0" y="87"/>
                      <a:pt x="29" y="37"/>
                      <a:pt x="26" y="18"/>
                    </a:cubicBezTo>
                    <a:cubicBezTo>
                      <a:pt x="24" y="0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1924051" y="4195763"/>
                <a:ext cx="15875" cy="222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3 w 4"/>
                  <a:gd name="T5" fmla="*/ 4 h 6"/>
                  <a:gd name="T6" fmla="*/ 2 w 4"/>
                  <a:gd name="T7" fmla="*/ 3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3"/>
                      <a:pt x="3" y="6"/>
                      <a:pt x="4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EADCD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9" name="Freeform 71"/>
              <p:cNvSpPr>
                <a:spLocks noEditPoints="1"/>
              </p:cNvSpPr>
              <p:nvPr/>
            </p:nvSpPr>
            <p:spPr bwMode="auto">
              <a:xfrm>
                <a:off x="1916113" y="4052888"/>
                <a:ext cx="60325" cy="123825"/>
              </a:xfrm>
              <a:custGeom>
                <a:avLst/>
                <a:gdLst>
                  <a:gd name="T0" fmla="*/ 1 w 16"/>
                  <a:gd name="T1" fmla="*/ 33 h 33"/>
                  <a:gd name="T2" fmla="*/ 0 w 16"/>
                  <a:gd name="T3" fmla="*/ 33 h 33"/>
                  <a:gd name="T4" fmla="*/ 0 w 16"/>
                  <a:gd name="T5" fmla="*/ 33 h 33"/>
                  <a:gd name="T6" fmla="*/ 1 w 16"/>
                  <a:gd name="T7" fmla="*/ 33 h 33"/>
                  <a:gd name="T8" fmla="*/ 16 w 16"/>
                  <a:gd name="T9" fmla="*/ 0 h 33"/>
                  <a:gd name="T10" fmla="*/ 9 w 16"/>
                  <a:gd name="T11" fmla="*/ 16 h 33"/>
                  <a:gd name="T12" fmla="*/ 12 w 16"/>
                  <a:gd name="T13" fmla="*/ 10 h 33"/>
                  <a:gd name="T14" fmla="*/ 16 w 16"/>
                  <a:gd name="T15" fmla="*/ 0 h 33"/>
                  <a:gd name="T16" fmla="*/ 16 w 16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1" y="33"/>
                    </a:cubicBezTo>
                    <a:moveTo>
                      <a:pt x="16" y="0"/>
                    </a:moveTo>
                    <a:cubicBezTo>
                      <a:pt x="16" y="0"/>
                      <a:pt x="13" y="8"/>
                      <a:pt x="9" y="16"/>
                    </a:cubicBezTo>
                    <a:cubicBezTo>
                      <a:pt x="10" y="14"/>
                      <a:pt x="11" y="12"/>
                      <a:pt x="12" y="10"/>
                    </a:cubicBezTo>
                    <a:cubicBezTo>
                      <a:pt x="14" y="7"/>
                      <a:pt x="15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3D2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231916" y="2424111"/>
              <a:ext cx="3417889" cy="4049713"/>
              <a:chOff x="728662" y="927100"/>
              <a:chExt cx="3417889" cy="4049713"/>
            </a:xfrm>
          </p:grpSpPr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1492251" y="3475038"/>
                <a:ext cx="1258888" cy="1501775"/>
              </a:xfrm>
              <a:custGeom>
                <a:avLst/>
                <a:gdLst>
                  <a:gd name="T0" fmla="*/ 290 w 335"/>
                  <a:gd name="T1" fmla="*/ 375 h 400"/>
                  <a:gd name="T2" fmla="*/ 290 w 335"/>
                  <a:gd name="T3" fmla="*/ 375 h 400"/>
                  <a:gd name="T4" fmla="*/ 178 w 335"/>
                  <a:gd name="T5" fmla="*/ 355 h 400"/>
                  <a:gd name="T6" fmla="*/ 26 w 335"/>
                  <a:gd name="T7" fmla="*/ 138 h 400"/>
                  <a:gd name="T8" fmla="*/ 45 w 335"/>
                  <a:gd name="T9" fmla="*/ 26 h 400"/>
                  <a:gd name="T10" fmla="*/ 157 w 335"/>
                  <a:gd name="T11" fmla="*/ 45 h 400"/>
                  <a:gd name="T12" fmla="*/ 310 w 335"/>
                  <a:gd name="T13" fmla="*/ 262 h 400"/>
                  <a:gd name="T14" fmla="*/ 290 w 335"/>
                  <a:gd name="T15" fmla="*/ 37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00">
                    <a:moveTo>
                      <a:pt x="290" y="375"/>
                    </a:moveTo>
                    <a:cubicBezTo>
                      <a:pt x="290" y="375"/>
                      <a:pt x="290" y="375"/>
                      <a:pt x="290" y="375"/>
                    </a:cubicBezTo>
                    <a:cubicBezTo>
                      <a:pt x="254" y="400"/>
                      <a:pt x="203" y="391"/>
                      <a:pt x="178" y="355"/>
                    </a:cubicBezTo>
                    <a:cubicBezTo>
                      <a:pt x="26" y="138"/>
                      <a:pt x="26" y="138"/>
                      <a:pt x="26" y="138"/>
                    </a:cubicBezTo>
                    <a:cubicBezTo>
                      <a:pt x="0" y="102"/>
                      <a:pt x="9" y="51"/>
                      <a:pt x="45" y="26"/>
                    </a:cubicBezTo>
                    <a:cubicBezTo>
                      <a:pt x="81" y="0"/>
                      <a:pt x="132" y="9"/>
                      <a:pt x="157" y="45"/>
                    </a:cubicBezTo>
                    <a:cubicBezTo>
                      <a:pt x="310" y="262"/>
                      <a:pt x="310" y="262"/>
                      <a:pt x="310" y="262"/>
                    </a:cubicBezTo>
                    <a:cubicBezTo>
                      <a:pt x="335" y="299"/>
                      <a:pt x="326" y="349"/>
                      <a:pt x="290" y="375"/>
                    </a:cubicBezTo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2932113" y="1550988"/>
                <a:ext cx="771525" cy="769938"/>
              </a:xfrm>
              <a:custGeom>
                <a:avLst/>
                <a:gdLst>
                  <a:gd name="T0" fmla="*/ 31 w 205"/>
                  <a:gd name="T1" fmla="*/ 158 h 205"/>
                  <a:gd name="T2" fmla="*/ 159 w 205"/>
                  <a:gd name="T3" fmla="*/ 174 h 205"/>
                  <a:gd name="T4" fmla="*/ 174 w 205"/>
                  <a:gd name="T5" fmla="*/ 46 h 205"/>
                  <a:gd name="T6" fmla="*/ 46 w 205"/>
                  <a:gd name="T7" fmla="*/ 31 h 205"/>
                  <a:gd name="T8" fmla="*/ 31 w 205"/>
                  <a:gd name="T9" fmla="*/ 15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31" y="158"/>
                    </a:moveTo>
                    <a:cubicBezTo>
                      <a:pt x="62" y="198"/>
                      <a:pt x="119" y="205"/>
                      <a:pt x="159" y="174"/>
                    </a:cubicBezTo>
                    <a:cubicBezTo>
                      <a:pt x="198" y="143"/>
                      <a:pt x="205" y="85"/>
                      <a:pt x="174" y="46"/>
                    </a:cubicBezTo>
                    <a:cubicBezTo>
                      <a:pt x="143" y="6"/>
                      <a:pt x="86" y="0"/>
                      <a:pt x="46" y="31"/>
                    </a:cubicBezTo>
                    <a:cubicBezTo>
                      <a:pt x="7" y="62"/>
                      <a:pt x="0" y="119"/>
                      <a:pt x="31" y="158"/>
                    </a:cubicBez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2398713" y="927100"/>
                <a:ext cx="1747838" cy="2133600"/>
              </a:xfrm>
              <a:custGeom>
                <a:avLst/>
                <a:gdLst>
                  <a:gd name="T0" fmla="*/ 452 w 465"/>
                  <a:gd name="T1" fmla="*/ 500 h 568"/>
                  <a:gd name="T2" fmla="*/ 445 w 465"/>
                  <a:gd name="T3" fmla="*/ 555 h 568"/>
                  <a:gd name="T4" fmla="*/ 391 w 465"/>
                  <a:gd name="T5" fmla="*/ 548 h 568"/>
                  <a:gd name="T6" fmla="*/ 13 w 465"/>
                  <a:gd name="T7" fmla="*/ 68 h 568"/>
                  <a:gd name="T8" fmla="*/ 20 w 465"/>
                  <a:gd name="T9" fmla="*/ 13 h 568"/>
                  <a:gd name="T10" fmla="*/ 74 w 465"/>
                  <a:gd name="T11" fmla="*/ 20 h 568"/>
                  <a:gd name="T12" fmla="*/ 452 w 465"/>
                  <a:gd name="T13" fmla="*/ 50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568">
                    <a:moveTo>
                      <a:pt x="452" y="500"/>
                    </a:moveTo>
                    <a:cubicBezTo>
                      <a:pt x="465" y="517"/>
                      <a:pt x="462" y="541"/>
                      <a:pt x="445" y="555"/>
                    </a:cubicBezTo>
                    <a:cubicBezTo>
                      <a:pt x="428" y="568"/>
                      <a:pt x="404" y="565"/>
                      <a:pt x="391" y="54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0" y="51"/>
                      <a:pt x="3" y="27"/>
                      <a:pt x="20" y="13"/>
                    </a:cubicBezTo>
                    <a:cubicBezTo>
                      <a:pt x="36" y="0"/>
                      <a:pt x="61" y="3"/>
                      <a:pt x="74" y="20"/>
                    </a:cubicBezTo>
                    <a:lnTo>
                      <a:pt x="452" y="500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728662" y="1168400"/>
                <a:ext cx="3144838" cy="2997200"/>
              </a:xfrm>
              <a:custGeom>
                <a:avLst/>
                <a:gdLst>
                  <a:gd name="T0" fmla="*/ 836 w 836"/>
                  <a:gd name="T1" fmla="*/ 477 h 798"/>
                  <a:gd name="T2" fmla="*/ 575 w 836"/>
                  <a:gd name="T3" fmla="*/ 522 h 798"/>
                  <a:gd name="T4" fmla="*/ 282 w 836"/>
                  <a:gd name="T5" fmla="*/ 753 h 798"/>
                  <a:gd name="T6" fmla="*/ 96 w 836"/>
                  <a:gd name="T7" fmla="*/ 728 h 798"/>
                  <a:gd name="T8" fmla="*/ 46 w 836"/>
                  <a:gd name="T9" fmla="*/ 664 h 798"/>
                  <a:gd name="T10" fmla="*/ 65 w 836"/>
                  <a:gd name="T11" fmla="*/ 478 h 798"/>
                  <a:gd name="T12" fmla="*/ 359 w 836"/>
                  <a:gd name="T13" fmla="*/ 247 h 798"/>
                  <a:gd name="T14" fmla="*/ 461 w 836"/>
                  <a:gd name="T15" fmla="*/ 0 h 798"/>
                  <a:gd name="T16" fmla="*/ 836 w 836"/>
                  <a:gd name="T17" fmla="*/ 47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6" h="798">
                    <a:moveTo>
                      <a:pt x="836" y="477"/>
                    </a:moveTo>
                    <a:cubicBezTo>
                      <a:pt x="836" y="477"/>
                      <a:pt x="657" y="458"/>
                      <a:pt x="575" y="522"/>
                    </a:cubicBezTo>
                    <a:cubicBezTo>
                      <a:pt x="282" y="753"/>
                      <a:pt x="282" y="753"/>
                      <a:pt x="282" y="753"/>
                    </a:cubicBezTo>
                    <a:cubicBezTo>
                      <a:pt x="225" y="798"/>
                      <a:pt x="142" y="786"/>
                      <a:pt x="96" y="728"/>
                    </a:cubicBezTo>
                    <a:cubicBezTo>
                      <a:pt x="46" y="664"/>
                      <a:pt x="46" y="664"/>
                      <a:pt x="46" y="664"/>
                    </a:cubicBezTo>
                    <a:cubicBezTo>
                      <a:pt x="0" y="605"/>
                      <a:pt x="9" y="522"/>
                      <a:pt x="65" y="478"/>
                    </a:cubicBezTo>
                    <a:cubicBezTo>
                      <a:pt x="359" y="247"/>
                      <a:pt x="359" y="247"/>
                      <a:pt x="359" y="247"/>
                    </a:cubicBezTo>
                    <a:cubicBezTo>
                      <a:pt x="469" y="156"/>
                      <a:pt x="461" y="0"/>
                      <a:pt x="461" y="0"/>
                    </a:cubicBezTo>
                    <a:lnTo>
                      <a:pt x="836" y="477"/>
                    </a:ln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728663" y="2433638"/>
                <a:ext cx="1733550" cy="1731963"/>
              </a:xfrm>
              <a:custGeom>
                <a:avLst/>
                <a:gdLst>
                  <a:gd name="T0" fmla="*/ 65 w 461"/>
                  <a:gd name="T1" fmla="*/ 141 h 461"/>
                  <a:gd name="T2" fmla="*/ 46 w 461"/>
                  <a:gd name="T3" fmla="*/ 327 h 461"/>
                  <a:gd name="T4" fmla="*/ 96 w 461"/>
                  <a:gd name="T5" fmla="*/ 391 h 461"/>
                  <a:gd name="T6" fmla="*/ 282 w 461"/>
                  <a:gd name="T7" fmla="*/ 416 h 461"/>
                  <a:gd name="T8" fmla="*/ 461 w 461"/>
                  <a:gd name="T9" fmla="*/ 276 h 461"/>
                  <a:gd name="T10" fmla="*/ 244 w 461"/>
                  <a:gd name="T11" fmla="*/ 0 h 461"/>
                  <a:gd name="T12" fmla="*/ 65 w 461"/>
                  <a:gd name="T13" fmla="*/ 14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461">
                    <a:moveTo>
                      <a:pt x="65" y="141"/>
                    </a:moveTo>
                    <a:cubicBezTo>
                      <a:pt x="9" y="185"/>
                      <a:pt x="0" y="268"/>
                      <a:pt x="46" y="327"/>
                    </a:cubicBezTo>
                    <a:cubicBezTo>
                      <a:pt x="96" y="391"/>
                      <a:pt x="96" y="391"/>
                      <a:pt x="96" y="391"/>
                    </a:cubicBezTo>
                    <a:cubicBezTo>
                      <a:pt x="142" y="449"/>
                      <a:pt x="225" y="461"/>
                      <a:pt x="282" y="416"/>
                    </a:cubicBezTo>
                    <a:cubicBezTo>
                      <a:pt x="461" y="276"/>
                      <a:pt x="461" y="276"/>
                      <a:pt x="461" y="276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65" y="141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825501" y="3587750"/>
                <a:ext cx="327025" cy="396875"/>
              </a:xfrm>
              <a:custGeom>
                <a:avLst/>
                <a:gdLst>
                  <a:gd name="T0" fmla="*/ 109 w 206"/>
                  <a:gd name="T1" fmla="*/ 125 h 250"/>
                  <a:gd name="T2" fmla="*/ 109 w 206"/>
                  <a:gd name="T3" fmla="*/ 125 h 250"/>
                  <a:gd name="T4" fmla="*/ 17 w 206"/>
                  <a:gd name="T5" fmla="*/ 0 h 250"/>
                  <a:gd name="T6" fmla="*/ 0 w 206"/>
                  <a:gd name="T7" fmla="*/ 49 h 250"/>
                  <a:gd name="T8" fmla="*/ 41 w 206"/>
                  <a:gd name="T9" fmla="*/ 187 h 250"/>
                  <a:gd name="T10" fmla="*/ 154 w 206"/>
                  <a:gd name="T11" fmla="*/ 250 h 250"/>
                  <a:gd name="T12" fmla="*/ 206 w 206"/>
                  <a:gd name="T13" fmla="*/ 239 h 250"/>
                  <a:gd name="T14" fmla="*/ 109 w 206"/>
                  <a:gd name="T1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50">
                    <a:moveTo>
                      <a:pt x="109" y="125"/>
                    </a:moveTo>
                    <a:lnTo>
                      <a:pt x="109" y="125"/>
                    </a:lnTo>
                    <a:lnTo>
                      <a:pt x="17" y="0"/>
                    </a:lnTo>
                    <a:lnTo>
                      <a:pt x="0" y="49"/>
                    </a:lnTo>
                    <a:lnTo>
                      <a:pt x="41" y="187"/>
                    </a:lnTo>
                    <a:lnTo>
                      <a:pt x="154" y="250"/>
                    </a:lnTo>
                    <a:lnTo>
                      <a:pt x="206" y="239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1751013" y="1306513"/>
                <a:ext cx="996950" cy="1416050"/>
              </a:xfrm>
              <a:custGeom>
                <a:avLst/>
                <a:gdLst>
                  <a:gd name="T0" fmla="*/ 265 w 265"/>
                  <a:gd name="T1" fmla="*/ 60 h 377"/>
                  <a:gd name="T2" fmla="*/ 180 w 265"/>
                  <a:gd name="T3" fmla="*/ 257 h 377"/>
                  <a:gd name="T4" fmla="*/ 32 w 265"/>
                  <a:gd name="T5" fmla="*/ 377 h 377"/>
                  <a:gd name="T6" fmla="*/ 0 w 265"/>
                  <a:gd name="T7" fmla="*/ 336 h 377"/>
                  <a:gd name="T8" fmla="*/ 149 w 265"/>
                  <a:gd name="T9" fmla="*/ 214 h 377"/>
                  <a:gd name="T10" fmla="*/ 218 w 265"/>
                  <a:gd name="T11" fmla="*/ 0 h 377"/>
                  <a:gd name="T12" fmla="*/ 265 w 265"/>
                  <a:gd name="T13" fmla="*/ 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377">
                    <a:moveTo>
                      <a:pt x="265" y="60"/>
                    </a:moveTo>
                    <a:cubicBezTo>
                      <a:pt x="265" y="60"/>
                      <a:pt x="256" y="184"/>
                      <a:pt x="180" y="257"/>
                    </a:cubicBezTo>
                    <a:cubicBezTo>
                      <a:pt x="105" y="329"/>
                      <a:pt x="32" y="377"/>
                      <a:pt x="32" y="377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49" y="214"/>
                      <a:pt x="149" y="214"/>
                      <a:pt x="149" y="214"/>
                    </a:cubicBezTo>
                    <a:cubicBezTo>
                      <a:pt x="149" y="214"/>
                      <a:pt x="227" y="96"/>
                      <a:pt x="218" y="0"/>
                    </a:cubicBezTo>
                    <a:lnTo>
                      <a:pt x="265" y="6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0" name="Freeform 83"/>
              <p:cNvSpPr>
                <a:spLocks/>
              </p:cNvSpPr>
              <p:nvPr/>
            </p:nvSpPr>
            <p:spPr bwMode="auto">
              <a:xfrm>
                <a:off x="765176" y="2568575"/>
                <a:ext cx="1106488" cy="950913"/>
              </a:xfrm>
              <a:custGeom>
                <a:avLst/>
                <a:gdLst>
                  <a:gd name="T0" fmla="*/ 262 w 294"/>
                  <a:gd name="T1" fmla="*/ 0 h 253"/>
                  <a:gd name="T2" fmla="*/ 9 w 294"/>
                  <a:gd name="T3" fmla="*/ 180 h 253"/>
                  <a:gd name="T4" fmla="*/ 15 w 294"/>
                  <a:gd name="T5" fmla="*/ 253 h 253"/>
                  <a:gd name="T6" fmla="*/ 294 w 294"/>
                  <a:gd name="T7" fmla="*/ 41 h 253"/>
                  <a:gd name="T8" fmla="*/ 262 w 29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253">
                    <a:moveTo>
                      <a:pt x="262" y="0"/>
                    </a:move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0" y="219"/>
                      <a:pt x="15" y="253"/>
                    </a:cubicBezTo>
                    <a:cubicBezTo>
                      <a:pt x="294" y="41"/>
                      <a:pt x="294" y="41"/>
                      <a:pt x="294" y="41"/>
                    </a:cubicBez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916923" y="5181600"/>
              <a:ext cx="1377951" cy="1366838"/>
              <a:chOff x="1487488" y="3786188"/>
              <a:chExt cx="1377951" cy="13668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87488" y="3910013"/>
                <a:ext cx="546100" cy="1243013"/>
                <a:chOff x="1487488" y="3910013"/>
                <a:chExt cx="546100" cy="1243013"/>
              </a:xfrm>
            </p:grpSpPr>
            <p:sp>
              <p:nvSpPr>
                <p:cNvPr id="101" name="Freeform 56"/>
                <p:cNvSpPr>
                  <a:spLocks/>
                </p:cNvSpPr>
                <p:nvPr/>
              </p:nvSpPr>
              <p:spPr bwMode="auto">
                <a:xfrm>
                  <a:off x="1487488" y="3910013"/>
                  <a:ext cx="546100" cy="1243013"/>
                </a:xfrm>
                <a:custGeom>
                  <a:avLst/>
                  <a:gdLst>
                    <a:gd name="T0" fmla="*/ 77 w 145"/>
                    <a:gd name="T1" fmla="*/ 320 h 331"/>
                    <a:gd name="T2" fmla="*/ 37 w 145"/>
                    <a:gd name="T3" fmla="*/ 293 h 331"/>
                    <a:gd name="T4" fmla="*/ 12 w 145"/>
                    <a:gd name="T5" fmla="*/ 117 h 331"/>
                    <a:gd name="T6" fmla="*/ 74 w 145"/>
                    <a:gd name="T7" fmla="*/ 28 h 331"/>
                    <a:gd name="T8" fmla="*/ 127 w 145"/>
                    <a:gd name="T9" fmla="*/ 17 h 331"/>
                    <a:gd name="T10" fmla="*/ 95 w 145"/>
                    <a:gd name="T11" fmla="*/ 102 h 331"/>
                    <a:gd name="T12" fmla="*/ 73 w 145"/>
                    <a:gd name="T13" fmla="*/ 169 h 331"/>
                    <a:gd name="T14" fmla="*/ 77 w 145"/>
                    <a:gd name="T15" fmla="*/ 32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331">
                      <a:moveTo>
                        <a:pt x="77" y="320"/>
                      </a:moveTo>
                      <a:cubicBezTo>
                        <a:pt x="37" y="293"/>
                        <a:pt x="37" y="293"/>
                        <a:pt x="37" y="293"/>
                      </a:cubicBezTo>
                      <a:cubicBezTo>
                        <a:pt x="20" y="282"/>
                        <a:pt x="0" y="134"/>
                        <a:pt x="12" y="117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86" y="10"/>
                        <a:pt x="114" y="0"/>
                        <a:pt x="127" y="17"/>
                      </a:cubicBezTo>
                      <a:cubicBezTo>
                        <a:pt x="145" y="28"/>
                        <a:pt x="106" y="85"/>
                        <a:pt x="95" y="102"/>
                      </a:cubicBezTo>
                      <a:cubicBezTo>
                        <a:pt x="73" y="169"/>
                        <a:pt x="73" y="169"/>
                        <a:pt x="73" y="169"/>
                      </a:cubicBezTo>
                      <a:cubicBezTo>
                        <a:pt x="61" y="187"/>
                        <a:pt x="94" y="331"/>
                        <a:pt x="77" y="320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2" name="Freeform 63"/>
                <p:cNvSpPr>
                  <a:spLocks/>
                </p:cNvSpPr>
                <p:nvPr/>
              </p:nvSpPr>
              <p:spPr bwMode="auto">
                <a:xfrm>
                  <a:off x="1743076" y="3932238"/>
                  <a:ext cx="177800" cy="158750"/>
                </a:xfrm>
                <a:custGeom>
                  <a:avLst/>
                  <a:gdLst>
                    <a:gd name="T0" fmla="*/ 41 w 47"/>
                    <a:gd name="T1" fmla="*/ 2 h 42"/>
                    <a:gd name="T2" fmla="*/ 37 w 47"/>
                    <a:gd name="T3" fmla="*/ 25 h 42"/>
                    <a:gd name="T4" fmla="*/ 24 w 47"/>
                    <a:gd name="T5" fmla="*/ 42 h 42"/>
                    <a:gd name="T6" fmla="*/ 0 w 47"/>
                    <a:gd name="T7" fmla="*/ 31 h 42"/>
                    <a:gd name="T8" fmla="*/ 41 w 47"/>
                    <a:gd name="T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2">
                      <a:moveTo>
                        <a:pt x="41" y="2"/>
                      </a:moveTo>
                      <a:cubicBezTo>
                        <a:pt x="41" y="2"/>
                        <a:pt x="47" y="13"/>
                        <a:pt x="37" y="25"/>
                      </a:cubicBezTo>
                      <a:cubicBezTo>
                        <a:pt x="27" y="36"/>
                        <a:pt x="24" y="42"/>
                        <a:pt x="24" y="4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15" y="0"/>
                        <a:pt x="41" y="2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90713" y="3786188"/>
                <a:ext cx="974726" cy="992188"/>
                <a:chOff x="1890713" y="3786188"/>
                <a:chExt cx="974726" cy="992188"/>
              </a:xfrm>
            </p:grpSpPr>
            <p:sp>
              <p:nvSpPr>
                <p:cNvPr id="88" name="Freeform 51"/>
                <p:cNvSpPr>
                  <a:spLocks/>
                </p:cNvSpPr>
                <p:nvPr/>
              </p:nvSpPr>
              <p:spPr bwMode="auto">
                <a:xfrm>
                  <a:off x="1901826" y="3786188"/>
                  <a:ext cx="623888" cy="488950"/>
                </a:xfrm>
                <a:custGeom>
                  <a:avLst/>
                  <a:gdLst>
                    <a:gd name="T0" fmla="*/ 149 w 166"/>
                    <a:gd name="T1" fmla="*/ 57 h 130"/>
                    <a:gd name="T2" fmla="*/ 48 w 166"/>
                    <a:gd name="T3" fmla="*/ 122 h 130"/>
                    <a:gd name="T4" fmla="*/ 9 w 166"/>
                    <a:gd name="T5" fmla="*/ 113 h 130"/>
                    <a:gd name="T6" fmla="*/ 8 w 166"/>
                    <a:gd name="T7" fmla="*/ 112 h 130"/>
                    <a:gd name="T8" fmla="*/ 17 w 166"/>
                    <a:gd name="T9" fmla="*/ 73 h 130"/>
                    <a:gd name="T10" fmla="*/ 117 w 166"/>
                    <a:gd name="T11" fmla="*/ 8 h 130"/>
                    <a:gd name="T12" fmla="*/ 157 w 166"/>
                    <a:gd name="T13" fmla="*/ 17 h 130"/>
                    <a:gd name="T14" fmla="*/ 157 w 166"/>
                    <a:gd name="T15" fmla="*/ 18 h 130"/>
                    <a:gd name="T16" fmla="*/ 149 w 166"/>
                    <a:gd name="T17" fmla="*/ 5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30">
                      <a:moveTo>
                        <a:pt x="149" y="57"/>
                      </a:move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35" y="130"/>
                        <a:pt x="17" y="126"/>
                        <a:pt x="9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0" y="99"/>
                        <a:pt x="4" y="81"/>
                        <a:pt x="17" y="73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31" y="0"/>
                        <a:pt x="148" y="4"/>
                        <a:pt x="157" y="17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66" y="31"/>
                        <a:pt x="162" y="49"/>
                        <a:pt x="149" y="57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89" name="Freeform 52"/>
                <p:cNvSpPr>
                  <a:spLocks/>
                </p:cNvSpPr>
                <p:nvPr/>
              </p:nvSpPr>
              <p:spPr bwMode="auto">
                <a:xfrm>
                  <a:off x="1984376" y="3973513"/>
                  <a:ext cx="650875" cy="508000"/>
                </a:xfrm>
                <a:custGeom>
                  <a:avLst/>
                  <a:gdLst>
                    <a:gd name="T0" fmla="*/ 156 w 173"/>
                    <a:gd name="T1" fmla="*/ 57 h 135"/>
                    <a:gd name="T2" fmla="*/ 48 w 173"/>
                    <a:gd name="T3" fmla="*/ 126 h 135"/>
                    <a:gd name="T4" fmla="*/ 8 w 173"/>
                    <a:gd name="T5" fmla="*/ 117 h 135"/>
                    <a:gd name="T6" fmla="*/ 8 w 173"/>
                    <a:gd name="T7" fmla="*/ 117 h 135"/>
                    <a:gd name="T8" fmla="*/ 17 w 173"/>
                    <a:gd name="T9" fmla="*/ 77 h 135"/>
                    <a:gd name="T10" fmla="*/ 124 w 173"/>
                    <a:gd name="T11" fmla="*/ 8 h 135"/>
                    <a:gd name="T12" fmla="*/ 164 w 173"/>
                    <a:gd name="T13" fmla="*/ 17 h 135"/>
                    <a:gd name="T14" fmla="*/ 156 w 173"/>
                    <a:gd name="T15" fmla="*/ 5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3" h="135">
                      <a:moveTo>
                        <a:pt x="156" y="57"/>
                      </a:move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35" y="135"/>
                        <a:pt x="17" y="131"/>
                        <a:pt x="8" y="117"/>
                      </a:cubicBezTo>
                      <a:cubicBezTo>
                        <a:pt x="8" y="117"/>
                        <a:pt x="8" y="117"/>
                        <a:pt x="8" y="117"/>
                      </a:cubicBezTo>
                      <a:cubicBezTo>
                        <a:pt x="0" y="104"/>
                        <a:pt x="3" y="86"/>
                        <a:pt x="17" y="77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38" y="0"/>
                        <a:pt x="156" y="4"/>
                        <a:pt x="164" y="17"/>
                      </a:cubicBezTo>
                      <a:cubicBezTo>
                        <a:pt x="173" y="31"/>
                        <a:pt x="169" y="49"/>
                        <a:pt x="15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0" name="Freeform 53"/>
                <p:cNvSpPr>
                  <a:spLocks/>
                </p:cNvSpPr>
                <p:nvPr/>
              </p:nvSpPr>
              <p:spPr bwMode="auto">
                <a:xfrm>
                  <a:off x="2149476" y="4154488"/>
                  <a:ext cx="609600" cy="481013"/>
                </a:xfrm>
                <a:custGeom>
                  <a:avLst/>
                  <a:gdLst>
                    <a:gd name="T0" fmla="*/ 146 w 162"/>
                    <a:gd name="T1" fmla="*/ 57 h 128"/>
                    <a:gd name="T2" fmla="*/ 48 w 162"/>
                    <a:gd name="T3" fmla="*/ 119 h 128"/>
                    <a:gd name="T4" fmla="*/ 10 w 162"/>
                    <a:gd name="T5" fmla="*/ 111 h 128"/>
                    <a:gd name="T6" fmla="*/ 8 w 162"/>
                    <a:gd name="T7" fmla="*/ 109 h 128"/>
                    <a:gd name="T8" fmla="*/ 17 w 162"/>
                    <a:gd name="T9" fmla="*/ 70 h 128"/>
                    <a:gd name="T10" fmla="*/ 114 w 162"/>
                    <a:gd name="T11" fmla="*/ 8 h 128"/>
                    <a:gd name="T12" fmla="*/ 153 w 162"/>
                    <a:gd name="T13" fmla="*/ 17 h 128"/>
                    <a:gd name="T14" fmla="*/ 154 w 162"/>
                    <a:gd name="T15" fmla="*/ 18 h 128"/>
                    <a:gd name="T16" fmla="*/ 146 w 162"/>
                    <a:gd name="T17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128">
                      <a:moveTo>
                        <a:pt x="146" y="57"/>
                      </a:move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35" y="128"/>
                        <a:pt x="18" y="124"/>
                        <a:pt x="10" y="111"/>
                      </a:cubicBezTo>
                      <a:cubicBezTo>
                        <a:pt x="8" y="109"/>
                        <a:pt x="8" y="109"/>
                        <a:pt x="8" y="109"/>
                      </a:cubicBezTo>
                      <a:cubicBezTo>
                        <a:pt x="0" y="96"/>
                        <a:pt x="4" y="79"/>
                        <a:pt x="17" y="70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27" y="0"/>
                        <a:pt x="145" y="4"/>
                        <a:pt x="153" y="17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62" y="31"/>
                        <a:pt x="158" y="49"/>
                        <a:pt x="14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1" name="Freeform 54"/>
                <p:cNvSpPr>
                  <a:spLocks/>
                </p:cNvSpPr>
                <p:nvPr/>
              </p:nvSpPr>
              <p:spPr bwMode="auto">
                <a:xfrm>
                  <a:off x="2333626" y="4338638"/>
                  <a:ext cx="531813" cy="431800"/>
                </a:xfrm>
                <a:custGeom>
                  <a:avLst/>
                  <a:gdLst>
                    <a:gd name="T0" fmla="*/ 126 w 141"/>
                    <a:gd name="T1" fmla="*/ 57 h 115"/>
                    <a:gd name="T2" fmla="*/ 47 w 141"/>
                    <a:gd name="T3" fmla="*/ 107 h 115"/>
                    <a:gd name="T4" fmla="*/ 11 w 141"/>
                    <a:gd name="T5" fmla="*/ 99 h 115"/>
                    <a:gd name="T6" fmla="*/ 8 w 141"/>
                    <a:gd name="T7" fmla="*/ 94 h 115"/>
                    <a:gd name="T8" fmla="*/ 16 w 141"/>
                    <a:gd name="T9" fmla="*/ 58 h 115"/>
                    <a:gd name="T10" fmla="*/ 94 w 141"/>
                    <a:gd name="T11" fmla="*/ 8 h 115"/>
                    <a:gd name="T12" fmla="*/ 130 w 141"/>
                    <a:gd name="T13" fmla="*/ 15 h 115"/>
                    <a:gd name="T14" fmla="*/ 134 w 141"/>
                    <a:gd name="T15" fmla="*/ 21 h 115"/>
                    <a:gd name="T16" fmla="*/ 126 w 141"/>
                    <a:gd name="T1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" h="115">
                      <a:moveTo>
                        <a:pt x="126" y="57"/>
                      </a:move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5" y="115"/>
                        <a:pt x="19" y="111"/>
                        <a:pt x="11" y="99"/>
                      </a:cubicBezTo>
                      <a:cubicBezTo>
                        <a:pt x="8" y="94"/>
                        <a:pt x="8" y="94"/>
                        <a:pt x="8" y="94"/>
                      </a:cubicBezTo>
                      <a:cubicBezTo>
                        <a:pt x="0" y="82"/>
                        <a:pt x="4" y="66"/>
                        <a:pt x="16" y="5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106" y="0"/>
                        <a:pt x="123" y="3"/>
                        <a:pt x="130" y="15"/>
                      </a:cubicBezTo>
                      <a:cubicBezTo>
                        <a:pt x="134" y="21"/>
                        <a:pt x="134" y="21"/>
                        <a:pt x="134" y="21"/>
                      </a:cubicBezTo>
                      <a:cubicBezTo>
                        <a:pt x="141" y="33"/>
                        <a:pt x="138" y="49"/>
                        <a:pt x="12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2" name="Freeform 55"/>
                <p:cNvSpPr>
                  <a:spLocks/>
                </p:cNvSpPr>
                <p:nvPr/>
              </p:nvSpPr>
              <p:spPr bwMode="auto">
                <a:xfrm>
                  <a:off x="1890713" y="4060825"/>
                  <a:ext cx="198438" cy="206375"/>
                </a:xfrm>
                <a:custGeom>
                  <a:avLst/>
                  <a:gdLst>
                    <a:gd name="T0" fmla="*/ 30 w 53"/>
                    <a:gd name="T1" fmla="*/ 0 h 55"/>
                    <a:gd name="T2" fmla="*/ 53 w 53"/>
                    <a:gd name="T3" fmla="*/ 34 h 55"/>
                    <a:gd name="T4" fmla="*/ 20 w 53"/>
                    <a:gd name="T5" fmla="*/ 36 h 55"/>
                    <a:gd name="T6" fmla="*/ 30 w 5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5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9" y="55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2352676" y="4349750"/>
                  <a:ext cx="406400" cy="255588"/>
                </a:xfrm>
                <a:custGeom>
                  <a:avLst/>
                  <a:gdLst>
                    <a:gd name="T0" fmla="*/ 4 w 108"/>
                    <a:gd name="T1" fmla="*/ 61 h 68"/>
                    <a:gd name="T2" fmla="*/ 96 w 108"/>
                    <a:gd name="T3" fmla="*/ 2 h 68"/>
                    <a:gd name="T4" fmla="*/ 108 w 108"/>
                    <a:gd name="T5" fmla="*/ 1 h 68"/>
                    <a:gd name="T6" fmla="*/ 0 w 108"/>
                    <a:gd name="T7" fmla="*/ 68 h 68"/>
                    <a:gd name="T8" fmla="*/ 4 w 108"/>
                    <a:gd name="T9" fmla="*/ 6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68">
                      <a:moveTo>
                        <a:pt x="4" y="61"/>
                      </a:moveTo>
                      <a:cubicBezTo>
                        <a:pt x="6" y="60"/>
                        <a:pt x="96" y="2"/>
                        <a:pt x="96" y="2"/>
                      </a:cubicBezTo>
                      <a:cubicBezTo>
                        <a:pt x="96" y="2"/>
                        <a:pt x="105" y="0"/>
                        <a:pt x="108" y="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8"/>
                        <a:pt x="2" y="62"/>
                        <a:pt x="4" y="61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2160588" y="4168775"/>
                  <a:ext cx="455613" cy="327025"/>
                </a:xfrm>
                <a:custGeom>
                  <a:avLst/>
                  <a:gdLst>
                    <a:gd name="T0" fmla="*/ 112 w 121"/>
                    <a:gd name="T1" fmla="*/ 3 h 87"/>
                    <a:gd name="T2" fmla="*/ 16 w 121"/>
                    <a:gd name="T3" fmla="*/ 64 h 87"/>
                    <a:gd name="T4" fmla="*/ 1 w 121"/>
                    <a:gd name="T5" fmla="*/ 87 h 87"/>
                    <a:gd name="T6" fmla="*/ 121 w 121"/>
                    <a:gd name="T7" fmla="*/ 0 h 87"/>
                    <a:gd name="T8" fmla="*/ 112 w 121"/>
                    <a:gd name="T9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7">
                      <a:moveTo>
                        <a:pt x="112" y="3"/>
                      </a:move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6" y="64"/>
                        <a:pt x="0" y="76"/>
                        <a:pt x="1" y="8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112" y="3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2124076" y="4418013"/>
                  <a:ext cx="209550" cy="220663"/>
                </a:xfrm>
                <a:custGeom>
                  <a:avLst/>
                  <a:gdLst>
                    <a:gd name="T0" fmla="*/ 32 w 56"/>
                    <a:gd name="T1" fmla="*/ 0 h 59"/>
                    <a:gd name="T2" fmla="*/ 56 w 56"/>
                    <a:gd name="T3" fmla="*/ 36 h 59"/>
                    <a:gd name="T4" fmla="*/ 21 w 56"/>
                    <a:gd name="T5" fmla="*/ 39 h 59"/>
                    <a:gd name="T6" fmla="*/ 32 w 56"/>
                    <a:gd name="T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9">
                      <a:moveTo>
                        <a:pt x="32" y="0"/>
                      </a:move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6" y="36"/>
                        <a:pt x="41" y="59"/>
                        <a:pt x="21" y="39"/>
                      </a:cubicBezTo>
                      <a:cubicBezTo>
                        <a:pt x="21" y="39"/>
                        <a:pt x="0" y="17"/>
                        <a:pt x="32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2319338" y="4567238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19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19" y="36"/>
                      </a:cubicBezTo>
                      <a:cubicBezTo>
                        <a:pt x="19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1965326" y="4278313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20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2003426" y="3989388"/>
                  <a:ext cx="508000" cy="330200"/>
                </a:xfrm>
                <a:custGeom>
                  <a:avLst/>
                  <a:gdLst>
                    <a:gd name="T0" fmla="*/ 124 w 135"/>
                    <a:gd name="T1" fmla="*/ 2 h 88"/>
                    <a:gd name="T2" fmla="*/ 16 w 135"/>
                    <a:gd name="T3" fmla="*/ 70 h 88"/>
                    <a:gd name="T4" fmla="*/ 0 w 135"/>
                    <a:gd name="T5" fmla="*/ 88 h 88"/>
                    <a:gd name="T6" fmla="*/ 135 w 135"/>
                    <a:gd name="T7" fmla="*/ 0 h 88"/>
                    <a:gd name="T8" fmla="*/ 124 w 135"/>
                    <a:gd name="T9" fmla="*/ 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88">
                      <a:moveTo>
                        <a:pt x="124" y="2"/>
                      </a:move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3" y="78"/>
                        <a:pt x="0" y="88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35" y="0"/>
                        <a:pt x="128" y="0"/>
                        <a:pt x="124" y="2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9" name="Freeform 69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71438" cy="169863"/>
                </a:xfrm>
                <a:custGeom>
                  <a:avLst/>
                  <a:gdLst>
                    <a:gd name="T0" fmla="*/ 6 w 19"/>
                    <a:gd name="T1" fmla="*/ 22 h 45"/>
                    <a:gd name="T2" fmla="*/ 1 w 19"/>
                    <a:gd name="T3" fmla="*/ 33 h 45"/>
                    <a:gd name="T4" fmla="*/ 0 w 19"/>
                    <a:gd name="T5" fmla="*/ 33 h 45"/>
                    <a:gd name="T6" fmla="*/ 2 w 19"/>
                    <a:gd name="T7" fmla="*/ 38 h 45"/>
                    <a:gd name="T8" fmla="*/ 4 w 19"/>
                    <a:gd name="T9" fmla="*/ 41 h 45"/>
                    <a:gd name="T10" fmla="*/ 5 w 19"/>
                    <a:gd name="T11" fmla="*/ 42 h 45"/>
                    <a:gd name="T12" fmla="*/ 6 w 19"/>
                    <a:gd name="T13" fmla="*/ 44 h 45"/>
                    <a:gd name="T14" fmla="*/ 6 w 19"/>
                    <a:gd name="T15" fmla="*/ 44 h 45"/>
                    <a:gd name="T16" fmla="*/ 7 w 19"/>
                    <a:gd name="T17" fmla="*/ 45 h 45"/>
                    <a:gd name="T18" fmla="*/ 12 w 19"/>
                    <a:gd name="T19" fmla="*/ 37 h 45"/>
                    <a:gd name="T20" fmla="*/ 6 w 19"/>
                    <a:gd name="T21" fmla="*/ 22 h 45"/>
                    <a:gd name="T22" fmla="*/ 16 w 19"/>
                    <a:gd name="T23" fmla="*/ 0 h 45"/>
                    <a:gd name="T24" fmla="*/ 12 w 19"/>
                    <a:gd name="T25" fmla="*/ 10 h 45"/>
                    <a:gd name="T26" fmla="*/ 19 w 19"/>
                    <a:gd name="T27" fmla="*/ 4 h 45"/>
                    <a:gd name="T28" fmla="*/ 16 w 19"/>
                    <a:gd name="T2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45">
                      <a:moveTo>
                        <a:pt x="6" y="22"/>
                      </a:moveTo>
                      <a:cubicBezTo>
                        <a:pt x="5" y="26"/>
                        <a:pt x="3" y="30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3"/>
                        <a:pt x="1" y="35"/>
                        <a:pt x="2" y="38"/>
                      </a:cubicBezTo>
                      <a:cubicBezTo>
                        <a:pt x="3" y="39"/>
                        <a:pt x="3" y="40"/>
                        <a:pt x="4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7" y="45"/>
                        <a:pt x="7" y="45"/>
                      </a:cubicBezTo>
                      <a:cubicBezTo>
                        <a:pt x="8" y="45"/>
                        <a:pt x="9" y="41"/>
                        <a:pt x="12" y="37"/>
                      </a:cubicBezTo>
                      <a:cubicBezTo>
                        <a:pt x="10" y="34"/>
                        <a:pt x="6" y="29"/>
                        <a:pt x="6" y="22"/>
                      </a:cubicBezTo>
                      <a:moveTo>
                        <a:pt x="16" y="0"/>
                      </a:moveTo>
                      <a:cubicBezTo>
                        <a:pt x="15" y="3"/>
                        <a:pt x="14" y="7"/>
                        <a:pt x="12" y="10"/>
                      </a:cubicBezTo>
                      <a:cubicBezTo>
                        <a:pt x="14" y="8"/>
                        <a:pt x="16" y="6"/>
                        <a:pt x="19" y="4"/>
                      </a:cubicBezTo>
                      <a:cubicBezTo>
                        <a:pt x="19" y="2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0" name="Freeform 70"/>
                <p:cNvSpPr>
                  <a:spLocks/>
                </p:cNvSpPr>
                <p:nvPr/>
              </p:nvSpPr>
              <p:spPr bwMode="auto">
                <a:xfrm>
                  <a:off x="1939926" y="4068763"/>
                  <a:ext cx="55563" cy="123825"/>
                </a:xfrm>
                <a:custGeom>
                  <a:avLst/>
                  <a:gdLst>
                    <a:gd name="T0" fmla="*/ 13 w 15"/>
                    <a:gd name="T1" fmla="*/ 0 h 33"/>
                    <a:gd name="T2" fmla="*/ 6 w 15"/>
                    <a:gd name="T3" fmla="*/ 6 h 33"/>
                    <a:gd name="T4" fmla="*/ 3 w 15"/>
                    <a:gd name="T5" fmla="*/ 12 h 33"/>
                    <a:gd name="T6" fmla="*/ 0 w 15"/>
                    <a:gd name="T7" fmla="*/ 18 h 33"/>
                    <a:gd name="T8" fmla="*/ 6 w 15"/>
                    <a:gd name="T9" fmla="*/ 33 h 33"/>
                    <a:gd name="T10" fmla="*/ 13 w 15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13" y="0"/>
                      </a:moveTo>
                      <a:cubicBezTo>
                        <a:pt x="10" y="2"/>
                        <a:pt x="8" y="4"/>
                        <a:pt x="6" y="6"/>
                      </a:cubicBezTo>
                      <a:cubicBezTo>
                        <a:pt x="5" y="8"/>
                        <a:pt x="4" y="10"/>
                        <a:pt x="3" y="12"/>
                      </a:cubicBezTo>
                      <a:cubicBezTo>
                        <a:pt x="2" y="14"/>
                        <a:pt x="1" y="16"/>
                        <a:pt x="0" y="18"/>
                      </a:cubicBezTo>
                      <a:cubicBezTo>
                        <a:pt x="0" y="25"/>
                        <a:pt x="4" y="30"/>
                        <a:pt x="6" y="33"/>
                      </a:cubicBezTo>
                      <a:cubicBezTo>
                        <a:pt x="10" y="23"/>
                        <a:pt x="15" y="8"/>
                        <a:pt x="13" y="0"/>
                      </a:cubicBezTo>
                    </a:path>
                  </a:pathLst>
                </a:custGeom>
                <a:solidFill>
                  <a:srgbClr val="FBDFC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ED9E4D4-3A4F-4077-B3A4-CFE65383F319}"/>
              </a:ext>
            </a:extLst>
          </p:cNvPr>
          <p:cNvSpPr/>
          <p:nvPr/>
        </p:nvSpPr>
        <p:spPr>
          <a:xfrm>
            <a:off x="8391525" y="2332508"/>
            <a:ext cx="4947766" cy="4946116"/>
          </a:xfrm>
          <a:prstGeom prst="ellipse">
            <a:avLst/>
          </a:prstGeom>
          <a:blipFill dpi="0" rotWithShape="1">
            <a:blip r:embed="rId2"/>
            <a:srcRect/>
            <a:stretch>
              <a:fillRect r="23188" b="8476"/>
            </a:stretch>
          </a:blipFill>
          <a:ln>
            <a:noFill/>
          </a:ln>
          <a:effectLst>
            <a:softEdge rad="38100"/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blipFill dpi="0" rotWithShape="1">
                <a:blip r:embed="rId2"/>
                <a:srcRect/>
                <a:stretch>
                  <a:fillRect r="23188" b="8476"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6974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8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25</a:t>
            </a:fld>
            <a:endParaRPr lang="th-TH" dirty="0">
              <a:uFillTx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367598" y="400284"/>
            <a:ext cx="10599376" cy="1015663"/>
          </a:xfrm>
          <a:prstGeom prst="rect">
            <a:avLst/>
          </a:prstGeom>
          <a:noFill/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ผลกระทบของเส้นใยสังเคราะห์ต่อสิ่งแวดล้อม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642582" y="2200169"/>
            <a:ext cx="77489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rgbClr val="515151"/>
                </a:solidFill>
                <a:latin typeface="Conv_THSARABUN"/>
              </a:rPr>
              <a:t>เมื่อผลิตภัณฑ์ที่ทำจากเส้นใยสังเคราหะทั่วไป ถูกกำจัดเป็นขยะ จะใช้เวลาในการย่อยสลายนานหลายสิบปี แต่ด้วยเทคโน</a:t>
            </a:r>
            <a:r>
              <a:rPr lang="th-TH" sz="3200" dirty="0" err="1">
                <a:solidFill>
                  <a:srgbClr val="515151"/>
                </a:solidFill>
                <a:latin typeface="Conv_THSARABUN"/>
              </a:rPr>
              <a:t>โลย</a:t>
            </a:r>
            <a:r>
              <a:rPr lang="th-TH" sz="3200" dirty="0">
                <a:solidFill>
                  <a:srgbClr val="515151"/>
                </a:solidFill>
                <a:latin typeface="Conv_THSARABUN"/>
              </a:rPr>
              <a:t>  </a:t>
            </a:r>
            <a:r>
              <a:rPr lang="en-US" sz="3200" dirty="0" err="1">
                <a:solidFill>
                  <a:srgbClr val="515151"/>
                </a:solidFill>
                <a:latin typeface="Conv_THSARABUN"/>
              </a:rPr>
              <a:t>Amni</a:t>
            </a:r>
            <a:r>
              <a:rPr lang="en-US" sz="3200" dirty="0">
                <a:solidFill>
                  <a:srgbClr val="515151"/>
                </a:solidFill>
                <a:latin typeface="Conv_THSARABUN"/>
              </a:rPr>
              <a:t> Soul Eco® </a:t>
            </a:r>
            <a:r>
              <a:rPr lang="th-TH" sz="3200" dirty="0">
                <a:solidFill>
                  <a:srgbClr val="515151"/>
                </a:solidFill>
                <a:latin typeface="Conv_THSARABUN"/>
              </a:rPr>
              <a:t>กระบวนการสลายตัวจะเริ่มเมื่อเสื้อผ้าถูกทิ้งในหลุมฝังกลบ จุลินทรีย์ที่อยู่ในดินจะกระตุ้นเส้นด้ายให้เกิดการย่อยสลายทางชีวภาพ ซึ่งแตกต่างจากเส้นใยชนิดอื่น ๆ ที่ต้องใช้เวลาหลายสิบปีในการสลาย แต่ </a:t>
            </a:r>
            <a:r>
              <a:rPr lang="en-US" sz="3200" dirty="0" err="1">
                <a:solidFill>
                  <a:srgbClr val="515151"/>
                </a:solidFill>
                <a:latin typeface="Conv_THSARABUN"/>
              </a:rPr>
              <a:t>Amni</a:t>
            </a:r>
            <a:r>
              <a:rPr lang="en-US" sz="3200" dirty="0">
                <a:solidFill>
                  <a:srgbClr val="515151"/>
                </a:solidFill>
                <a:latin typeface="Conv_THSARABUN"/>
              </a:rPr>
              <a:t> Soul Eco</a:t>
            </a:r>
            <a:r>
              <a:rPr lang="th-TH" sz="3200" dirty="0">
                <a:solidFill>
                  <a:srgbClr val="515151"/>
                </a:solidFill>
                <a:latin typeface="Conv_THSARABUN"/>
              </a:rPr>
              <a:t> ใช้เวลาประมาณสามปี ช่วยลดผลกระทบต่อสิ่งแวดล้อมและสร้างอนาคตที่ดีสำหรับคนรุ่นต่อไป</a:t>
            </a:r>
            <a:endParaRPr lang="en-US" sz="3200" dirty="0"/>
          </a:p>
        </p:txBody>
      </p:sp>
      <p:grpSp>
        <p:nvGrpSpPr>
          <p:cNvPr id="82" name="Group 81"/>
          <p:cNvGrpSpPr/>
          <p:nvPr/>
        </p:nvGrpSpPr>
        <p:grpSpPr>
          <a:xfrm rot="1014987">
            <a:off x="563757" y="546357"/>
            <a:ext cx="959485" cy="1244701"/>
            <a:chOff x="3231916" y="2424111"/>
            <a:chExt cx="3417889" cy="4433889"/>
          </a:xfrm>
        </p:grpSpPr>
        <p:grpSp>
          <p:nvGrpSpPr>
            <p:cNvPr id="83" name="Group 82"/>
            <p:cNvGrpSpPr/>
            <p:nvPr/>
          </p:nvGrpSpPr>
          <p:grpSpPr>
            <a:xfrm>
              <a:off x="3982011" y="5448300"/>
              <a:ext cx="1270000" cy="1409700"/>
              <a:chOff x="1552576" y="4052888"/>
              <a:chExt cx="1270000" cy="1409700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1630363" y="4935538"/>
                <a:ext cx="925513" cy="384175"/>
              </a:xfrm>
              <a:custGeom>
                <a:avLst/>
                <a:gdLst>
                  <a:gd name="T0" fmla="*/ 581 w 583"/>
                  <a:gd name="T1" fmla="*/ 242 h 242"/>
                  <a:gd name="T2" fmla="*/ 15 w 583"/>
                  <a:gd name="T3" fmla="*/ 242 h 242"/>
                  <a:gd name="T4" fmla="*/ 0 w 583"/>
                  <a:gd name="T5" fmla="*/ 0 h 242"/>
                  <a:gd name="T6" fmla="*/ 583 w 583"/>
                  <a:gd name="T7" fmla="*/ 114 h 242"/>
                  <a:gd name="T8" fmla="*/ 581 w 583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242">
                    <a:moveTo>
                      <a:pt x="581" y="242"/>
                    </a:moveTo>
                    <a:lnTo>
                      <a:pt x="15" y="242"/>
                    </a:lnTo>
                    <a:lnTo>
                      <a:pt x="0" y="0"/>
                    </a:lnTo>
                    <a:lnTo>
                      <a:pt x="583" y="114"/>
                    </a:lnTo>
                    <a:lnTo>
                      <a:pt x="581" y="242"/>
                    </a:lnTo>
                    <a:close/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1630363" y="5319713"/>
                <a:ext cx="1027113" cy="14287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>
                <a:off x="1552576" y="4173538"/>
                <a:ext cx="1270000" cy="1171575"/>
              </a:xfrm>
              <a:custGeom>
                <a:avLst/>
                <a:gdLst>
                  <a:gd name="T0" fmla="*/ 166 w 338"/>
                  <a:gd name="T1" fmla="*/ 276 h 312"/>
                  <a:gd name="T2" fmla="*/ 73 w 338"/>
                  <a:gd name="T3" fmla="*/ 253 h 312"/>
                  <a:gd name="T4" fmla="*/ 7 w 338"/>
                  <a:gd name="T5" fmla="*/ 180 h 312"/>
                  <a:gd name="T6" fmla="*/ 7 w 338"/>
                  <a:gd name="T7" fmla="*/ 59 h 312"/>
                  <a:gd name="T8" fmla="*/ 85 w 338"/>
                  <a:gd name="T9" fmla="*/ 8 h 312"/>
                  <a:gd name="T10" fmla="*/ 279 w 338"/>
                  <a:gd name="T11" fmla="*/ 47 h 312"/>
                  <a:gd name="T12" fmla="*/ 331 w 338"/>
                  <a:gd name="T13" fmla="*/ 125 h 312"/>
                  <a:gd name="T14" fmla="*/ 278 w 338"/>
                  <a:gd name="T15" fmla="*/ 276 h 312"/>
                  <a:gd name="T16" fmla="*/ 166 w 338"/>
                  <a:gd name="T17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12">
                    <a:moveTo>
                      <a:pt x="166" y="276"/>
                    </a:moveTo>
                    <a:cubicBezTo>
                      <a:pt x="73" y="253"/>
                      <a:pt x="73" y="253"/>
                      <a:pt x="73" y="253"/>
                    </a:cubicBezTo>
                    <a:cubicBezTo>
                      <a:pt x="38" y="246"/>
                      <a:pt x="0" y="216"/>
                      <a:pt x="7" y="18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24"/>
                      <a:pt x="50" y="0"/>
                      <a:pt x="85" y="8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315" y="54"/>
                      <a:pt x="338" y="89"/>
                      <a:pt x="331" y="125"/>
                    </a:cubicBezTo>
                    <a:cubicBezTo>
                      <a:pt x="278" y="276"/>
                      <a:pt x="278" y="276"/>
                      <a:pt x="278" y="276"/>
                    </a:cubicBezTo>
                    <a:cubicBezTo>
                      <a:pt x="271" y="312"/>
                      <a:pt x="202" y="284"/>
                      <a:pt x="166" y="276"/>
                    </a:cubicBezTo>
                  </a:path>
                </a:pathLst>
              </a:custGeom>
              <a:solidFill>
                <a:srgbClr val="F4D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4" name="Freeform 49"/>
              <p:cNvSpPr>
                <a:spLocks/>
              </p:cNvSpPr>
              <p:nvPr/>
            </p:nvSpPr>
            <p:spPr bwMode="auto">
              <a:xfrm>
                <a:off x="1706563" y="4379913"/>
                <a:ext cx="939800" cy="808038"/>
              </a:xfrm>
              <a:custGeom>
                <a:avLst/>
                <a:gdLst>
                  <a:gd name="T0" fmla="*/ 41 w 250"/>
                  <a:gd name="T1" fmla="*/ 0 h 215"/>
                  <a:gd name="T2" fmla="*/ 10 w 250"/>
                  <a:gd name="T3" fmla="*/ 72 h 215"/>
                  <a:gd name="T4" fmla="*/ 91 w 250"/>
                  <a:gd name="T5" fmla="*/ 131 h 215"/>
                  <a:gd name="T6" fmla="*/ 225 w 250"/>
                  <a:gd name="T7" fmla="*/ 139 h 215"/>
                  <a:gd name="T8" fmla="*/ 41 w 250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5">
                    <a:moveTo>
                      <a:pt x="41" y="0"/>
                    </a:moveTo>
                    <a:cubicBezTo>
                      <a:pt x="41" y="0"/>
                      <a:pt x="0" y="80"/>
                      <a:pt x="10" y="72"/>
                    </a:cubicBezTo>
                    <a:cubicBezTo>
                      <a:pt x="17" y="67"/>
                      <a:pt x="40" y="15"/>
                      <a:pt x="91" y="131"/>
                    </a:cubicBezTo>
                    <a:cubicBezTo>
                      <a:pt x="113" y="180"/>
                      <a:pt x="200" y="215"/>
                      <a:pt x="225" y="139"/>
                    </a:cubicBezTo>
                    <a:cubicBezTo>
                      <a:pt x="250" y="63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5" name="Freeform 64"/>
              <p:cNvSpPr>
                <a:spLocks/>
              </p:cNvSpPr>
              <p:nvPr/>
            </p:nvSpPr>
            <p:spPr bwMode="auto">
              <a:xfrm>
                <a:off x="2322513" y="5210175"/>
                <a:ext cx="274638" cy="44450"/>
              </a:xfrm>
              <a:custGeom>
                <a:avLst/>
                <a:gdLst>
                  <a:gd name="T0" fmla="*/ 73 w 73"/>
                  <a:gd name="T1" fmla="*/ 0 h 12"/>
                  <a:gd name="T2" fmla="*/ 0 w 73"/>
                  <a:gd name="T3" fmla="*/ 11 h 12"/>
                  <a:gd name="T4" fmla="*/ 66 w 73"/>
                  <a:gd name="T5" fmla="*/ 12 h 12"/>
                  <a:gd name="T6" fmla="*/ 73 w 7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2">
                    <a:moveTo>
                      <a:pt x="73" y="0"/>
                    </a:moveTo>
                    <a:cubicBezTo>
                      <a:pt x="73" y="0"/>
                      <a:pt x="31" y="9"/>
                      <a:pt x="0" y="11"/>
                    </a:cubicBezTo>
                    <a:cubicBezTo>
                      <a:pt x="66" y="12"/>
                      <a:pt x="66" y="12"/>
                      <a:pt x="66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6" name="Freeform 65"/>
              <p:cNvSpPr>
                <a:spLocks/>
              </p:cNvSpPr>
              <p:nvPr/>
            </p:nvSpPr>
            <p:spPr bwMode="auto">
              <a:xfrm>
                <a:off x="1627188" y="5011738"/>
                <a:ext cx="244475" cy="168275"/>
              </a:xfrm>
              <a:custGeom>
                <a:avLst/>
                <a:gdLst>
                  <a:gd name="T0" fmla="*/ 0 w 65"/>
                  <a:gd name="T1" fmla="*/ 0 h 45"/>
                  <a:gd name="T2" fmla="*/ 65 w 65"/>
                  <a:gd name="T3" fmla="*/ 45 h 45"/>
                  <a:gd name="T4" fmla="*/ 4 w 65"/>
                  <a:gd name="T5" fmla="*/ 23 h 45"/>
                  <a:gd name="T6" fmla="*/ 0 w 6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45">
                    <a:moveTo>
                      <a:pt x="0" y="0"/>
                    </a:moveTo>
                    <a:cubicBezTo>
                      <a:pt x="0" y="0"/>
                      <a:pt x="21" y="30"/>
                      <a:pt x="65" y="45"/>
                    </a:cubicBezTo>
                    <a:cubicBezTo>
                      <a:pt x="65" y="45"/>
                      <a:pt x="4" y="28"/>
                      <a:pt x="4" y="23"/>
                    </a:cubicBezTo>
                    <a:cubicBezTo>
                      <a:pt x="3" y="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7" name="Freeform 66"/>
              <p:cNvSpPr>
                <a:spLocks/>
              </p:cNvSpPr>
              <p:nvPr/>
            </p:nvSpPr>
            <p:spPr bwMode="auto">
              <a:xfrm>
                <a:off x="2089151" y="4868863"/>
                <a:ext cx="109538" cy="325438"/>
              </a:xfrm>
              <a:custGeom>
                <a:avLst/>
                <a:gdLst>
                  <a:gd name="T0" fmla="*/ 9 w 29"/>
                  <a:gd name="T1" fmla="*/ 3 h 87"/>
                  <a:gd name="T2" fmla="*/ 0 w 29"/>
                  <a:gd name="T3" fmla="*/ 87 h 87"/>
                  <a:gd name="T4" fmla="*/ 26 w 29"/>
                  <a:gd name="T5" fmla="*/ 18 h 87"/>
                  <a:gd name="T6" fmla="*/ 9 w 29"/>
                  <a:gd name="T7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7">
                    <a:moveTo>
                      <a:pt x="9" y="3"/>
                    </a:moveTo>
                    <a:cubicBezTo>
                      <a:pt x="9" y="3"/>
                      <a:pt x="15" y="69"/>
                      <a:pt x="0" y="87"/>
                    </a:cubicBezTo>
                    <a:cubicBezTo>
                      <a:pt x="0" y="87"/>
                      <a:pt x="29" y="37"/>
                      <a:pt x="26" y="18"/>
                    </a:cubicBezTo>
                    <a:cubicBezTo>
                      <a:pt x="24" y="0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2C9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1924051" y="4195763"/>
                <a:ext cx="15875" cy="222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3 w 4"/>
                  <a:gd name="T5" fmla="*/ 4 h 6"/>
                  <a:gd name="T6" fmla="*/ 2 w 4"/>
                  <a:gd name="T7" fmla="*/ 3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3"/>
                      <a:pt x="3" y="6"/>
                      <a:pt x="4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EADCD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9" name="Freeform 71"/>
              <p:cNvSpPr>
                <a:spLocks noEditPoints="1"/>
              </p:cNvSpPr>
              <p:nvPr/>
            </p:nvSpPr>
            <p:spPr bwMode="auto">
              <a:xfrm>
                <a:off x="1916113" y="4052888"/>
                <a:ext cx="60325" cy="123825"/>
              </a:xfrm>
              <a:custGeom>
                <a:avLst/>
                <a:gdLst>
                  <a:gd name="T0" fmla="*/ 1 w 16"/>
                  <a:gd name="T1" fmla="*/ 33 h 33"/>
                  <a:gd name="T2" fmla="*/ 0 w 16"/>
                  <a:gd name="T3" fmla="*/ 33 h 33"/>
                  <a:gd name="T4" fmla="*/ 0 w 16"/>
                  <a:gd name="T5" fmla="*/ 33 h 33"/>
                  <a:gd name="T6" fmla="*/ 1 w 16"/>
                  <a:gd name="T7" fmla="*/ 33 h 33"/>
                  <a:gd name="T8" fmla="*/ 16 w 16"/>
                  <a:gd name="T9" fmla="*/ 0 h 33"/>
                  <a:gd name="T10" fmla="*/ 9 w 16"/>
                  <a:gd name="T11" fmla="*/ 16 h 33"/>
                  <a:gd name="T12" fmla="*/ 12 w 16"/>
                  <a:gd name="T13" fmla="*/ 10 h 33"/>
                  <a:gd name="T14" fmla="*/ 16 w 16"/>
                  <a:gd name="T15" fmla="*/ 0 h 33"/>
                  <a:gd name="T16" fmla="*/ 16 w 16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1" y="33"/>
                    </a:cubicBezTo>
                    <a:moveTo>
                      <a:pt x="16" y="0"/>
                    </a:moveTo>
                    <a:cubicBezTo>
                      <a:pt x="16" y="0"/>
                      <a:pt x="13" y="8"/>
                      <a:pt x="9" y="16"/>
                    </a:cubicBezTo>
                    <a:cubicBezTo>
                      <a:pt x="10" y="14"/>
                      <a:pt x="11" y="12"/>
                      <a:pt x="12" y="10"/>
                    </a:cubicBezTo>
                    <a:cubicBezTo>
                      <a:pt x="14" y="7"/>
                      <a:pt x="15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3D2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231916" y="2424111"/>
              <a:ext cx="3417889" cy="4049713"/>
              <a:chOff x="728662" y="927100"/>
              <a:chExt cx="3417889" cy="4049713"/>
            </a:xfrm>
          </p:grpSpPr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1492251" y="3475038"/>
                <a:ext cx="1258888" cy="1501775"/>
              </a:xfrm>
              <a:custGeom>
                <a:avLst/>
                <a:gdLst>
                  <a:gd name="T0" fmla="*/ 290 w 335"/>
                  <a:gd name="T1" fmla="*/ 375 h 400"/>
                  <a:gd name="T2" fmla="*/ 290 w 335"/>
                  <a:gd name="T3" fmla="*/ 375 h 400"/>
                  <a:gd name="T4" fmla="*/ 178 w 335"/>
                  <a:gd name="T5" fmla="*/ 355 h 400"/>
                  <a:gd name="T6" fmla="*/ 26 w 335"/>
                  <a:gd name="T7" fmla="*/ 138 h 400"/>
                  <a:gd name="T8" fmla="*/ 45 w 335"/>
                  <a:gd name="T9" fmla="*/ 26 h 400"/>
                  <a:gd name="T10" fmla="*/ 157 w 335"/>
                  <a:gd name="T11" fmla="*/ 45 h 400"/>
                  <a:gd name="T12" fmla="*/ 310 w 335"/>
                  <a:gd name="T13" fmla="*/ 262 h 400"/>
                  <a:gd name="T14" fmla="*/ 290 w 335"/>
                  <a:gd name="T15" fmla="*/ 37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00">
                    <a:moveTo>
                      <a:pt x="290" y="375"/>
                    </a:moveTo>
                    <a:cubicBezTo>
                      <a:pt x="290" y="375"/>
                      <a:pt x="290" y="375"/>
                      <a:pt x="290" y="375"/>
                    </a:cubicBezTo>
                    <a:cubicBezTo>
                      <a:pt x="254" y="400"/>
                      <a:pt x="203" y="391"/>
                      <a:pt x="178" y="355"/>
                    </a:cubicBezTo>
                    <a:cubicBezTo>
                      <a:pt x="26" y="138"/>
                      <a:pt x="26" y="138"/>
                      <a:pt x="26" y="138"/>
                    </a:cubicBezTo>
                    <a:cubicBezTo>
                      <a:pt x="0" y="102"/>
                      <a:pt x="9" y="51"/>
                      <a:pt x="45" y="26"/>
                    </a:cubicBezTo>
                    <a:cubicBezTo>
                      <a:pt x="81" y="0"/>
                      <a:pt x="132" y="9"/>
                      <a:pt x="157" y="45"/>
                    </a:cubicBezTo>
                    <a:cubicBezTo>
                      <a:pt x="310" y="262"/>
                      <a:pt x="310" y="262"/>
                      <a:pt x="310" y="262"/>
                    </a:cubicBezTo>
                    <a:cubicBezTo>
                      <a:pt x="335" y="299"/>
                      <a:pt x="326" y="349"/>
                      <a:pt x="290" y="375"/>
                    </a:cubicBezTo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2932113" y="1550988"/>
                <a:ext cx="771525" cy="769938"/>
              </a:xfrm>
              <a:custGeom>
                <a:avLst/>
                <a:gdLst>
                  <a:gd name="T0" fmla="*/ 31 w 205"/>
                  <a:gd name="T1" fmla="*/ 158 h 205"/>
                  <a:gd name="T2" fmla="*/ 159 w 205"/>
                  <a:gd name="T3" fmla="*/ 174 h 205"/>
                  <a:gd name="T4" fmla="*/ 174 w 205"/>
                  <a:gd name="T5" fmla="*/ 46 h 205"/>
                  <a:gd name="T6" fmla="*/ 46 w 205"/>
                  <a:gd name="T7" fmla="*/ 31 h 205"/>
                  <a:gd name="T8" fmla="*/ 31 w 205"/>
                  <a:gd name="T9" fmla="*/ 15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31" y="158"/>
                    </a:moveTo>
                    <a:cubicBezTo>
                      <a:pt x="62" y="198"/>
                      <a:pt x="119" y="205"/>
                      <a:pt x="159" y="174"/>
                    </a:cubicBezTo>
                    <a:cubicBezTo>
                      <a:pt x="198" y="143"/>
                      <a:pt x="205" y="85"/>
                      <a:pt x="174" y="46"/>
                    </a:cubicBezTo>
                    <a:cubicBezTo>
                      <a:pt x="143" y="6"/>
                      <a:pt x="86" y="0"/>
                      <a:pt x="46" y="31"/>
                    </a:cubicBezTo>
                    <a:cubicBezTo>
                      <a:pt x="7" y="62"/>
                      <a:pt x="0" y="119"/>
                      <a:pt x="31" y="158"/>
                    </a:cubicBez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2398713" y="927100"/>
                <a:ext cx="1747838" cy="2133600"/>
              </a:xfrm>
              <a:custGeom>
                <a:avLst/>
                <a:gdLst>
                  <a:gd name="T0" fmla="*/ 452 w 465"/>
                  <a:gd name="T1" fmla="*/ 500 h 568"/>
                  <a:gd name="T2" fmla="*/ 445 w 465"/>
                  <a:gd name="T3" fmla="*/ 555 h 568"/>
                  <a:gd name="T4" fmla="*/ 391 w 465"/>
                  <a:gd name="T5" fmla="*/ 548 h 568"/>
                  <a:gd name="T6" fmla="*/ 13 w 465"/>
                  <a:gd name="T7" fmla="*/ 68 h 568"/>
                  <a:gd name="T8" fmla="*/ 20 w 465"/>
                  <a:gd name="T9" fmla="*/ 13 h 568"/>
                  <a:gd name="T10" fmla="*/ 74 w 465"/>
                  <a:gd name="T11" fmla="*/ 20 h 568"/>
                  <a:gd name="T12" fmla="*/ 452 w 465"/>
                  <a:gd name="T13" fmla="*/ 50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568">
                    <a:moveTo>
                      <a:pt x="452" y="500"/>
                    </a:moveTo>
                    <a:cubicBezTo>
                      <a:pt x="465" y="517"/>
                      <a:pt x="462" y="541"/>
                      <a:pt x="445" y="555"/>
                    </a:cubicBezTo>
                    <a:cubicBezTo>
                      <a:pt x="428" y="568"/>
                      <a:pt x="404" y="565"/>
                      <a:pt x="391" y="54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0" y="51"/>
                      <a:pt x="3" y="27"/>
                      <a:pt x="20" y="13"/>
                    </a:cubicBezTo>
                    <a:cubicBezTo>
                      <a:pt x="36" y="0"/>
                      <a:pt x="61" y="3"/>
                      <a:pt x="74" y="20"/>
                    </a:cubicBezTo>
                    <a:lnTo>
                      <a:pt x="452" y="500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728662" y="1168400"/>
                <a:ext cx="3144838" cy="2997200"/>
              </a:xfrm>
              <a:custGeom>
                <a:avLst/>
                <a:gdLst>
                  <a:gd name="T0" fmla="*/ 836 w 836"/>
                  <a:gd name="T1" fmla="*/ 477 h 798"/>
                  <a:gd name="T2" fmla="*/ 575 w 836"/>
                  <a:gd name="T3" fmla="*/ 522 h 798"/>
                  <a:gd name="T4" fmla="*/ 282 w 836"/>
                  <a:gd name="T5" fmla="*/ 753 h 798"/>
                  <a:gd name="T6" fmla="*/ 96 w 836"/>
                  <a:gd name="T7" fmla="*/ 728 h 798"/>
                  <a:gd name="T8" fmla="*/ 46 w 836"/>
                  <a:gd name="T9" fmla="*/ 664 h 798"/>
                  <a:gd name="T10" fmla="*/ 65 w 836"/>
                  <a:gd name="T11" fmla="*/ 478 h 798"/>
                  <a:gd name="T12" fmla="*/ 359 w 836"/>
                  <a:gd name="T13" fmla="*/ 247 h 798"/>
                  <a:gd name="T14" fmla="*/ 461 w 836"/>
                  <a:gd name="T15" fmla="*/ 0 h 798"/>
                  <a:gd name="T16" fmla="*/ 836 w 836"/>
                  <a:gd name="T17" fmla="*/ 47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6" h="798">
                    <a:moveTo>
                      <a:pt x="836" y="477"/>
                    </a:moveTo>
                    <a:cubicBezTo>
                      <a:pt x="836" y="477"/>
                      <a:pt x="657" y="458"/>
                      <a:pt x="575" y="522"/>
                    </a:cubicBezTo>
                    <a:cubicBezTo>
                      <a:pt x="282" y="753"/>
                      <a:pt x="282" y="753"/>
                      <a:pt x="282" y="753"/>
                    </a:cubicBezTo>
                    <a:cubicBezTo>
                      <a:pt x="225" y="798"/>
                      <a:pt x="142" y="786"/>
                      <a:pt x="96" y="728"/>
                    </a:cubicBezTo>
                    <a:cubicBezTo>
                      <a:pt x="46" y="664"/>
                      <a:pt x="46" y="664"/>
                      <a:pt x="46" y="664"/>
                    </a:cubicBezTo>
                    <a:cubicBezTo>
                      <a:pt x="0" y="605"/>
                      <a:pt x="9" y="522"/>
                      <a:pt x="65" y="478"/>
                    </a:cubicBezTo>
                    <a:cubicBezTo>
                      <a:pt x="359" y="247"/>
                      <a:pt x="359" y="247"/>
                      <a:pt x="359" y="247"/>
                    </a:cubicBezTo>
                    <a:cubicBezTo>
                      <a:pt x="469" y="156"/>
                      <a:pt x="461" y="0"/>
                      <a:pt x="461" y="0"/>
                    </a:cubicBezTo>
                    <a:lnTo>
                      <a:pt x="836" y="477"/>
                    </a:lnTo>
                    <a:close/>
                  </a:path>
                </a:pathLst>
              </a:custGeom>
              <a:solidFill>
                <a:srgbClr val="E6E6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728663" y="2433638"/>
                <a:ext cx="1733550" cy="1731963"/>
              </a:xfrm>
              <a:custGeom>
                <a:avLst/>
                <a:gdLst>
                  <a:gd name="T0" fmla="*/ 65 w 461"/>
                  <a:gd name="T1" fmla="*/ 141 h 461"/>
                  <a:gd name="T2" fmla="*/ 46 w 461"/>
                  <a:gd name="T3" fmla="*/ 327 h 461"/>
                  <a:gd name="T4" fmla="*/ 96 w 461"/>
                  <a:gd name="T5" fmla="*/ 391 h 461"/>
                  <a:gd name="T6" fmla="*/ 282 w 461"/>
                  <a:gd name="T7" fmla="*/ 416 h 461"/>
                  <a:gd name="T8" fmla="*/ 461 w 461"/>
                  <a:gd name="T9" fmla="*/ 276 h 461"/>
                  <a:gd name="T10" fmla="*/ 244 w 461"/>
                  <a:gd name="T11" fmla="*/ 0 h 461"/>
                  <a:gd name="T12" fmla="*/ 65 w 461"/>
                  <a:gd name="T13" fmla="*/ 14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461">
                    <a:moveTo>
                      <a:pt x="65" y="141"/>
                    </a:moveTo>
                    <a:cubicBezTo>
                      <a:pt x="9" y="185"/>
                      <a:pt x="0" y="268"/>
                      <a:pt x="46" y="327"/>
                    </a:cubicBezTo>
                    <a:cubicBezTo>
                      <a:pt x="96" y="391"/>
                      <a:pt x="96" y="391"/>
                      <a:pt x="96" y="391"/>
                    </a:cubicBezTo>
                    <a:cubicBezTo>
                      <a:pt x="142" y="449"/>
                      <a:pt x="225" y="461"/>
                      <a:pt x="282" y="416"/>
                    </a:cubicBezTo>
                    <a:cubicBezTo>
                      <a:pt x="461" y="276"/>
                      <a:pt x="461" y="276"/>
                      <a:pt x="461" y="276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65" y="141"/>
                    </a:lnTo>
                    <a:close/>
                  </a:path>
                </a:pathLst>
              </a:custGeom>
              <a:solidFill>
                <a:srgbClr val="CC5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825501" y="3587750"/>
                <a:ext cx="327025" cy="396875"/>
              </a:xfrm>
              <a:custGeom>
                <a:avLst/>
                <a:gdLst>
                  <a:gd name="T0" fmla="*/ 109 w 206"/>
                  <a:gd name="T1" fmla="*/ 125 h 250"/>
                  <a:gd name="T2" fmla="*/ 109 w 206"/>
                  <a:gd name="T3" fmla="*/ 125 h 250"/>
                  <a:gd name="T4" fmla="*/ 17 w 206"/>
                  <a:gd name="T5" fmla="*/ 0 h 250"/>
                  <a:gd name="T6" fmla="*/ 0 w 206"/>
                  <a:gd name="T7" fmla="*/ 49 h 250"/>
                  <a:gd name="T8" fmla="*/ 41 w 206"/>
                  <a:gd name="T9" fmla="*/ 187 h 250"/>
                  <a:gd name="T10" fmla="*/ 154 w 206"/>
                  <a:gd name="T11" fmla="*/ 250 h 250"/>
                  <a:gd name="T12" fmla="*/ 206 w 206"/>
                  <a:gd name="T13" fmla="*/ 239 h 250"/>
                  <a:gd name="T14" fmla="*/ 109 w 206"/>
                  <a:gd name="T1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50">
                    <a:moveTo>
                      <a:pt x="109" y="125"/>
                    </a:moveTo>
                    <a:lnTo>
                      <a:pt x="109" y="125"/>
                    </a:lnTo>
                    <a:lnTo>
                      <a:pt x="17" y="0"/>
                    </a:lnTo>
                    <a:lnTo>
                      <a:pt x="0" y="49"/>
                    </a:lnTo>
                    <a:lnTo>
                      <a:pt x="41" y="187"/>
                    </a:lnTo>
                    <a:lnTo>
                      <a:pt x="154" y="250"/>
                    </a:lnTo>
                    <a:lnTo>
                      <a:pt x="206" y="239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1751013" y="1306513"/>
                <a:ext cx="996950" cy="1416050"/>
              </a:xfrm>
              <a:custGeom>
                <a:avLst/>
                <a:gdLst>
                  <a:gd name="T0" fmla="*/ 265 w 265"/>
                  <a:gd name="T1" fmla="*/ 60 h 377"/>
                  <a:gd name="T2" fmla="*/ 180 w 265"/>
                  <a:gd name="T3" fmla="*/ 257 h 377"/>
                  <a:gd name="T4" fmla="*/ 32 w 265"/>
                  <a:gd name="T5" fmla="*/ 377 h 377"/>
                  <a:gd name="T6" fmla="*/ 0 w 265"/>
                  <a:gd name="T7" fmla="*/ 336 h 377"/>
                  <a:gd name="T8" fmla="*/ 149 w 265"/>
                  <a:gd name="T9" fmla="*/ 214 h 377"/>
                  <a:gd name="T10" fmla="*/ 218 w 265"/>
                  <a:gd name="T11" fmla="*/ 0 h 377"/>
                  <a:gd name="T12" fmla="*/ 265 w 265"/>
                  <a:gd name="T13" fmla="*/ 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377">
                    <a:moveTo>
                      <a:pt x="265" y="60"/>
                    </a:moveTo>
                    <a:cubicBezTo>
                      <a:pt x="265" y="60"/>
                      <a:pt x="256" y="184"/>
                      <a:pt x="180" y="257"/>
                    </a:cubicBezTo>
                    <a:cubicBezTo>
                      <a:pt x="105" y="329"/>
                      <a:pt x="32" y="377"/>
                      <a:pt x="32" y="377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49" y="214"/>
                      <a:pt x="149" y="214"/>
                      <a:pt x="149" y="214"/>
                    </a:cubicBezTo>
                    <a:cubicBezTo>
                      <a:pt x="149" y="214"/>
                      <a:pt x="227" y="96"/>
                      <a:pt x="218" y="0"/>
                    </a:cubicBezTo>
                    <a:lnTo>
                      <a:pt x="265" y="6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  <p:sp>
            <p:nvSpPr>
              <p:cNvPr id="110" name="Freeform 83"/>
              <p:cNvSpPr>
                <a:spLocks/>
              </p:cNvSpPr>
              <p:nvPr/>
            </p:nvSpPr>
            <p:spPr bwMode="auto">
              <a:xfrm>
                <a:off x="765176" y="2568575"/>
                <a:ext cx="1106488" cy="950913"/>
              </a:xfrm>
              <a:custGeom>
                <a:avLst/>
                <a:gdLst>
                  <a:gd name="T0" fmla="*/ 262 w 294"/>
                  <a:gd name="T1" fmla="*/ 0 h 253"/>
                  <a:gd name="T2" fmla="*/ 9 w 294"/>
                  <a:gd name="T3" fmla="*/ 180 h 253"/>
                  <a:gd name="T4" fmla="*/ 15 w 294"/>
                  <a:gd name="T5" fmla="*/ 253 h 253"/>
                  <a:gd name="T6" fmla="*/ 294 w 294"/>
                  <a:gd name="T7" fmla="*/ 41 h 253"/>
                  <a:gd name="T8" fmla="*/ 262 w 29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253">
                    <a:moveTo>
                      <a:pt x="262" y="0"/>
                    </a:move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0" y="219"/>
                      <a:pt x="15" y="253"/>
                    </a:cubicBezTo>
                    <a:cubicBezTo>
                      <a:pt x="294" y="41"/>
                      <a:pt x="294" y="41"/>
                      <a:pt x="294" y="41"/>
                    </a:cubicBez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uFillTx/>
                  <a:latin typeface="Barlow Semi Condensed" panose="020B060402020202020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916923" y="5181600"/>
              <a:ext cx="1377951" cy="1366838"/>
              <a:chOff x="1487488" y="3786188"/>
              <a:chExt cx="1377951" cy="13668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87488" y="3910013"/>
                <a:ext cx="546100" cy="1243013"/>
                <a:chOff x="1487488" y="3910013"/>
                <a:chExt cx="546100" cy="1243013"/>
              </a:xfrm>
            </p:grpSpPr>
            <p:sp>
              <p:nvSpPr>
                <p:cNvPr id="101" name="Freeform 56"/>
                <p:cNvSpPr>
                  <a:spLocks/>
                </p:cNvSpPr>
                <p:nvPr/>
              </p:nvSpPr>
              <p:spPr bwMode="auto">
                <a:xfrm>
                  <a:off x="1487488" y="3910013"/>
                  <a:ext cx="546100" cy="1243013"/>
                </a:xfrm>
                <a:custGeom>
                  <a:avLst/>
                  <a:gdLst>
                    <a:gd name="T0" fmla="*/ 77 w 145"/>
                    <a:gd name="T1" fmla="*/ 320 h 331"/>
                    <a:gd name="T2" fmla="*/ 37 w 145"/>
                    <a:gd name="T3" fmla="*/ 293 h 331"/>
                    <a:gd name="T4" fmla="*/ 12 w 145"/>
                    <a:gd name="T5" fmla="*/ 117 h 331"/>
                    <a:gd name="T6" fmla="*/ 74 w 145"/>
                    <a:gd name="T7" fmla="*/ 28 h 331"/>
                    <a:gd name="T8" fmla="*/ 127 w 145"/>
                    <a:gd name="T9" fmla="*/ 17 h 331"/>
                    <a:gd name="T10" fmla="*/ 95 w 145"/>
                    <a:gd name="T11" fmla="*/ 102 h 331"/>
                    <a:gd name="T12" fmla="*/ 73 w 145"/>
                    <a:gd name="T13" fmla="*/ 169 h 331"/>
                    <a:gd name="T14" fmla="*/ 77 w 145"/>
                    <a:gd name="T15" fmla="*/ 32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331">
                      <a:moveTo>
                        <a:pt x="77" y="320"/>
                      </a:moveTo>
                      <a:cubicBezTo>
                        <a:pt x="37" y="293"/>
                        <a:pt x="37" y="293"/>
                        <a:pt x="37" y="293"/>
                      </a:cubicBezTo>
                      <a:cubicBezTo>
                        <a:pt x="20" y="282"/>
                        <a:pt x="0" y="134"/>
                        <a:pt x="12" y="117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86" y="10"/>
                        <a:pt x="114" y="0"/>
                        <a:pt x="127" y="17"/>
                      </a:cubicBezTo>
                      <a:cubicBezTo>
                        <a:pt x="145" y="28"/>
                        <a:pt x="106" y="85"/>
                        <a:pt x="95" y="102"/>
                      </a:cubicBezTo>
                      <a:cubicBezTo>
                        <a:pt x="73" y="169"/>
                        <a:pt x="73" y="169"/>
                        <a:pt x="73" y="169"/>
                      </a:cubicBezTo>
                      <a:cubicBezTo>
                        <a:pt x="61" y="187"/>
                        <a:pt x="94" y="331"/>
                        <a:pt x="77" y="320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2" name="Freeform 63"/>
                <p:cNvSpPr>
                  <a:spLocks/>
                </p:cNvSpPr>
                <p:nvPr/>
              </p:nvSpPr>
              <p:spPr bwMode="auto">
                <a:xfrm>
                  <a:off x="1743076" y="3932238"/>
                  <a:ext cx="177800" cy="158750"/>
                </a:xfrm>
                <a:custGeom>
                  <a:avLst/>
                  <a:gdLst>
                    <a:gd name="T0" fmla="*/ 41 w 47"/>
                    <a:gd name="T1" fmla="*/ 2 h 42"/>
                    <a:gd name="T2" fmla="*/ 37 w 47"/>
                    <a:gd name="T3" fmla="*/ 25 h 42"/>
                    <a:gd name="T4" fmla="*/ 24 w 47"/>
                    <a:gd name="T5" fmla="*/ 42 h 42"/>
                    <a:gd name="T6" fmla="*/ 0 w 47"/>
                    <a:gd name="T7" fmla="*/ 31 h 42"/>
                    <a:gd name="T8" fmla="*/ 41 w 47"/>
                    <a:gd name="T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2">
                      <a:moveTo>
                        <a:pt x="41" y="2"/>
                      </a:moveTo>
                      <a:cubicBezTo>
                        <a:pt x="41" y="2"/>
                        <a:pt x="47" y="13"/>
                        <a:pt x="37" y="25"/>
                      </a:cubicBezTo>
                      <a:cubicBezTo>
                        <a:pt x="27" y="36"/>
                        <a:pt x="24" y="42"/>
                        <a:pt x="24" y="4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15" y="0"/>
                        <a:pt x="41" y="2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90713" y="3786188"/>
                <a:ext cx="974726" cy="992188"/>
                <a:chOff x="1890713" y="3786188"/>
                <a:chExt cx="974726" cy="992188"/>
              </a:xfrm>
            </p:grpSpPr>
            <p:sp>
              <p:nvSpPr>
                <p:cNvPr id="88" name="Freeform 51"/>
                <p:cNvSpPr>
                  <a:spLocks/>
                </p:cNvSpPr>
                <p:nvPr/>
              </p:nvSpPr>
              <p:spPr bwMode="auto">
                <a:xfrm>
                  <a:off x="1901826" y="3786188"/>
                  <a:ext cx="623888" cy="488950"/>
                </a:xfrm>
                <a:custGeom>
                  <a:avLst/>
                  <a:gdLst>
                    <a:gd name="T0" fmla="*/ 149 w 166"/>
                    <a:gd name="T1" fmla="*/ 57 h 130"/>
                    <a:gd name="T2" fmla="*/ 48 w 166"/>
                    <a:gd name="T3" fmla="*/ 122 h 130"/>
                    <a:gd name="T4" fmla="*/ 9 w 166"/>
                    <a:gd name="T5" fmla="*/ 113 h 130"/>
                    <a:gd name="T6" fmla="*/ 8 w 166"/>
                    <a:gd name="T7" fmla="*/ 112 h 130"/>
                    <a:gd name="T8" fmla="*/ 17 w 166"/>
                    <a:gd name="T9" fmla="*/ 73 h 130"/>
                    <a:gd name="T10" fmla="*/ 117 w 166"/>
                    <a:gd name="T11" fmla="*/ 8 h 130"/>
                    <a:gd name="T12" fmla="*/ 157 w 166"/>
                    <a:gd name="T13" fmla="*/ 17 h 130"/>
                    <a:gd name="T14" fmla="*/ 157 w 166"/>
                    <a:gd name="T15" fmla="*/ 18 h 130"/>
                    <a:gd name="T16" fmla="*/ 149 w 166"/>
                    <a:gd name="T17" fmla="*/ 5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30">
                      <a:moveTo>
                        <a:pt x="149" y="57"/>
                      </a:move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35" y="130"/>
                        <a:pt x="17" y="126"/>
                        <a:pt x="9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0" y="99"/>
                        <a:pt x="4" y="81"/>
                        <a:pt x="17" y="73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31" y="0"/>
                        <a:pt x="148" y="4"/>
                        <a:pt x="157" y="17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66" y="31"/>
                        <a:pt x="162" y="49"/>
                        <a:pt x="149" y="57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89" name="Freeform 52"/>
                <p:cNvSpPr>
                  <a:spLocks/>
                </p:cNvSpPr>
                <p:nvPr/>
              </p:nvSpPr>
              <p:spPr bwMode="auto">
                <a:xfrm>
                  <a:off x="1984376" y="3973513"/>
                  <a:ext cx="650875" cy="508000"/>
                </a:xfrm>
                <a:custGeom>
                  <a:avLst/>
                  <a:gdLst>
                    <a:gd name="T0" fmla="*/ 156 w 173"/>
                    <a:gd name="T1" fmla="*/ 57 h 135"/>
                    <a:gd name="T2" fmla="*/ 48 w 173"/>
                    <a:gd name="T3" fmla="*/ 126 h 135"/>
                    <a:gd name="T4" fmla="*/ 8 w 173"/>
                    <a:gd name="T5" fmla="*/ 117 h 135"/>
                    <a:gd name="T6" fmla="*/ 8 w 173"/>
                    <a:gd name="T7" fmla="*/ 117 h 135"/>
                    <a:gd name="T8" fmla="*/ 17 w 173"/>
                    <a:gd name="T9" fmla="*/ 77 h 135"/>
                    <a:gd name="T10" fmla="*/ 124 w 173"/>
                    <a:gd name="T11" fmla="*/ 8 h 135"/>
                    <a:gd name="T12" fmla="*/ 164 w 173"/>
                    <a:gd name="T13" fmla="*/ 17 h 135"/>
                    <a:gd name="T14" fmla="*/ 156 w 173"/>
                    <a:gd name="T15" fmla="*/ 5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3" h="135">
                      <a:moveTo>
                        <a:pt x="156" y="57"/>
                      </a:move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35" y="135"/>
                        <a:pt x="17" y="131"/>
                        <a:pt x="8" y="117"/>
                      </a:cubicBezTo>
                      <a:cubicBezTo>
                        <a:pt x="8" y="117"/>
                        <a:pt x="8" y="117"/>
                        <a:pt x="8" y="117"/>
                      </a:cubicBezTo>
                      <a:cubicBezTo>
                        <a:pt x="0" y="104"/>
                        <a:pt x="3" y="86"/>
                        <a:pt x="17" y="77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38" y="0"/>
                        <a:pt x="156" y="4"/>
                        <a:pt x="164" y="17"/>
                      </a:cubicBezTo>
                      <a:cubicBezTo>
                        <a:pt x="173" y="31"/>
                        <a:pt x="169" y="49"/>
                        <a:pt x="15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0" name="Freeform 53"/>
                <p:cNvSpPr>
                  <a:spLocks/>
                </p:cNvSpPr>
                <p:nvPr/>
              </p:nvSpPr>
              <p:spPr bwMode="auto">
                <a:xfrm>
                  <a:off x="2149476" y="4154488"/>
                  <a:ext cx="609600" cy="481013"/>
                </a:xfrm>
                <a:custGeom>
                  <a:avLst/>
                  <a:gdLst>
                    <a:gd name="T0" fmla="*/ 146 w 162"/>
                    <a:gd name="T1" fmla="*/ 57 h 128"/>
                    <a:gd name="T2" fmla="*/ 48 w 162"/>
                    <a:gd name="T3" fmla="*/ 119 h 128"/>
                    <a:gd name="T4" fmla="*/ 10 w 162"/>
                    <a:gd name="T5" fmla="*/ 111 h 128"/>
                    <a:gd name="T6" fmla="*/ 8 w 162"/>
                    <a:gd name="T7" fmla="*/ 109 h 128"/>
                    <a:gd name="T8" fmla="*/ 17 w 162"/>
                    <a:gd name="T9" fmla="*/ 70 h 128"/>
                    <a:gd name="T10" fmla="*/ 114 w 162"/>
                    <a:gd name="T11" fmla="*/ 8 h 128"/>
                    <a:gd name="T12" fmla="*/ 153 w 162"/>
                    <a:gd name="T13" fmla="*/ 17 h 128"/>
                    <a:gd name="T14" fmla="*/ 154 w 162"/>
                    <a:gd name="T15" fmla="*/ 18 h 128"/>
                    <a:gd name="T16" fmla="*/ 146 w 162"/>
                    <a:gd name="T17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128">
                      <a:moveTo>
                        <a:pt x="146" y="57"/>
                      </a:move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35" y="128"/>
                        <a:pt x="18" y="124"/>
                        <a:pt x="10" y="111"/>
                      </a:cubicBezTo>
                      <a:cubicBezTo>
                        <a:pt x="8" y="109"/>
                        <a:pt x="8" y="109"/>
                        <a:pt x="8" y="109"/>
                      </a:cubicBezTo>
                      <a:cubicBezTo>
                        <a:pt x="0" y="96"/>
                        <a:pt x="4" y="79"/>
                        <a:pt x="17" y="70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27" y="0"/>
                        <a:pt x="145" y="4"/>
                        <a:pt x="153" y="17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62" y="31"/>
                        <a:pt x="158" y="49"/>
                        <a:pt x="14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1" name="Freeform 54"/>
                <p:cNvSpPr>
                  <a:spLocks/>
                </p:cNvSpPr>
                <p:nvPr/>
              </p:nvSpPr>
              <p:spPr bwMode="auto">
                <a:xfrm>
                  <a:off x="2333626" y="4338638"/>
                  <a:ext cx="531813" cy="431800"/>
                </a:xfrm>
                <a:custGeom>
                  <a:avLst/>
                  <a:gdLst>
                    <a:gd name="T0" fmla="*/ 126 w 141"/>
                    <a:gd name="T1" fmla="*/ 57 h 115"/>
                    <a:gd name="T2" fmla="*/ 47 w 141"/>
                    <a:gd name="T3" fmla="*/ 107 h 115"/>
                    <a:gd name="T4" fmla="*/ 11 w 141"/>
                    <a:gd name="T5" fmla="*/ 99 h 115"/>
                    <a:gd name="T6" fmla="*/ 8 w 141"/>
                    <a:gd name="T7" fmla="*/ 94 h 115"/>
                    <a:gd name="T8" fmla="*/ 16 w 141"/>
                    <a:gd name="T9" fmla="*/ 58 h 115"/>
                    <a:gd name="T10" fmla="*/ 94 w 141"/>
                    <a:gd name="T11" fmla="*/ 8 h 115"/>
                    <a:gd name="T12" fmla="*/ 130 w 141"/>
                    <a:gd name="T13" fmla="*/ 15 h 115"/>
                    <a:gd name="T14" fmla="*/ 134 w 141"/>
                    <a:gd name="T15" fmla="*/ 21 h 115"/>
                    <a:gd name="T16" fmla="*/ 126 w 141"/>
                    <a:gd name="T1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" h="115">
                      <a:moveTo>
                        <a:pt x="126" y="57"/>
                      </a:move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5" y="115"/>
                        <a:pt x="19" y="111"/>
                        <a:pt x="11" y="99"/>
                      </a:cubicBezTo>
                      <a:cubicBezTo>
                        <a:pt x="8" y="94"/>
                        <a:pt x="8" y="94"/>
                        <a:pt x="8" y="94"/>
                      </a:cubicBezTo>
                      <a:cubicBezTo>
                        <a:pt x="0" y="82"/>
                        <a:pt x="4" y="66"/>
                        <a:pt x="16" y="5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106" y="0"/>
                        <a:pt x="123" y="3"/>
                        <a:pt x="130" y="15"/>
                      </a:cubicBezTo>
                      <a:cubicBezTo>
                        <a:pt x="134" y="21"/>
                        <a:pt x="134" y="21"/>
                        <a:pt x="134" y="21"/>
                      </a:cubicBezTo>
                      <a:cubicBezTo>
                        <a:pt x="141" y="33"/>
                        <a:pt x="138" y="49"/>
                        <a:pt x="126" y="57"/>
                      </a:cubicBez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2" name="Freeform 55"/>
                <p:cNvSpPr>
                  <a:spLocks/>
                </p:cNvSpPr>
                <p:nvPr/>
              </p:nvSpPr>
              <p:spPr bwMode="auto">
                <a:xfrm>
                  <a:off x="1890713" y="4060825"/>
                  <a:ext cx="198438" cy="206375"/>
                </a:xfrm>
                <a:custGeom>
                  <a:avLst/>
                  <a:gdLst>
                    <a:gd name="T0" fmla="*/ 30 w 53"/>
                    <a:gd name="T1" fmla="*/ 0 h 55"/>
                    <a:gd name="T2" fmla="*/ 53 w 53"/>
                    <a:gd name="T3" fmla="*/ 34 h 55"/>
                    <a:gd name="T4" fmla="*/ 20 w 53"/>
                    <a:gd name="T5" fmla="*/ 36 h 55"/>
                    <a:gd name="T6" fmla="*/ 30 w 5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5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9" y="55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2352676" y="4349750"/>
                  <a:ext cx="406400" cy="255588"/>
                </a:xfrm>
                <a:custGeom>
                  <a:avLst/>
                  <a:gdLst>
                    <a:gd name="T0" fmla="*/ 4 w 108"/>
                    <a:gd name="T1" fmla="*/ 61 h 68"/>
                    <a:gd name="T2" fmla="*/ 96 w 108"/>
                    <a:gd name="T3" fmla="*/ 2 h 68"/>
                    <a:gd name="T4" fmla="*/ 108 w 108"/>
                    <a:gd name="T5" fmla="*/ 1 h 68"/>
                    <a:gd name="T6" fmla="*/ 0 w 108"/>
                    <a:gd name="T7" fmla="*/ 68 h 68"/>
                    <a:gd name="T8" fmla="*/ 4 w 108"/>
                    <a:gd name="T9" fmla="*/ 6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68">
                      <a:moveTo>
                        <a:pt x="4" y="61"/>
                      </a:moveTo>
                      <a:cubicBezTo>
                        <a:pt x="6" y="60"/>
                        <a:pt x="96" y="2"/>
                        <a:pt x="96" y="2"/>
                      </a:cubicBezTo>
                      <a:cubicBezTo>
                        <a:pt x="96" y="2"/>
                        <a:pt x="105" y="0"/>
                        <a:pt x="108" y="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8"/>
                        <a:pt x="2" y="62"/>
                        <a:pt x="4" y="61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2160588" y="4168775"/>
                  <a:ext cx="455613" cy="327025"/>
                </a:xfrm>
                <a:custGeom>
                  <a:avLst/>
                  <a:gdLst>
                    <a:gd name="T0" fmla="*/ 112 w 121"/>
                    <a:gd name="T1" fmla="*/ 3 h 87"/>
                    <a:gd name="T2" fmla="*/ 16 w 121"/>
                    <a:gd name="T3" fmla="*/ 64 h 87"/>
                    <a:gd name="T4" fmla="*/ 1 w 121"/>
                    <a:gd name="T5" fmla="*/ 87 h 87"/>
                    <a:gd name="T6" fmla="*/ 121 w 121"/>
                    <a:gd name="T7" fmla="*/ 0 h 87"/>
                    <a:gd name="T8" fmla="*/ 112 w 121"/>
                    <a:gd name="T9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7">
                      <a:moveTo>
                        <a:pt x="112" y="3"/>
                      </a:move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6" y="64"/>
                        <a:pt x="0" y="76"/>
                        <a:pt x="1" y="8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112" y="3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2124076" y="4418013"/>
                  <a:ext cx="209550" cy="220663"/>
                </a:xfrm>
                <a:custGeom>
                  <a:avLst/>
                  <a:gdLst>
                    <a:gd name="T0" fmla="*/ 32 w 56"/>
                    <a:gd name="T1" fmla="*/ 0 h 59"/>
                    <a:gd name="T2" fmla="*/ 56 w 56"/>
                    <a:gd name="T3" fmla="*/ 36 h 59"/>
                    <a:gd name="T4" fmla="*/ 21 w 56"/>
                    <a:gd name="T5" fmla="*/ 39 h 59"/>
                    <a:gd name="T6" fmla="*/ 32 w 56"/>
                    <a:gd name="T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9">
                      <a:moveTo>
                        <a:pt x="32" y="0"/>
                      </a:move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6" y="36"/>
                        <a:pt x="41" y="59"/>
                        <a:pt x="21" y="39"/>
                      </a:cubicBezTo>
                      <a:cubicBezTo>
                        <a:pt x="21" y="39"/>
                        <a:pt x="0" y="17"/>
                        <a:pt x="32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2319338" y="4567238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19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19" y="36"/>
                      </a:cubicBezTo>
                      <a:cubicBezTo>
                        <a:pt x="19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1965326" y="4278313"/>
                  <a:ext cx="200025" cy="211138"/>
                </a:xfrm>
                <a:custGeom>
                  <a:avLst/>
                  <a:gdLst>
                    <a:gd name="T0" fmla="*/ 30 w 53"/>
                    <a:gd name="T1" fmla="*/ 0 h 56"/>
                    <a:gd name="T2" fmla="*/ 53 w 53"/>
                    <a:gd name="T3" fmla="*/ 34 h 56"/>
                    <a:gd name="T4" fmla="*/ 20 w 53"/>
                    <a:gd name="T5" fmla="*/ 36 h 56"/>
                    <a:gd name="T6" fmla="*/ 30 w 53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6">
                      <a:moveTo>
                        <a:pt x="30" y="0"/>
                      </a:move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38" y="56"/>
                        <a:pt x="20" y="36"/>
                      </a:cubicBezTo>
                      <a:cubicBezTo>
                        <a:pt x="20" y="36"/>
                        <a:pt x="0" y="16"/>
                        <a:pt x="30" y="0"/>
                      </a:cubicBezTo>
                      <a:close/>
                    </a:path>
                  </a:pathLst>
                </a:custGeom>
                <a:solidFill>
                  <a:srgbClr val="FFEA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2003426" y="3989388"/>
                  <a:ext cx="508000" cy="330200"/>
                </a:xfrm>
                <a:custGeom>
                  <a:avLst/>
                  <a:gdLst>
                    <a:gd name="T0" fmla="*/ 124 w 135"/>
                    <a:gd name="T1" fmla="*/ 2 h 88"/>
                    <a:gd name="T2" fmla="*/ 16 w 135"/>
                    <a:gd name="T3" fmla="*/ 70 h 88"/>
                    <a:gd name="T4" fmla="*/ 0 w 135"/>
                    <a:gd name="T5" fmla="*/ 88 h 88"/>
                    <a:gd name="T6" fmla="*/ 135 w 135"/>
                    <a:gd name="T7" fmla="*/ 0 h 88"/>
                    <a:gd name="T8" fmla="*/ 124 w 135"/>
                    <a:gd name="T9" fmla="*/ 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88">
                      <a:moveTo>
                        <a:pt x="124" y="2"/>
                      </a:move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3" y="78"/>
                        <a:pt x="0" y="88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35" y="0"/>
                        <a:pt x="128" y="0"/>
                        <a:pt x="124" y="2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99" name="Freeform 69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71438" cy="169863"/>
                </a:xfrm>
                <a:custGeom>
                  <a:avLst/>
                  <a:gdLst>
                    <a:gd name="T0" fmla="*/ 6 w 19"/>
                    <a:gd name="T1" fmla="*/ 22 h 45"/>
                    <a:gd name="T2" fmla="*/ 1 w 19"/>
                    <a:gd name="T3" fmla="*/ 33 h 45"/>
                    <a:gd name="T4" fmla="*/ 0 w 19"/>
                    <a:gd name="T5" fmla="*/ 33 h 45"/>
                    <a:gd name="T6" fmla="*/ 2 w 19"/>
                    <a:gd name="T7" fmla="*/ 38 h 45"/>
                    <a:gd name="T8" fmla="*/ 4 w 19"/>
                    <a:gd name="T9" fmla="*/ 41 h 45"/>
                    <a:gd name="T10" fmla="*/ 5 w 19"/>
                    <a:gd name="T11" fmla="*/ 42 h 45"/>
                    <a:gd name="T12" fmla="*/ 6 w 19"/>
                    <a:gd name="T13" fmla="*/ 44 h 45"/>
                    <a:gd name="T14" fmla="*/ 6 w 19"/>
                    <a:gd name="T15" fmla="*/ 44 h 45"/>
                    <a:gd name="T16" fmla="*/ 7 w 19"/>
                    <a:gd name="T17" fmla="*/ 45 h 45"/>
                    <a:gd name="T18" fmla="*/ 12 w 19"/>
                    <a:gd name="T19" fmla="*/ 37 h 45"/>
                    <a:gd name="T20" fmla="*/ 6 w 19"/>
                    <a:gd name="T21" fmla="*/ 22 h 45"/>
                    <a:gd name="T22" fmla="*/ 16 w 19"/>
                    <a:gd name="T23" fmla="*/ 0 h 45"/>
                    <a:gd name="T24" fmla="*/ 12 w 19"/>
                    <a:gd name="T25" fmla="*/ 10 h 45"/>
                    <a:gd name="T26" fmla="*/ 19 w 19"/>
                    <a:gd name="T27" fmla="*/ 4 h 45"/>
                    <a:gd name="T28" fmla="*/ 16 w 19"/>
                    <a:gd name="T2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45">
                      <a:moveTo>
                        <a:pt x="6" y="22"/>
                      </a:moveTo>
                      <a:cubicBezTo>
                        <a:pt x="5" y="26"/>
                        <a:pt x="3" y="30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3"/>
                        <a:pt x="1" y="35"/>
                        <a:pt x="2" y="38"/>
                      </a:cubicBezTo>
                      <a:cubicBezTo>
                        <a:pt x="3" y="39"/>
                        <a:pt x="3" y="40"/>
                        <a:pt x="4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7" y="45"/>
                        <a:pt x="7" y="45"/>
                      </a:cubicBezTo>
                      <a:cubicBezTo>
                        <a:pt x="8" y="45"/>
                        <a:pt x="9" y="41"/>
                        <a:pt x="12" y="37"/>
                      </a:cubicBezTo>
                      <a:cubicBezTo>
                        <a:pt x="10" y="34"/>
                        <a:pt x="6" y="29"/>
                        <a:pt x="6" y="22"/>
                      </a:cubicBezTo>
                      <a:moveTo>
                        <a:pt x="16" y="0"/>
                      </a:moveTo>
                      <a:cubicBezTo>
                        <a:pt x="15" y="3"/>
                        <a:pt x="14" y="7"/>
                        <a:pt x="12" y="10"/>
                      </a:cubicBezTo>
                      <a:cubicBezTo>
                        <a:pt x="14" y="8"/>
                        <a:pt x="16" y="6"/>
                        <a:pt x="19" y="4"/>
                      </a:cubicBezTo>
                      <a:cubicBezTo>
                        <a:pt x="19" y="2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  <p:sp>
              <p:nvSpPr>
                <p:cNvPr id="100" name="Freeform 70"/>
                <p:cNvSpPr>
                  <a:spLocks/>
                </p:cNvSpPr>
                <p:nvPr/>
              </p:nvSpPr>
              <p:spPr bwMode="auto">
                <a:xfrm>
                  <a:off x="1939926" y="4068763"/>
                  <a:ext cx="55563" cy="123825"/>
                </a:xfrm>
                <a:custGeom>
                  <a:avLst/>
                  <a:gdLst>
                    <a:gd name="T0" fmla="*/ 13 w 15"/>
                    <a:gd name="T1" fmla="*/ 0 h 33"/>
                    <a:gd name="T2" fmla="*/ 6 w 15"/>
                    <a:gd name="T3" fmla="*/ 6 h 33"/>
                    <a:gd name="T4" fmla="*/ 3 w 15"/>
                    <a:gd name="T5" fmla="*/ 12 h 33"/>
                    <a:gd name="T6" fmla="*/ 0 w 15"/>
                    <a:gd name="T7" fmla="*/ 18 h 33"/>
                    <a:gd name="T8" fmla="*/ 6 w 15"/>
                    <a:gd name="T9" fmla="*/ 33 h 33"/>
                    <a:gd name="T10" fmla="*/ 13 w 15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13" y="0"/>
                      </a:moveTo>
                      <a:cubicBezTo>
                        <a:pt x="10" y="2"/>
                        <a:pt x="8" y="4"/>
                        <a:pt x="6" y="6"/>
                      </a:cubicBezTo>
                      <a:cubicBezTo>
                        <a:pt x="5" y="8"/>
                        <a:pt x="4" y="10"/>
                        <a:pt x="3" y="12"/>
                      </a:cubicBezTo>
                      <a:cubicBezTo>
                        <a:pt x="2" y="14"/>
                        <a:pt x="1" y="16"/>
                        <a:pt x="0" y="18"/>
                      </a:cubicBezTo>
                      <a:cubicBezTo>
                        <a:pt x="0" y="25"/>
                        <a:pt x="4" y="30"/>
                        <a:pt x="6" y="33"/>
                      </a:cubicBezTo>
                      <a:cubicBezTo>
                        <a:pt x="10" y="23"/>
                        <a:pt x="15" y="8"/>
                        <a:pt x="13" y="0"/>
                      </a:cubicBezTo>
                    </a:path>
                  </a:pathLst>
                </a:custGeom>
                <a:solidFill>
                  <a:srgbClr val="FBDFC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>
                      <a:uFillTx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uFillTx/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 dirty="0">
                    <a:uFillTx/>
                    <a:latin typeface="Barlow Semi Condensed" panose="020B0604020202020204" charset="0"/>
                  </a:endParaRPr>
                </a:p>
              </p:txBody>
            </p: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ED9E4D4-3A4F-4077-B3A4-CFE65383F319}"/>
              </a:ext>
            </a:extLst>
          </p:cNvPr>
          <p:cNvSpPr/>
          <p:nvPr/>
        </p:nvSpPr>
        <p:spPr>
          <a:xfrm>
            <a:off x="8391525" y="2332508"/>
            <a:ext cx="4947766" cy="4946116"/>
          </a:xfrm>
          <a:prstGeom prst="ellipse">
            <a:avLst/>
          </a:prstGeom>
          <a:blipFill dpi="0" rotWithShape="1">
            <a:blip r:embed="rId2"/>
            <a:srcRect/>
            <a:stretch>
              <a:fillRect r="23188" b="8476"/>
            </a:stretch>
          </a:blipFill>
          <a:ln>
            <a:noFill/>
          </a:ln>
          <a:effectLst>
            <a:softEdge rad="38100"/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blipFill dpi="0" rotWithShape="1">
                <a:blip r:embed="rId3"/>
                <a:srcRect/>
                <a:stretch>
                  <a:fillRect r="23188" b="8476"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9692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3</a:t>
            </a:fld>
            <a:endParaRPr lang="th-TH">
              <a:uFillTx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2977127" y="1892990"/>
            <a:ext cx="6237744" cy="1100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ja-JP" sz="8800" b="1" dirty="0">
                <a:solidFill>
                  <a:srgbClr val="F2B02C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Barlow Semi Condensed" panose="00000506000000000000" pitchFamily="2" charset="0"/>
              </a:rPr>
              <a:t>เทอร์โมพลาสติก</a:t>
            </a:r>
            <a:endParaRPr lang="en-US" altLang="ja-JP" sz="8800" b="1" dirty="0">
              <a:solidFill>
                <a:srgbClr val="F2B02C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uFillTx/>
              <a:latin typeface="Barlow Semi Condensed" panose="00000506000000000000" pitchFamily="2" charset="0"/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4370398" y="3155576"/>
            <a:ext cx="3451201" cy="1100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>
                <a:uFillTx/>
              </a:defRPr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ja-JP" sz="4000" b="1" dirty="0">
                <a:solidFill>
                  <a:srgbClr val="F2B02C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Barlow Semi Condensed" panose="00000506000000000000" pitchFamily="2" charset="0"/>
              </a:rPr>
              <a:t>(</a:t>
            </a:r>
            <a:r>
              <a:rPr lang="en-US" altLang="ja-JP" sz="4000" b="1" dirty="0">
                <a:solidFill>
                  <a:srgbClr val="F2B02C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Barlow Semi Condensed" panose="00000506000000000000" pitchFamily="2" charset="0"/>
              </a:rPr>
              <a:t>Thermoplastic</a:t>
            </a:r>
            <a:r>
              <a:rPr lang="th-TH" altLang="ja-JP" sz="4000" b="1" dirty="0">
                <a:solidFill>
                  <a:srgbClr val="F2B02C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Barlow Semi Condensed" panose="00000506000000000000" pitchFamily="2" charset="0"/>
              </a:rPr>
              <a:t>)</a:t>
            </a:r>
            <a:endParaRPr lang="en-US" altLang="ja-JP" sz="4000" b="1" dirty="0">
              <a:solidFill>
                <a:srgbClr val="F2B02C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uFillTx/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536896" y="2195018"/>
            <a:ext cx="11384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ชนิดของพลาสติกในตระกูลเทอร์โมพลาสติก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 </a:t>
            </a:r>
            <a:endParaRPr lang="th-TH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D63DBC1-72A2-487F-991C-4FE4E0ED8C5B}"/>
              </a:ext>
            </a:extLst>
          </p:cNvPr>
          <p:cNvSpPr/>
          <p:nvPr/>
        </p:nvSpPr>
        <p:spPr>
          <a:xfrm>
            <a:off x="5445021" y="3453897"/>
            <a:ext cx="13019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ได้แก่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5</a:t>
            </a:fld>
            <a:endParaRPr lang="th-TH">
              <a:uFillTx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3352298" y="415092"/>
            <a:ext cx="5487400" cy="2092881"/>
          </a:xfrm>
          <a:prstGeom prst="rect">
            <a:avLst/>
          </a:prstGeom>
          <a:gradFill flip="none" rotWithShape="1">
            <a:gsLst>
              <a:gs pos="0">
                <a:srgbClr val="D599D1">
                  <a:tint val="66000"/>
                  <a:satMod val="160000"/>
                </a:srgbClr>
              </a:gs>
              <a:gs pos="50000">
                <a:srgbClr val="D599D1">
                  <a:tint val="44500"/>
                  <a:satMod val="160000"/>
                </a:srgbClr>
              </a:gs>
              <a:gs pos="100000">
                <a:srgbClr val="D599D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1.เทอร์โมพลาสติก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(Thermoplastic)</a:t>
            </a:r>
          </a:p>
        </p:txBody>
      </p:sp>
      <p:sp>
        <p:nvSpPr>
          <p:cNvPr id="29" name="Arrow: Down 28"/>
          <p:cNvSpPr>
            <a:spLocks/>
          </p:cNvSpPr>
          <p:nvPr/>
        </p:nvSpPr>
        <p:spPr>
          <a:xfrm>
            <a:off x="5650829" y="3016493"/>
            <a:ext cx="890337" cy="126331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1838262" y="4771128"/>
            <a:ext cx="8515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ชนิดของเทอร์โมพลาสติก เทอร์โมพลาสติกมีหลายชนิด ได้แก่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865145" y="1071986"/>
            <a:ext cx="104617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พอลิเอทิลีน</a:t>
            </a:r>
            <a:r>
              <a:rPr lang="en-US" sz="4000" dirty="0">
                <a:solidFill>
                  <a:schemeClr val="bg1"/>
                </a:solidFill>
                <a:uFillTx/>
              </a:rPr>
              <a:t> (Polyethylene: PE)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พอลิโพรพิลีน</a:t>
            </a:r>
            <a:r>
              <a:rPr lang="en-US" sz="4000" dirty="0">
                <a:solidFill>
                  <a:schemeClr val="bg1"/>
                </a:solidFill>
                <a:uFillTx/>
              </a:rPr>
              <a:t> (Polypropylene: PP)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พอลิสไตรีน</a:t>
            </a:r>
            <a:r>
              <a:rPr lang="en-US" sz="4000" dirty="0">
                <a:solidFill>
                  <a:schemeClr val="bg1"/>
                </a:solidFill>
                <a:uFillTx/>
              </a:rPr>
              <a:t> (Polystyrene: PS)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พอลิไวนิลคลอไรด์</a:t>
            </a:r>
            <a:r>
              <a:rPr lang="en-US" sz="4000" dirty="0">
                <a:solidFill>
                  <a:schemeClr val="bg1"/>
                </a:solidFill>
                <a:uFillTx/>
              </a:rPr>
              <a:t> (Polyvinylchloride: PVC)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ไนลอน</a:t>
            </a:r>
            <a:r>
              <a:rPr lang="en-US" sz="4000" dirty="0">
                <a:solidFill>
                  <a:schemeClr val="bg1"/>
                </a:solidFill>
                <a:uFillTx/>
              </a:rPr>
              <a:t> (Nylon)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พอลิเอทิลีนเทเรฟทาเลต</a:t>
            </a:r>
            <a:r>
              <a:rPr lang="en-US" sz="4000" dirty="0">
                <a:solidFill>
                  <a:schemeClr val="bg1"/>
                </a:solidFill>
                <a:uFillTx/>
              </a:rPr>
              <a:t> (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Polyethyleneterephthalate</a:t>
            </a:r>
            <a:r>
              <a:rPr lang="en-US" sz="4000" dirty="0">
                <a:solidFill>
                  <a:schemeClr val="bg1"/>
                </a:solidFill>
                <a:uFillTx/>
              </a:rPr>
              <a:t>: PET) </a:t>
            </a:r>
          </a:p>
          <a:p>
            <a:r>
              <a:rPr lang="th-TH" sz="4000" dirty="0">
                <a:solidFill>
                  <a:schemeClr val="bg1"/>
                </a:solidFill>
                <a:uFillTx/>
              </a:rPr>
              <a:t>-</a:t>
            </a:r>
            <a:r>
              <a:rPr lang="en-US" sz="4000" dirty="0" err="1">
                <a:solidFill>
                  <a:schemeClr val="bg1"/>
                </a:solidFill>
                <a:uFillTx/>
              </a:rPr>
              <a:t>พอลิคาร์บอเนต</a:t>
            </a:r>
            <a:r>
              <a:rPr lang="en-US" sz="4000" dirty="0">
                <a:solidFill>
                  <a:schemeClr val="bg1"/>
                </a:solidFill>
                <a:uFillTx/>
              </a:rPr>
              <a:t> (Polycarbonate: PC)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>
            <a:spLocks/>
          </p:cNvSpPr>
          <p:nvPr/>
        </p:nvSpPr>
        <p:spPr>
          <a:xfrm>
            <a:off x="999892" y="3429000"/>
            <a:ext cx="10192214" cy="19389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7</a:t>
            </a:fld>
            <a:endParaRPr lang="th-TH">
              <a:uFillTx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1415872" y="933996"/>
            <a:ext cx="93602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th-TH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การแบ่งกลุ่มของเทอร์โมพลาสติก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890360" y="3481976"/>
            <a:ext cx="84112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ได้กำหนดสัญลักษณ์มาตร</a:t>
            </a:r>
            <a:r>
              <a:rPr lang="th-TH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ฐ</a:t>
            </a:r>
            <a:r>
              <a:rPr lang="th-TH" sz="6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านพลาสติก</a:t>
            </a:r>
          </a:p>
          <a:p>
            <a:pPr algn="ctr"/>
            <a:r>
              <a:rPr lang="th-TH" sz="6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เป็นกลุ่ม</a:t>
            </a:r>
            <a:r>
              <a:rPr lang="th-TH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ไว้ 7 กลุ่ม</a:t>
            </a:r>
            <a:endParaRPr lang="en-US" sz="6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DAB5-5B83-498F-8DDC-64F477AD9597}" type="slidenum">
              <a:rPr lang="th-TH" smtClean="0">
                <a:uFillTx/>
              </a:rPr>
              <a:t>8</a:t>
            </a:fld>
            <a:endParaRPr lang="th-TH">
              <a:uFillTx/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631294" y="1164542"/>
            <a:ext cx="58823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1.โพลิเอทิลีนเทเรฟทาเลต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เรียกโดยย่อว่าเพ็ต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(PET, PETE )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ที่เรียกกันทั่วไปว่า“ขวดเพ็ต”เป็นพลาสติกใส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แข็งทนแรงกระแทกดีไม่เปราะแตกง่ายและกันแก๊สซึมผ่านดี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จึงนิยมใช้ทำกระบอกน้ำ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ขวดน้ำดื่ม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ขวดน้ำอัดลม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และขวดน้ำมันพืชโดยทั่วไปสามารถใช้ในอุณหภูมิ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-20</a:t>
            </a:r>
            <a:r>
              <a:rPr lang="th-TH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Cถึงไม่เกิน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60 – 70 C 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ไม่สามารถใส่น้ำที่มีอุณหภูมิสูงได้</a:t>
            </a:r>
            <a:endParaRPr lang="en-US" dirty="0">
              <a:uFillTx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66" y="4418220"/>
            <a:ext cx="1275238" cy="1275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F73A7-0143-43F9-8DDD-92CC22C4B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10" y="2268342"/>
            <a:ext cx="4142590" cy="316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751270" y="1006048"/>
            <a:ext cx="63587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2.โพลิเอทิลีนความหนาแน่นสูง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เรียกโดยย่อว่า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เอชดีพีอี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(HDPE) เป็นพลาสติกความหนาแน่นสูงค่อนข้างแข็งแต่ยืดได้มากเหนียวไม่แตกง่ายขึ้นรูปง่ายมักมีสีสันสวยงามและทนสารเคมี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จึงนิยมใช้ทำขวดแชมพูสระผม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กระป๋องแป้งเด็กภาชนะบรรจุน้ำยารีดผ้ารวมทั้งขวดบรรจุนม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ซึ่งจักช่วยยืดอายุของนมให้ยาวนานขึ้น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เพราะป้องกันความชื้นซึมผ่านได้อย่างดีเยี่ยมโดยทั่วไป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สามารถใช้ในอุณหภูมิ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-20 C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ถึง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ไม่เกิน</a:t>
            </a:r>
            <a:r>
              <a:rPr lang="en-US" dirty="0"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110C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131" y="4636008"/>
            <a:ext cx="1292616" cy="1292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9C1D7-859E-4ACE-8A07-6C074621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5" y="2356749"/>
            <a:ext cx="3810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owerPointHub-Summer  Template">
  <a:themeElements>
    <a:clrScheme name="PowerPointHub-Summ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4F4EC"/>
      </a:accent1>
      <a:accent2>
        <a:srgbClr val="E7C794"/>
      </a:accent2>
      <a:accent3>
        <a:srgbClr val="F4A382"/>
      </a:accent3>
      <a:accent4>
        <a:srgbClr val="F18466"/>
      </a:accent4>
      <a:accent5>
        <a:srgbClr val="9DC8D0"/>
      </a:accent5>
      <a:accent6>
        <a:srgbClr val="8D7D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PowerPointHub-Summer  Template</Template>
  <TotalTime>437</TotalTime>
  <Words>1453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Adobe Fan Heiti Std B</vt:lpstr>
      <vt:lpstr>Arial</vt:lpstr>
      <vt:lpstr>Arial</vt:lpstr>
      <vt:lpstr>Barlow Semi Condensed</vt:lpstr>
      <vt:lpstr>Calibri</vt:lpstr>
      <vt:lpstr>Conv_THSARABUN</vt:lpstr>
      <vt:lpstr>Cordia New (Body)</vt:lpstr>
      <vt:lpstr>Pattaya</vt:lpstr>
      <vt:lpstr>Raleway</vt:lpstr>
      <vt:lpstr>Source Code Pro</vt:lpstr>
      <vt:lpstr>Tahoma</vt:lpstr>
      <vt:lpstr>PowerPointHub-Summer 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ผกาวัลย์ วงศ์เพชรอนันต์</dc:creator>
  <cp:lastModifiedBy>E-TECH</cp:lastModifiedBy>
  <cp:revision>61</cp:revision>
  <dcterms:created xsi:type="dcterms:W3CDTF">2019-08-17T15:55:06Z</dcterms:created>
  <dcterms:modified xsi:type="dcterms:W3CDTF">2020-10-09T03:16:02Z</dcterms:modified>
</cp:coreProperties>
</file>