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-1140" y="-102"/>
      </p:cViewPr>
      <p:guideLst>
        <p:guide orient="horz" pos="2159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99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8516" y="708811"/>
            <a:ext cx="8545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1.3.3 การ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วางแผนชีวิตครอบครัว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8713" y="1245183"/>
            <a:ext cx="5959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เลือกคู่ครอง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391" y="1778713"/>
            <a:ext cx="8680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ความ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รักเป็นสิ่งเริ่มต้นที่จะชักจูงให้ชายและหญิงต้องการที่จะร่วมชีวิตกัน ผู้ที่เราจะเลือกมาเป็นคู่ครองจึงควรเป็นผู้ที่เรารักและรักเราอย่างแท้จริง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8571" y="2717718"/>
            <a:ext cx="847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เตรียมความพร้อมด้านที่อยู่อาศัยและอาชีพ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8712" y="3308796"/>
            <a:ext cx="5582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แต่งงาน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8628" y="3770461"/>
            <a:ext cx="861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แต่งงานเป็นประเพณีที่แสดงถึงการประกาศให้สังคมรับรู้ถึงการตกลงใจในการใช้ชีวิตร่วมกันของชายหญิง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72513" y="4728458"/>
            <a:ext cx="5582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4.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ปรับตัวเข้าหากัน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8628" y="5207028"/>
            <a:ext cx="861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ที่คนสองคนซึ่งแตกต่างกัน ทั้งพื้นฐานทางด้านครอบครัว และอุปนิสัยใจคอจะตก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ลงมา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ใช้ชีวิตร่วมกัน </a:t>
            </a:r>
          </a:p>
        </p:txBody>
      </p:sp>
    </p:spTree>
    <p:extLst>
      <p:ext uri="{BB962C8B-B14F-4D97-AF65-F5344CB8AC3E}">
        <p14:creationId xmlns:p14="http://schemas.microsoft.com/office/powerpoint/2010/main" val="6527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4146" y="691573"/>
            <a:ext cx="7466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5. การเงิน </a:t>
            </a:r>
            <a:endParaRPr lang="th-TH" sz="2400" b="1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146" y="1167755"/>
            <a:ext cx="8636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คู่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สมรสจำเป็นต้องนำเงินเดือนของเขาทั้งสองคนมารวมกันก่อน เพื่อให้รู้รายรับที่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แน่นอนของ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ครอบครัว และควรบันทึกรายการรับ–จ่ายให้ชัดเจน บันทึกเป็นประจำสม่ำเสมอ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5564" y="2148901"/>
            <a:ext cx="6632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6. การ</a:t>
            </a:r>
            <a:r>
              <a:rPr lang="th-TH" sz="24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วางแผนมีบุตรและการเว้นช่วงมีบุตร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5905" y="2694284"/>
            <a:ext cx="864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วางแผนมีบุตรและการเว้นช่วงมีบุตร คือ การเตรียมความพร้อมสำหรับการมีบุตรว่าเมื่อแต่งงานกันแล้วจะต้องการมีบุตรกี่คนและเว้นระยะห่างนานแค่ไหน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5905" y="3848144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7.การ</a:t>
            </a:r>
            <a:r>
              <a:rPr lang="th-TH" sz="24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เตรียมตัวเป็นพ่อแม่ที่ดี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64" y="4350151"/>
            <a:ext cx="8636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เพื่อให้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บุตรเติบโตมาเป็นคนดี มีคุณธรรมและมีความสุข ผู้เป็นพ่อแม่จะต้องเตรียมตัวที่จะปฏิบัติตนเองให้เป็นแบบอย่างที่ดีกับบุตร </a:t>
            </a:r>
          </a:p>
        </p:txBody>
      </p:sp>
    </p:spTree>
    <p:extLst>
      <p:ext uri="{BB962C8B-B14F-4D97-AF65-F5344CB8AC3E}">
        <p14:creationId xmlns:p14="http://schemas.microsoft.com/office/powerpoint/2010/main" val="241824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953" y="823715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1.3.4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วางแผนชีวิตด้านสุขภาพ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4848" y="1343106"/>
            <a:ext cx="8657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เมื่อ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กล่าวถึงสุขภาพย่อมหมายถึง สุขภาพกายและสุขภาพจิตรวมกัน ผู้ที่มีสุขภาพจิตดี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คือผู้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ที่มีร่างกายแข็งแรงสมบูรณ์ เจริญเติบโตสมวัย ไม่พิการ ปราศจากโรคภัยไข้เจ็บ มีจิตใจปกติ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1847" y="2494666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ความสำคัญของสุขภาพกายและสุขภาพจิต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2206" y="2965748"/>
            <a:ext cx="6330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สุขภาพกายและสุขภาพจิตมีผลต่อการดำรงชีวิตมนุษย์หลายด้าน ดังนี้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4848" y="3580749"/>
            <a:ext cx="8677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ด้านการศึกษา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อาชีพการ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งาน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ชีวิต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ครอบครัว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สังคม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 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080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805" y="547155"/>
            <a:ext cx="861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การวางแผนชีวิตเพื่อให้เป็นผู้ที่มีสุขภาพกายและสุขภาพจิตที่ดี ควรกำหนดเป้าหมาย 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805" y="1049162"/>
            <a:ext cx="8619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รับประทาน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อาหารที่มีประโยชน์ครบ 5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หมู่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ออก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กำลังกายทุกวัน อย่างน้อยวันละ 30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นาที 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จิตใจให้เบิกบานแจ่มใส มองโลกในแง่ดี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ตรวจ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สุขภาพปีละ 1 ครั้ง เป็นอย่างน้อย</a:t>
            </a:r>
          </a:p>
        </p:txBody>
      </p:sp>
      <p:pic>
        <p:nvPicPr>
          <p:cNvPr id="3074" name="Picture 2" descr="ll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43" y="2988154"/>
            <a:ext cx="3677490" cy="276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3806" y="5897143"/>
            <a:ext cx="8619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ตรวจสุขภาพอย่างน้อยปีละ 1 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42607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7817" y="558660"/>
            <a:ext cx="3717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1.3.5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วางแผนชีวิตด้านนันทนาการ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4967" y="1020325"/>
            <a:ext cx="8617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คำ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ว่า “นันทนาการ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” เป็นคำใหม่ที่บัญญัติขึ้นใช้แทนคำว่า “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สันทนา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การ” สำหรับคำภาษาอังกฤษคือ “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Recreation”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ก็ให้ความหมายว่า “การสร้างขึ้นมาใหม่” ซึ่งหมายความว่า คนเราเมื่อประกอบภารกิจประจำวันก็จะเกิดความเครียด ความอ่อนเพลีย เหนื่อยง่าย เมื่อยล้า ทั้งร่างกายและจิตใจ ก็จะต้องหาสิ่งที่ทำให้คลายเครียด ขจัดความเมื่อยล้า อ่อนเพลียให้หายไป กลับมีพลังคืนสภาพปกติ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4967" y="2705725"/>
            <a:ext cx="319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ลักษณะ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ของกิจกรรมนันทนาการ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4967" y="3288413"/>
            <a:ext cx="86172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เป็น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กิจกรรม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Activity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กระทำ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ในเวลาว่าง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(Leisure Time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สมัครใจ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(Voluntary)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ความ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สนุกสนานและความพึงพอใจ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(Satisfaction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การส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ร้างสรรค์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(Constructive) </a:t>
            </a:r>
            <a:endParaRPr lang="en-US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ไม่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เป็นกิจกรรมสำหรับเลี้ยงชีพหรือเป็นอาชีพ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(Non–</a:t>
            </a:r>
            <a:r>
              <a:rPr lang="en-US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Resurvival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88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547" y="581669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ประเภทของนันทนาการ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6976" y="1177225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มีดังนี้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5495" y="1679587"/>
            <a:ext cx="86599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ฝึกฝีมือหรือหัตถกรรม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การวาดภาพ ปั้น แกะสลัก เย็บปักถักร้อย ฯลฯ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นาฏกรรม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ลีลาศ รำวง ฟ้อนรำ และกิจกรรมเข้าจังหวะต่าง ๆ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ดนตรี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ได้แก่ กิจกรรมทางดนตรีทุกชนิด เช่น การฟัง การร้อง การเล่นดนตรี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เล่นเกมและกีฬาต่าง ๆ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ว่ายน้ำ หมากรุก ฯลฯ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อดิเรก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สะสมแสตมป์ สะสมของเก่า ถ่ายรูป แต่งสวนดอกไม้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</a:t>
            </a:r>
            <a:r>
              <a:rPr lang="th-TH" sz="2400" b="1" dirty="0" err="1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ทัศน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ศึกษา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การท่องเที่ยว การชมละคร ชมภาพยนตร์ ฯลฯ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ศิลปะ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ทางภาษา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การอ่านหนังสือ การเขียนบทความ การอภิปราย ฯลฯ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8. กิจกรรม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ทางสังคม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งานเลี้ยงวันเกิด งานเลี้ยงครบรอบแต่งงาน งานเลี้ยงศิษย์เก่า ฯลฯ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9. กิจกรรม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พิเศษ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การเล่นสงกรานต์ งานเทศกาลประจำปี การเที่ยวงานวันปีใหม่ ฯลฯ </a:t>
            </a:r>
          </a:p>
        </p:txBody>
      </p:sp>
    </p:spTree>
    <p:extLst>
      <p:ext uri="{BB962C8B-B14F-4D97-AF65-F5344CB8AC3E}">
        <p14:creationId xmlns:p14="http://schemas.microsoft.com/office/powerpoint/2010/main" val="37835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0699" y="531475"/>
            <a:ext cx="856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ตัวอย่างในการวางแผนชีวิตทางด้านนันทนาการ เราควรวางแผนดังนี้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0699" y="1020325"/>
            <a:ext cx="8565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ว่าย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น้ำทุกวันเสาร์และวัน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อาทิตย์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อ่าน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หนังสือ ฟัง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เพลง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เลี้ยงสังสรรค์ เดือนละ 1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ครั้ง 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วาง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แผนการท่องเที่ยวปีละ 1 ครั้ง </a:t>
            </a:r>
          </a:p>
        </p:txBody>
      </p:sp>
      <p:pic>
        <p:nvPicPr>
          <p:cNvPr id="4098" name="Picture 2" descr="200902-12-09313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85" y="2959316"/>
            <a:ext cx="3783203" cy="28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196446" y="5989621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ตัวอย่างกิจกรรมนันทนาการ</a:t>
            </a:r>
          </a:p>
        </p:txBody>
      </p:sp>
    </p:spTree>
    <p:extLst>
      <p:ext uri="{BB962C8B-B14F-4D97-AF65-F5344CB8AC3E}">
        <p14:creationId xmlns:p14="http://schemas.microsoft.com/office/powerpoint/2010/main" val="1413091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1134" y="626891"/>
            <a:ext cx="8608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1.3.6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วางแผนชีวิตทางด้านการเงิน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9547" y="959840"/>
            <a:ext cx="8608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วางแผนการเงินสำหรับอนาคตของครอบครัว นับเป็นเรื่องสำคัญอันดับหนึ่ง เพราะการที่จะดำเนินชีวิตต่อไปอย่างมั่นคง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4255" y="1770786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สาเหตุที่ต้องมีการวางแผนทางการเงิน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9546" y="2327092"/>
            <a:ext cx="8608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คน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อายุยืนขึ้น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ปัจจุบันคนไทยมีอายุเฉลี่ย 71 ปี แต่ถ้าเก็บสถิติเฉพาะคนไทยที่อายุ 60 ปี ขึ้นไป จะพบว่าบุคคลเหล่านั้นจะมีชีวิตอยู่ได้ต่อไปอีก 20 ปี ถ้าไม่มีการวางแผนทางการเงินที่ดีพอ ช่วงเวลาหลังเกษียณอีก 20 ปี จะอยู่กันอย่างไร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4596" y="3763854"/>
            <a:ext cx="8608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โครงสร้าง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สังคมเปลี่ยนไป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สมัยก่อนคนไทยอยู่กันเป็นครอบครัวใหญ่ ปัจจุบันแยกกันอยู่เป็นครอบครัวเดี่ยวมากขึ้น การคาดหวังให้ลูกหลานเลี้ยง เป็นเรื่องที่หวังได้น้อยลง จึงควรต้องเตรียมตัวไว้แต่เนิ่น ๆ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4255" y="5198397"/>
            <a:ext cx="8674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ค่า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ครองชีพในอนาคตจะสูงมากขึ้น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สินค้าและบริการในตลาดมีราคาสูงขึ้นทุกวัน อีก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20–30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ปีข้างหน้า </a:t>
            </a:r>
          </a:p>
        </p:txBody>
      </p:sp>
    </p:spTree>
    <p:extLst>
      <p:ext uri="{BB962C8B-B14F-4D97-AF65-F5344CB8AC3E}">
        <p14:creationId xmlns:p14="http://schemas.microsoft.com/office/powerpoint/2010/main" val="141224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5493" y="570946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สวัสดิการ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ของรัฐไม่เพียงพอ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ในอีก 15 ปี ข้างหน้า สัดส่วนของประชากรที่มีอายุ 60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ปีขึ้น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ไปจะเพิ่มเป็น 20% หมายความว่าใน 1 ใน 5 ของคนไทยจะเป็นคนสูงอายุ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5493" y="1556610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ลงทุนทางการเงิน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มีความซับซ้อนมากขึ้น สมัยก่อนฝากเงินธนาคารให้ผลตอบแทนที่น่าพอใจและมีความมั่นคงสูง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5493" y="2427222"/>
            <a:ext cx="859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ให้สามารถเกษียณอายุได้เร็วขึ้น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หากมีการวางแผนที่ดีและเริ่มต้นเร็ว ย่อมบรรลุเป้าหมายได้เร็วกว่า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5492" y="3372493"/>
            <a:ext cx="859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ช่วย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รองรับความเสี่ยงของชีวิต</a:t>
            </a:r>
            <a:r>
              <a:rPr lang="th-TH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ได้มาก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ขึ้น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ในกรณีที่เจ็บไข้ได้ป่วยหรือประสบอุบัติเหตุร้ายแรง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5493" y="3841489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ขั้นตอนการวางแผนการเงิน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492" y="4309561"/>
            <a:ext cx="8592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สำรวจตัวเอง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กำหนด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เป้าหมาย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จัด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สัดส่วนการใช้เงินให้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เหมาะสม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ลง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มือปฏิบัติตามแผน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9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7900" y="625896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การวางแผนการเงิน มีรายละเอียด 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32319" y="998873"/>
            <a:ext cx="7434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แผนการ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เงินเพื่อซื้อบ้าน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148" y="1460538"/>
            <a:ext cx="8694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ควร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ประเมินกำลังซื้อก่อนจะซื้อบ้าน ราคาบ้านที่จะซื้อไม่ควรเกิน 30 เท่าของรายได้ต่อเดือนของครอบครัว และค่าใช้จ่ายในการผ่อนบ้านรายเดือนไม่ควรเกิน 25–30% ของรายได้ต่อเดือน หลักสำคัญในการขอสินเชื่อบ้าน คือ เลือกโครงการที่มีค่าใช้จ่ายต่ำสุด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1121" y="2765193"/>
            <a:ext cx="8590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936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แผนการ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เงินเพื่อซื้อรถยนต์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9760" y="3404474"/>
            <a:ext cx="8590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ค่าใช้จ่าย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ในการซื้อรถไม่ควรเกิน 15% ของรายได้ครอบครัว เพื่อไม่ให้เกิดภาระผ่อนส่งเกินตัว ควรเลือกซื้อรถให้คุ้มค่ากับการใช้งาน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2319" y="4323568"/>
            <a:ext cx="3635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แผนการ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เงินเพื่อการศึกษาของบุตร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1121" y="4841470"/>
            <a:ext cx="8590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การคำนวณหาค่าเล่าเรียนต้องคิดจากค่าเงินปัจจุบันและอนาคตโดยให้รวมค่าอัตราการเพิ่มของค่าเทอม หรือเงินเฟ้อเฉลี่ยต่อไป (ประมาณ 5%) เข้าไปด้วย </a:t>
            </a:r>
          </a:p>
        </p:txBody>
      </p:sp>
    </p:spTree>
    <p:extLst>
      <p:ext uri="{BB962C8B-B14F-4D97-AF65-F5344CB8AC3E}">
        <p14:creationId xmlns:p14="http://schemas.microsoft.com/office/powerpoint/2010/main" val="376567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1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8610" y="543561"/>
            <a:ext cx="8633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แผนการ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เงินยามเกษียณ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8610" y="1005226"/>
            <a:ext cx="8633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828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ก่อน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อื่นต้องถามตัวเองก่อนว่าจะเกษียณตอนอายุเท่าไร และถึงเวลานั้นอยากมีเงินเดือนใช้เดือนละเท่าไร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8610" y="1838971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รายได้หลังเกษียณ ประกอบด้วย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8610" y="2421144"/>
            <a:ext cx="86196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รายได้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จากเงินบำเหน็จ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บำนาญ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รายได้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จากกองทุนบำเหน็จบำนาญข้าราชการ (</a:t>
            </a:r>
            <a:r>
              <a:rPr lang="th-TH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กบข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.)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รายได้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จากกองทุนสำรองเลี้ยงชีพ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รายได้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จากประกันสังคม รายได้จากการประกันชีวิต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รายได้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จากการลงทุนในหลักทรัพย์ หรืออสังหาริมทรัพย์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แผนการ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37105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6977" y="806924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ประเภทของการลงทุน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5963" y="1367510"/>
            <a:ext cx="8618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ลงทุน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ในตราสารทุน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ซื้อหุ้นสามัญ ซึ่งให้ผลตอบแทนสูงและมีความเสี่ยงสูง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มาก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ลงทุน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ในตราสารหนี้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ซื้อหุ้นกู้และพันธบัตรรัฐบาล ซึ่งจะได้ผลตอบแทนต่ำ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เสี่ยงปานกลาง–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ต่ำ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ซื้อ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หน่วยลงทุนจากกองทุน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เช่น กองทุนรวมหุ้นระยะยาว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lTF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en-US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เงิน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ฝากธนาคาร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มีความเสี่ยงต่ำที่สุดแต่ก็ได้ผลตอบแทนต่ำเช่นกัน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91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_8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16" y="1060084"/>
            <a:ext cx="4335517" cy="300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72116" y="4506997"/>
            <a:ext cx="8606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พันธบัตรรัฐบาล</a:t>
            </a:r>
          </a:p>
        </p:txBody>
      </p:sp>
    </p:spTree>
    <p:extLst>
      <p:ext uri="{BB962C8B-B14F-4D97-AF65-F5344CB8AC3E}">
        <p14:creationId xmlns:p14="http://schemas.microsoft.com/office/powerpoint/2010/main" val="767571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935841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19" y="2007938"/>
            <a:ext cx="4627087" cy="4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51" y="3303874"/>
            <a:ext cx="4627087" cy="4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37" y="4673237"/>
            <a:ext cx="4627087" cy="4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787400" y="1464733"/>
            <a:ext cx="0" cy="34188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787400" y="2218260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787400" y="3514196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787399" y="4883559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80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718216"/>
            <a:ext cx="5047499" cy="4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1423735"/>
            <a:ext cx="4626874" cy="4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63999" y="204161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1.1.1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กำหนดเป้าหมายที่ดีควรยึดหลัก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SMARTER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ดังนี้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447" y="2510027"/>
            <a:ext cx="87937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S–Specific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เป้าหมายต้องชัดเจนและเจาะจง เช่น ต้องการมีเงินเพื่อซื้อบ้านหลังเกษียณอายุ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M–Measurable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วัดได้ ประเมินผลได้ เช่น ซื้อบ้านได้แน่นอน หากมีเงินออมเพียงพอหลังเกษียณอายุ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 A–Acceptable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ผู้ปฏิบัติยอมรับและเต็มใจทำ เช่น เริ่มเก็บออมเงินด้วยความมุ่งมั่นตั้งแต่ช่วงที่ยังอยู่ในวัยทำงาน</a:t>
            </a: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	R–Realistic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อยู่บนพื้นฐานของความเป็นจริง สมเหตุสมผล มีโอกาสที่จะเป็นไปได้ เช่น </a:t>
            </a:r>
            <a:br>
              <a:rPr lang="th-TH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มีรายได้เดือนละ 10,000 บาท ตั้งเป้าหมายไว้ว่าจะออมเงินเดือนละ 1,000 บาท ถือว่าสมเหตุสมผล</a:t>
            </a:r>
          </a:p>
          <a:p>
            <a:pPr algn="thaiDist"/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6941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5222" y="797074"/>
            <a:ext cx="86599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T–Time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มีกรอบระยะเวลาที่จะปฏิบัติให้บรรลุเป้าหมาย เช่น หากเก็บออมเงินอย่างต่อเนื่อง เมื่อถึงวัยเกษียณย่อมต้องมีเงินซื้อบ้านอย่าง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แน่นอน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E–Extending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เป็นเป้าหมายที่ท้าทายความสามารถ เช่น เคยออมเงินได้เดือนละ 6,000 บาท แต่ตั้งเป้าหมายไว้แค่เพียงเดือนละ 4,000 บาท ควรตั้งเป้าหมายไว้อย่างน้อยเดือนละ 8,000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บาท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R–Rewarding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คุ้มกับการปฏิบัติ หมายถึง เป้าหมายที่ทำไปแล้วเกิดประโยชน์ คุ้มค่ากับการลงแรง เวลา และทรัพยากร เช่น ออมเงินได้ 2,000,000 บาท นำไปซื้อบ้านไว้เป็นที่พักอาศัยหลังเกษียณถือว่าเป็นสิ่งที่คุ้มค่ากับการปฏิบัติ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59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1275" y="698152"/>
            <a:ext cx="8713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1.1.2 เป้าหมาย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ชีวิตที่แบ่งตามระยะเวลามี 2 ประเภท 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1774" y="1159817"/>
            <a:ext cx="8713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เป้าหมาย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ระยะสั้น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Short–Term Goal)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เป็นเป้าหมายที่สามารถทำให้สำเร็จได้โดยใช้เวลาไม่เกิน 1 ปี เช่น ต้องการเก็บเงินไว้เพื่อท่องเที่ยวในช่วงปีใหม่ สำรองไว้ใช้จ่ายในยามฉุกเฉิน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1774" y="2022228"/>
            <a:ext cx="8713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เป้าหมาย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ระยะยาว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Long–Term Goal)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เป็นเป้าหมายที่ใช้เวลาในการที่จะบรรลุเป้าหมายเกินกว่า 1 ปี เช่น ต้องการเก็บเงินเพื่อศึกษาต่อในระดับปริญญาโทที่ต่างประเทศ ซื้อบ้าน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5" y="3858108"/>
            <a:ext cx="4206249" cy="3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84722" y="4431154"/>
            <a:ext cx="870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วงจร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ควบคุมคุณภาพ หรือ วงจร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PDCA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มีชื่อเรียกว่าวงจร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เดม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มิ่ง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Deming Cycle)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หรือวงจร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ชิว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ฮาร์ท (</a:t>
            </a:r>
            <a:r>
              <a:rPr lang="en-US" sz="2400" dirty="0" err="1">
                <a:latin typeface="Cordia New" pitchFamily="34" charset="-34"/>
                <a:cs typeface="Cordia New" pitchFamily="34" charset="-34"/>
              </a:rPr>
              <a:t>Shewhart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 Cycle) 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ชิว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ฮาร์ท เป็นผู้คิดค้นวงจรนี้ขึ้นมา โดยมี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เดม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มิ่งเป็นผู้เผยแพร่ให้รู้จักอย่างกว้างขวาง </a:t>
            </a:r>
          </a:p>
        </p:txBody>
      </p:sp>
    </p:spTree>
    <p:extLst>
      <p:ext uri="{BB962C8B-B14F-4D97-AF65-F5344CB8AC3E}">
        <p14:creationId xmlns:p14="http://schemas.microsoft.com/office/powerpoint/2010/main" val="215666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0" y="635260"/>
            <a:ext cx="42084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9018" y="1064945"/>
            <a:ext cx="664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การวางแผนชีวิตประกอบไปด้วยรายละเอียด 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1643" y="1545773"/>
            <a:ext cx="6763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1.3.1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วางแผนชีวิตทางด้านการศึกษา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6833" y="2025211"/>
            <a:ext cx="7660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เลือก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เรียนในสถาบันหรือสาขาวิชาที่ผู้ประกอบการ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ต้องการ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สามารถวางแผนได้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ดังนี้ 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1054" y="2518428"/>
            <a:ext cx="8117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เรียน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สำเร็จภายในกำหนดเวลาตามหลักสูตร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คะแนนเฉลี่ยสะสม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สูง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ไม่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มีวิชาใดต่ำกว่า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C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ทักษะทางด้านข้อมูลสารสนเทศ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Information Technology : IT)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ภาษาอังกฤษ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ความสามารถในการคิดวิเคราะห์ หาแหล่งความรู้ และเรียนรู้อย่าง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ต่อเนื่อง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มี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บุคลิกภาพที่ดี (มารยาท การแต่งกาย </a:t>
            </a:r>
            <a:r>
              <a:rPr lang="th-TH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มนุษย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สัมพันธ์ รู้จักกาลเทศะ 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สื่อสาร)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เป็น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คนดี มีคุณธรรม จริยธรรม </a:t>
            </a:r>
          </a:p>
        </p:txBody>
      </p:sp>
    </p:spTree>
    <p:extLst>
      <p:ext uri="{BB962C8B-B14F-4D97-AF65-F5344CB8AC3E}">
        <p14:creationId xmlns:p14="http://schemas.microsoft.com/office/powerpoint/2010/main" val="531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3386" y="785776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1.3.2 การ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วางแผนชีวิตด้านอาชีพการงาน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75373" y="1446513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ซึ่งมีหลักการดังนี้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3386" y="2190176"/>
            <a:ext cx="85816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ต้อง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รู้จักตนเอง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โดยดูจากความชอบ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บุคลิกลักษณะ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ต้อง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รู้จักอาชีพที่มีแนวโน้มเติบโต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ในอดีตหลายคนมักเรียนโดยปราศจากหลักการ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ไม่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คำนึงถึงอาชีพที่ต้องทำใน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อนาคต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ต้อง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ศึกษาและติดตาม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การเปลี่ยนแปลงของสภาวะเศรษฐกิจสังคม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โลก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ต้อง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ทราบแนวโน้มของเศรษฐกิจและรายได้ของประเทศ มีหลักการง่าย ๆ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จะเลือกประกอบอาชีพใด ควรดูจากรายได้ของประเทศว่ามาจากภาคอุตสาหกรรมใด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5551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0258" y="651784"/>
            <a:ext cx="396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ขั้นตอนในการวางแผนด้านอาชีพการงาน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1712" y="1248916"/>
            <a:ext cx="8586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วิเคราะห์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ความสนใจ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ความสามารถ ความถนัด และจุดมุ่งหมายในชีวิตการทำงาน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ประเมิน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โอกาส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ข้อจำกัด และตลาดแรงงานของอาชีพต่าง ๆ โดยเฉพาะสาขาอาชีพที่เรา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สนใจ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มอง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หา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อาชีพ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หรือ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ตำแหน่งงานที่เหมาะสมกับ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เรา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สมัครงาน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ตำแหน่งที่เหมาะสมกับตัว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เรา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สัมภาษณ์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งาน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รับ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ฝึกอบรม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เพิ่มเติม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ในสาขาอาชีพที่เหมาะสม 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05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240</Words>
  <Application>Microsoft Office PowerPoint</Application>
  <PresentationFormat>นำเสนอทางหน้าจอ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96</cp:revision>
  <dcterms:created xsi:type="dcterms:W3CDTF">2019-12-07T08:38:11Z</dcterms:created>
  <dcterms:modified xsi:type="dcterms:W3CDTF">2020-07-16T08:02:17Z</dcterms:modified>
</cp:coreProperties>
</file>