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92" r:id="rId4"/>
    <p:sldId id="268" r:id="rId5"/>
    <p:sldId id="27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79" userDrawn="1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1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900" y="162"/>
      </p:cViewPr>
      <p:guideLst>
        <p:guide orient="horz" pos="2157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428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508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69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410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272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932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270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918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77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092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727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62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44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4" y="682718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55494" y="1232413"/>
            <a:ext cx="86061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สร้าง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หลักประกันชีวิตของตนในระหว่างที่ยังทำงานอยู่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สร้าง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อนาคตที่มั่นคงทางการเงินให้แก่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ครอบครัว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ทำ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ให้บรรลุเป้าหมายชีวิตที่ตั้งไว้ เช่น ศึกษาต่อ ใช้ในการลงทุนทำธุรกิจ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สามารถ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ซื้อทรัพย์สินที่มีราคาแพงได้ เช่น ที่ดิน บ้าน รถยนต์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 นำ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เงินออมมาลงทุนสร้างผลกำไร ทำให้มีฐานะร่ำรวยมาก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ขึ้น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6. นำมาใช้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ในยามจำเป็น เช่น ประสบอุบัติเหตุ เจ็บป่วย ว่างงาน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7. ไม่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เป็นภาระต่อลูกหลานและสังคมในวัยชรา</a:t>
            </a:r>
          </a:p>
        </p:txBody>
      </p:sp>
    </p:spTree>
    <p:extLst>
      <p:ext uri="{BB962C8B-B14F-4D97-AF65-F5344CB8AC3E}">
        <p14:creationId xmlns:p14="http://schemas.microsoft.com/office/powerpoint/2010/main" val="3255184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1" y="674843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18701" y="1230141"/>
            <a:ext cx="8700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2.4.1 ภาวะ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เงินเฟ้อ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การที่สินค้าหรือบริการโดยทั่วไปมีราคาสูงขึ้นเรื่อย ๆ อย่างต่อเนื่อง ส่งผลให้อำนาจซื้อและมูลค่าของเงินออมลดลง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18701" y="2263331"/>
            <a:ext cx="8700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2.4.2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ขาดวินัยในการดำรงชีวิต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เช่น การใช้จ่ายเงินสุรุ่ยสุร่าย มีรายได้ไม่เพียงพอต่อรายจ่าย จนกระทั่งต้องกู้หนี้ยืมสินและประสบภาวะชักหน้าไม่ถึงหลัง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8702" y="3275111"/>
            <a:ext cx="8700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2.4.3 ขาด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การวางแผนในการใช้จ่ายเงิน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หากมีการวางแผนการใช้จ่ายเงินจะทำให้เราจ่ายเฉพาะค่าใช้จ่ายที่จำเป็น และเป็นประโยชน์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8702" y="4306453"/>
            <a:ext cx="8700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2.4.4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รีรอและไม่เริ่มต้น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รวมถึงการขาดความมุ่งมั่นและไร้เป้าหมาย เป็นอุปสรรคสำคัญที่คนจำนวนมากไม่สามารถออมเงินได้เลยตลอดชีวิตการทำงาน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8702" y="5294204"/>
            <a:ext cx="8700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2.4.5 ความ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โลภอยากได้ผลตอบแทนสูง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จึงนำเงินไปลงทุนในสิ่งที่มีความเสี่ยงสูง จนทำให้ไม่อาจรักษาเงินออมเอาไว้ได้ วิธีป้องกันคือเตือนสติตัวเองให้รู้จักคำว่า “พอ”</a:t>
            </a:r>
          </a:p>
        </p:txBody>
      </p:sp>
    </p:spTree>
    <p:extLst>
      <p:ext uri="{BB962C8B-B14F-4D97-AF65-F5344CB8AC3E}">
        <p14:creationId xmlns:p14="http://schemas.microsoft.com/office/powerpoint/2010/main" val="3196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4" y="611561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46448" y="1136593"/>
            <a:ext cx="8444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ใน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การออมเงินนั้นเราสามารถเลือกใช้วิธีในการออมเงินได้หลายวิธี ดังนี้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1921" y="1598258"/>
            <a:ext cx="8573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2.5.1 เก็บ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เงินไว้กับตนเอง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วิธีนี้ใช้กันมาตั้งแต่สมัยโบราณ อาจเป็นเพราะยังไม่มีสถาบันการเงินที่จะสามารถฝากเงินได้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7394" y="2429255"/>
            <a:ext cx="8638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2.5.2 ฝาก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เงินไว้กับสถาบันการเงิน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สถาบันการเงิน หมายถึง สถาบันที่ทำธุรกิจในรูปแบบของการกู้ยืมและให้ยืมเงินหรือเป็นสถาบันที่ทำหน้าที่เป็นตัวกลางระหว่างผู้ให้กู้และผู้กู้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1921" y="3413989"/>
            <a:ext cx="3175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สถาบันการเงินมี 3 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ประเภท 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คือ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1920" y="4041159"/>
            <a:ext cx="8573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1.สถาบัน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การเงินประเภทธนาคารพาณิชย์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Commercial Bank) 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7171" name="Picture 3" descr="thailand_bank_brand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22" b="48882"/>
          <a:stretch>
            <a:fillRect/>
          </a:stretch>
        </p:blipFill>
        <p:spPr bwMode="auto">
          <a:xfrm>
            <a:off x="1847877" y="4344242"/>
            <a:ext cx="2392798" cy="159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thailand_bank_brand_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 b="48882"/>
          <a:stretch>
            <a:fillRect/>
          </a:stretch>
        </p:blipFill>
        <p:spPr bwMode="auto">
          <a:xfrm>
            <a:off x="4689720" y="4709253"/>
            <a:ext cx="30575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3366653" y="5962632"/>
            <a:ext cx="2393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ตัวอย่างธนาคารพาณิชย์</a:t>
            </a:r>
          </a:p>
        </p:txBody>
      </p:sp>
    </p:spTree>
    <p:extLst>
      <p:ext uri="{BB962C8B-B14F-4D97-AF65-F5344CB8AC3E}">
        <p14:creationId xmlns:p14="http://schemas.microsoft.com/office/powerpoint/2010/main" val="4040377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9282" y="759786"/>
            <a:ext cx="8659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. สถาบัน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การเงินที่มิใช่ธนาคารพาณิชย์ (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Non–Bank Financial Institution) </a:t>
            </a:r>
            <a:endParaRPr lang="th-TH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71674" y="1228782"/>
            <a:ext cx="3805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cs typeface="Cordia New" pitchFamily="34" charset="-34"/>
              </a:rPr>
              <a:t>สถาบันการเงินที่มิใช่ธนาคารพาณิชย์ ได้แก่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8872" y="1690447"/>
            <a:ext cx="86599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538163" algn="l"/>
              </a:tabLst>
            </a:pPr>
            <a:r>
              <a:rPr lang="th-TH" dirty="0" smtClean="0"/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(1) บริษัท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เงินทุน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ธุรกิจที่จัดหาเงินทุนและใช้เงินทุนนั้นในการประกอบกิจการอย่างใดอย่างหนึ่ง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9282" y="2593241"/>
            <a:ext cx="8589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4500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(2) บริษัท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เครดิตฟองซิเอร์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ธุรกิจที่ประกอบกิจการให้กู้ยืม โดยวิธีการ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รับ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จำนอง รับซื้ออสังหาริมทรัพย์ตามสัญญาขายฝาก โดยใช้วิธีการระดมเงินจากประชาชนในรูปของตั๋วสัญญาใช้เงิน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9282" y="3798530"/>
            <a:ext cx="8589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(3) บริษัท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ประกันชีวิต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ธุรกิจที่อยู่ภายใต้การกำกับดูแลของสำนักงานคณะกรรมการกำกับและส่งเสริมการประกอบธุรกิจประกันภัย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74077" y="4804540"/>
            <a:ext cx="8589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444500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(4) กองทุน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ประกันสังคม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จัดตั้งขึ้นตามพระราชบัญญัติประกันสังคม พ.ศ. 2542 โดยมีวัตถุประสงค์สร้างหลักประกันให้แก่ลูกจ้างที่ทำงานในสถานประกอบการให้ได้รับความคุ้มครอง เมื่อประสบภัยอันตราย เจ็บป่วย ทุพพลภาพ </a:t>
            </a:r>
          </a:p>
        </p:txBody>
      </p:sp>
    </p:spTree>
    <p:extLst>
      <p:ext uri="{BB962C8B-B14F-4D97-AF65-F5344CB8AC3E}">
        <p14:creationId xmlns:p14="http://schemas.microsoft.com/office/powerpoint/2010/main" val="40816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2388" y="785808"/>
            <a:ext cx="8552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(4) กองทุน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ประกันสังคม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จัดตั้งขึ้นตามพระราชบัญญัติประกันสังคม พ.ศ. 2542 โดยมีวัตถุประสงค์สร้างหลักประกันให้แก่ลูกจ้างที่ทำงานในสถานประกอบการให้ได้รับความคุ้มครอง เมื่อประสบภัยอันตราย เจ็บป่วย ทุพพลภาพ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92660" y="2140224"/>
            <a:ext cx="8552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538163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(5) กองทุน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สำรองเลี้ยงชีพ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จัดตั้งขึ้นตามพระราชบัญญัติกองทุนสำรองเลี้ยงชีพ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พ.ศ.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2530 โดยมีวัตถุประสงค์เพื่อเป็นหลักประกันแก่ลูกจ้างเมื่อเกษียณหรือลาออกจากงาน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2388" y="3179625"/>
            <a:ext cx="8552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538163" algn="l"/>
              </a:tabLst>
            </a:pPr>
            <a:r>
              <a:rPr lang="th-TH" sz="2400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(6) สหกรณ์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ออมทรัพย์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เป็นการรวมตัวกันของกลุ่มบุคคลซึ่งร่วมกันดำเนินกิจการเพื่อช่วยเหลือซึ่งกันและกัน </a:t>
            </a:r>
          </a:p>
        </p:txBody>
      </p:sp>
      <p:pic>
        <p:nvPicPr>
          <p:cNvPr id="8194" name="Picture 2" descr="Ocean-Life-Insu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418" y="4010622"/>
            <a:ext cx="2620270" cy="243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846434" y="4757617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ตัวอย่าง บริษัทประกันชีวิต</a:t>
            </a:r>
          </a:p>
        </p:txBody>
      </p:sp>
    </p:spTree>
    <p:extLst>
      <p:ext uri="{BB962C8B-B14F-4D97-AF65-F5344CB8AC3E}">
        <p14:creationId xmlns:p14="http://schemas.microsoft.com/office/powerpoint/2010/main" val="3308550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5935" y="527645"/>
            <a:ext cx="856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สถาบัน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การเงินเฉพาะกิจ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Special Financial institution) 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5936" y="980843"/>
            <a:ext cx="8565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สถาบัน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การเงินเฉพาะกิจเป็นสถาบันการเงินที่จัดตั้งขึ้นเพื่อทำหน้าที่เป็นตัวกลางที่มีวัตถุประสงค์เฉพาะ ประกอบด้วย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5936" y="1845708"/>
            <a:ext cx="85657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(1) ธนาคาร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ออม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สิน</a:t>
            </a:r>
          </a:p>
          <a:p>
            <a:pPr>
              <a:tabLst>
                <a:tab pos="363538" algn="l"/>
              </a:tabLst>
            </a:pP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2) 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ธนาคาร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อาคาร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สงเคราะห์</a:t>
            </a:r>
          </a:p>
          <a:p>
            <a:pPr>
              <a:tabLst>
                <a:tab pos="363538" algn="l"/>
              </a:tabLst>
            </a:pP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3) 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ธนาคาร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เพื่อการเกษตรและสหกรณ์การเกษตร 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 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9218" name="Picture 2" descr="436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44" y="3362557"/>
            <a:ext cx="2882529" cy="288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85935" y="4523615"/>
            <a:ext cx="4360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ธนาคารเพื่อการเกษตรและสหกรณ์การเกษตร</a:t>
            </a:r>
          </a:p>
        </p:txBody>
      </p:sp>
    </p:spTree>
    <p:extLst>
      <p:ext uri="{BB962C8B-B14F-4D97-AF65-F5344CB8AC3E}">
        <p14:creationId xmlns:p14="http://schemas.microsoft.com/office/powerpoint/2010/main" val="1055723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3" y="739661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79213" y="1257227"/>
            <a:ext cx="8579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ออม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การเก็บสะสมเงินทีละเล็กละน้อย เมื่อเวลาผ่านไป เงินออมก็จะมากขึ้น เงินออมดังกล่าวถ้าเก็บไว้กับตนเอง ก็จะเกิดความเสี่ยงได้ เช่น เงิน 100 บาทในวันนี้ สามารถซื้อสินค้าได้น้อยกว่าเมื่อ 5 ปีที่ผ่านมา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8775" y="2539597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ความหมายของการลงทุน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9212" y="2948855"/>
            <a:ext cx="8579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ลงทุน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Investment)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การชะลอการใช้เงินจำนวนหนึ่งในปัจจุบันและนำไปซื้อสินทรัพย์หรือตราสารทางการเงินโดยคาดหวังว่าในช่วงเวลาใดเวลาหนึ่งในอนาคต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04" y="3959870"/>
            <a:ext cx="4022196" cy="231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021270" y="4824346"/>
            <a:ext cx="1077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การลงทุน</a:t>
            </a:r>
          </a:p>
        </p:txBody>
      </p:sp>
    </p:spTree>
    <p:extLst>
      <p:ext uri="{BB962C8B-B14F-4D97-AF65-F5344CB8AC3E}">
        <p14:creationId xmlns:p14="http://schemas.microsoft.com/office/powerpoint/2010/main" val="1131718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8" y="758585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42047" y="1387700"/>
            <a:ext cx="8606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93663" algn="l"/>
              </a:tabLst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2.7.1 เพื่อ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เพิ่มมูลค่าของเงินลงทุน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ต้องการให้หลักทรัพย์หรือสินทรัพย์ที่ลงทุนไว้มีมูลค่าสูงขึ้นตลอดช่วงเวลาที่ลงทุน โดยการเพิ่มมูลค่านั้นจะมาจากกำไรจากการลงทุนเป็นสำคัญ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8530" y="2499990"/>
            <a:ext cx="8740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174625" algn="l"/>
              </a:tabLst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2.7.2 เพื่อ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เป็นรายได้ประจำ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ต้องการรับรายได้เป็นประจำจากการ</a:t>
            </a:r>
            <a:r>
              <a:rPr lang="th-TH" sz="2400" dirty="0" err="1" smtClean="0">
                <a:latin typeface="Cordia New" pitchFamily="34" charset="-34"/>
                <a:cs typeface="Cordia New" pitchFamily="34" charset="-34"/>
              </a:rPr>
              <a:t>ลงทุนให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ลักทรัพย์หรือสินทรัพย์ที่ลงทุนไว้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2045" y="3645930"/>
            <a:ext cx="8740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2.7.3 เพื่อ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ปกป้องเงินลงทุน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ต้องการให้เงินลงทุนมีความมั่นคงและรักษามูลค่าของเงินหลังจากหักอัตราเงินเฟ้อเพื่อรักษาอำนาจซื้อให้เท่าเดิม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2048" y="4801213"/>
            <a:ext cx="8697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2.7.4 เพื่อ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ผลตอบแทนรวม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ต้องการให้ความเสี่ยงและผลตอบแทนจากการลงทุนมีความเหมาะสมไม่โน้มเอียงไปในวัตถุประสงค์ใด วัตถุประสงค์หนึ่งโดยเฉพาะ</a:t>
            </a:r>
          </a:p>
        </p:txBody>
      </p:sp>
    </p:spTree>
    <p:extLst>
      <p:ext uri="{BB962C8B-B14F-4D97-AF65-F5344CB8AC3E}">
        <p14:creationId xmlns:p14="http://schemas.microsoft.com/office/powerpoint/2010/main" val="2306431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2" y="732304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59042" y="1359369"/>
            <a:ext cx="6562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หลักการ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ลงทุนที่สำคัญ มี 6 ประการ คือ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9042" y="1941185"/>
            <a:ext cx="8619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2.8.1 ความ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ปลอดภัยของเงินทุน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การลงทุนที่มุ่งรักษาไว้ซึ่งเงินลงทุน โดยหวังที่จะได้รับเงินลงทุนคืนแน่นอน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5833" y="3008739"/>
            <a:ext cx="8582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2.8.2 เสถียรภาพ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ของรายได้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การลงทุนที่ให้ผลตอบแทนสม่ำเสมอและเป็นการแน่นอน เหมาะสำหรับผู้ลงทุนที่เป็นนักลงทุนธรรมดา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5834" y="4246260"/>
            <a:ext cx="8619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2.8.3 ความ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งอกเงยของเงินลงทุน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นักลงทุนโดยทั่วไปมักมีความมุ่งหวังว่า เงินลงทุนที่ลงทุนไปนั้นจะต้องมีมูลค่าเพิ่มมากขึ้น </a:t>
            </a:r>
          </a:p>
        </p:txBody>
      </p:sp>
    </p:spTree>
    <p:extLst>
      <p:ext uri="{BB962C8B-B14F-4D97-AF65-F5344CB8AC3E}">
        <p14:creationId xmlns:p14="http://schemas.microsoft.com/office/powerpoint/2010/main" val="54255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2490" y="927939"/>
            <a:ext cx="8592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2.8.4 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การกระจายเงินลงทุน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ควรจัดสรรเงินลงทุนไปลงทุนในทรัพย์สินหลายประเภท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ที่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สอดคล้องกับนโยบายการลงทุนของผู้ลงทุน เช่น เงินฝากธนาคาร ซื้อพันธบัตร หุ้นกู้ หุ้นสามัญ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2488" y="2128660"/>
            <a:ext cx="8592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2.8.5 ความ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คล่องตัวในการซื้อขาย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การลงทุนในหลักทรัพย์ที่เป็นที่ต้องการของตลาดซื้อง่ายขายคล่อง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2490" y="3226454"/>
            <a:ext cx="8592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2.8.6 หลัก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เกี่ยวกับภาษี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ผู้ลงทุนต้องพิจารณาด้วยว่าผลตอบแทนที่ได้รับจะต้องเสียภาษีหรือได้รับการยกเว้นภาษี ถ้าต้องเสียภาษีจะทำให้ผลตอบแทนที่ได้รับจริงน้อยลง </a:t>
            </a:r>
          </a:p>
        </p:txBody>
      </p:sp>
    </p:spTree>
    <p:extLst>
      <p:ext uri="{BB962C8B-B14F-4D97-AF65-F5344CB8AC3E}">
        <p14:creationId xmlns:p14="http://schemas.microsoft.com/office/powerpoint/2010/main" val="76136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7" y="1028361"/>
            <a:ext cx="5047732" cy="45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875008" y="1540319"/>
            <a:ext cx="0" cy="299547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875008" y="2293846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875008" y="3327305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875008" y="4535795"/>
            <a:ext cx="16676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26" y="2107050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493" y="3140716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493" y="4348999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862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38175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38872" y="1216985"/>
            <a:ext cx="8659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ใน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การตัดสินใจลงทุนใด ๆ นั้น ต้องพิจารณาเปรียบเทียบ ผลตอบแทนที่คาดหวัง ควบคู่ไปกับระดับความเสี่ยงที่ตนยอมรับได้เสมอ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0713" y="2226097"/>
            <a:ext cx="2807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ความหมายของผลตอบแทน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8872" y="2696447"/>
            <a:ext cx="8659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ผลตอบแทน 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Return)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หมายถึง สิ่งที่ผู้ลงทุนได้มาหรือได้รับจากเงินลงทุน ซึ่งอาจจะเป็นทรัพย์สินหรือกิจกรรมต่าง ๆ ภายใต้สภาวะความไม่แน่นอนในอนาคต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38872" y="3816827"/>
            <a:ext cx="8659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ผลตอบแทนจากการลงทุน แบ่งออกเป็น 5 ประเภท คือ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0713" y="4383836"/>
            <a:ext cx="86599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ดอกเบี้ย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เป็นรายได้ประจำ เมื่อผู้ออมเลือกลงทุนในหลักทรัพย์ประเภทตราสารหนี้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ส่วน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แบ่งของกำไรหรือเงินปันผล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ผู้ออมจะได้รับเมื่อเลือกการลงทุนเป็นผู้ประกอบการด้วยตนเอง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ส่วนลด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เป็นส่วนต่างระหว่างราคาของหลักทรัพย์ ประเภทตราสารหนี้ </a:t>
            </a:r>
          </a:p>
        </p:txBody>
      </p:sp>
    </p:spTree>
    <p:extLst>
      <p:ext uri="{BB962C8B-B14F-4D97-AF65-F5344CB8AC3E}">
        <p14:creationId xmlns:p14="http://schemas.microsoft.com/office/powerpoint/2010/main" val="2099403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9213" y="629355"/>
            <a:ext cx="8579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กำไร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ส่วนต่างเป็นเงินที่ได้จากการเปลี่ยนแปลง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ของราคาทรัพย์สินจากการขายทรัพย์สินได้ในราคาที่สูงกว่าราคาที่ซื้อมา เช่น กำไรจากการซื้อขายหุ้น กำไรจากการซื้อขาย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อสังหาริมทรัพย์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5. สิทธิ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ประโยชน์ต่าง ๆ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เป็นผลประโยชน์อื่น ๆ ที่ได้จากการลงทุน เช่น สิทธิในการออกเสียงในที่ประชุมผู้ถือหุ้น สิทธิในการจองหุ้นสามัญที่ออกใหม่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9213" y="2597519"/>
            <a:ext cx="3892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ความหมายของความเสี่ยงจากการลงทุน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9213" y="3232497"/>
            <a:ext cx="8579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ความ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เสี่ยงจากการลงทุน หมายถึง การที่ผู้ลงทุนได้รับผลตอบแทนจริงจากการลงทุน เบี่ยงเบนไปจากผลตอบแทนที่คาดหวังไว้ว่าจะได้รับเมื่อตัดสินใจลงทุนไม่ว่าผลตอบแทนที่ได้รับจริงจะมากกว่าหรือน้อยกว่าที่คาดหวัง </a:t>
            </a:r>
          </a:p>
        </p:txBody>
      </p:sp>
    </p:spTree>
    <p:extLst>
      <p:ext uri="{BB962C8B-B14F-4D97-AF65-F5344CB8AC3E}">
        <p14:creationId xmlns:p14="http://schemas.microsoft.com/office/powerpoint/2010/main" val="38078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9587" y="551472"/>
            <a:ext cx="3841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ความเสี่ยงในการลงทุนมี 5 ประเภท คือ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9042" y="1038233"/>
            <a:ext cx="86195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ความ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เสี่ยงที่เกิดขึ้นจากอัตรา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ดอกเบี้ย</a:t>
            </a: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ความ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เสี่ยงที่เกิดขึ้นจากอำนาจซื้อหรือค่าของ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เงิน</a:t>
            </a: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ความ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เสี่ยงที่เกิดขึ้นจากธุรกิจหรือการจัดการ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ความ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เสี่ยงที่เกิดขึ้นจากฐานะการเงิน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 </a:t>
            </a: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 ความ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เสี่ยงที่เกิดขึ้นจากสภาพคล่องของหลักทรัพย์ลงทุน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7" y="3258950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79587" y="3878231"/>
            <a:ext cx="3671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การลงทุนแบ่งออกเป็น 2 ประเภท คือ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041" y="4434662"/>
            <a:ext cx="8619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0" algn="l"/>
              </a:tabLst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2.10.1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ลงทุนทางตรง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การที่ผู้ลงทุนนำเงินออมไปลงทุนประกอบกิจการอย่างใดอย่างหนึ่ง โดยมีการบริหารจัดการอย่างเป็นระบบ เพื่อให้เกิดผลกำไรตามเป้าหมายที่วางไว้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9039" y="5430802"/>
            <a:ext cx="8619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2.10.2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ลงทุนทางอ้อม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การที่ผู้ลงทุนนำเงินออมไปลงทุนผ่านสถาบันการเงินต่าง ๆ โดยสถาบันการเงินจะเป็นผู้บริหารงานและตัดสินปัญหาต่าง ๆ </a:t>
            </a:r>
          </a:p>
        </p:txBody>
      </p:sp>
    </p:spTree>
    <p:extLst>
      <p:ext uri="{BB962C8B-B14F-4D97-AF65-F5344CB8AC3E}">
        <p14:creationId xmlns:p14="http://schemas.microsoft.com/office/powerpoint/2010/main" val="1410382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1978" y="544051"/>
            <a:ext cx="8713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สำหรับ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หน่วยนี้จะศึกษาเฉพาะเรื่องของการลงทุนทางอ้อมหรือที่เรียกได้อีกอย่างหนึ่งว่า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เป็นการ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ลงทุนทางการเงินซึ่งผู้ลงทุนสามารถเลือกการลงทุนได้หลากหลาย ดังนี้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11978" y="1549860"/>
            <a:ext cx="8713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ลงทุนในทรัพย์สินที่จับต้องได้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เช่น ที่อยู่อาศัย ที่ดิน ทองคำ โบราณวัตถุ ภาพวาด เป็น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ต้น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ลงทุนในตราสารหนี้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1978" y="2731827"/>
            <a:ext cx="8713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ตราสารหนี้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Debt)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ตราสารที่ทำให้สิทธิการเป็นเจ้าหนี้ของกิจการแก่ผู้ลงทุน ในฐานะเจ้าหนี้ ผู้ลงทุนจะได้รับผลตอบแทน หรือผลประโยชน์อื่น ๆ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1978" y="3695988"/>
            <a:ext cx="3536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ตรา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สารหนี้ แบ่งออกเป็น 2 ชนิด คือ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40553" y="4367068"/>
            <a:ext cx="8713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(1) ตรา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สารหนี้ที่ออกโดยรัฐบาล เช่น ตั๋วเงินคลัง พันธบัตร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รัฐบาล</a:t>
            </a:r>
          </a:p>
          <a:p>
            <a:pPr algn="thaiDist"/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(2) ตรา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สารหนี้ที่ออกโดยภาคเอกชน เช่น หุ้นกู้ ตั๋วสัญญาใช้เงิน</a:t>
            </a:r>
          </a:p>
        </p:txBody>
      </p:sp>
    </p:spTree>
    <p:extLst>
      <p:ext uri="{BB962C8B-B14F-4D97-AF65-F5344CB8AC3E}">
        <p14:creationId xmlns:p14="http://schemas.microsoft.com/office/powerpoint/2010/main" val="2232967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onds_as_an_inves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5"/>
          <a:stretch>
            <a:fillRect/>
          </a:stretch>
        </p:blipFill>
        <p:spPr bwMode="auto">
          <a:xfrm>
            <a:off x="1988247" y="716337"/>
            <a:ext cx="5161156" cy="323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71482" y="4390477"/>
            <a:ext cx="2645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ลงทุนในตราสารหุ้น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0534" y="4877914"/>
            <a:ext cx="8576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ตรา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สารหุ้น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Equity)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ตราสารที่ให้สิทธิการเป็นเจ้าของกิจการแก่ผู้ลงทุนในฐานะเจ้าของกิจการ ผู้ลงทุนจึงมีโอกาสที่จะได้รับผลตอบแทนที่ดี ถ้ากิจการมีการประกอบการดี </a:t>
            </a:r>
          </a:p>
        </p:txBody>
      </p:sp>
    </p:spTree>
    <p:extLst>
      <p:ext uri="{BB962C8B-B14F-4D97-AF65-F5344CB8AC3E}">
        <p14:creationId xmlns:p14="http://schemas.microsoft.com/office/powerpoint/2010/main" val="14676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4812" y="623237"/>
            <a:ext cx="6790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การลงทุนในตราสารทุน แบ่งออกเป็น 2 ชนิด คือ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5766" y="1149006"/>
            <a:ext cx="8606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(1) หุ้น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สามัญ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เป็นตราสารที่ออกโดยบริษัทที่ต้องการระดมเงินทุนจากประชาชน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ผู้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ลงทุนที่ซื้อหุ้นสามัญจะมีสิทธิร่วมเป็นเจ้าของบริษัท มีสิทธิออกเสียงในที่ประชุม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5806" y="2002922"/>
            <a:ext cx="8606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(2) หุ้น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บุริมสิทธิ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เป็นตราสารที่ผู้ถือมีส่วนร่วมเป็นเจ้าของเช่นเดียวกับหุ้นสามัญ แต่จะไม่มีสิทธิออกเสียงลงมติในที่ประชุม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5766" y="3114363"/>
            <a:ext cx="2680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4. การ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ลงทุนในกองทุนรวม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5766" y="3602045"/>
            <a:ext cx="8606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กองทุน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รวม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Mutual Fund)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การระดมเงินทุนจากผู้ลงทุนรายย่อยทั้งหลาย แล้วนำไปจดทะเบียนให้มีฐานะเป็นนิติบุคคล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65766" y="4758021"/>
            <a:ext cx="8606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 กองทุน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รวมหุ้นระยะยาว (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Long Term Equity Fund : LTF) </a:t>
            </a:r>
            <a:endParaRPr lang="th-TH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5766" y="5233518"/>
            <a:ext cx="8606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กองทุน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รวมหุ้นระยะยาว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เป็นกองทุนรวมที่เน้นการลงทุนในหุ้นสามัญ โดยทางรัฐบาลสนับสนุนให้จัดตั้งขึ้น เพื่อเพิ่มสัดส่วนผู้ลงทุน </a:t>
            </a:r>
          </a:p>
        </p:txBody>
      </p:sp>
    </p:spTree>
    <p:extLst>
      <p:ext uri="{BB962C8B-B14F-4D97-AF65-F5344CB8AC3E}">
        <p14:creationId xmlns:p14="http://schemas.microsoft.com/office/powerpoint/2010/main" val="1232859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2660" y="889847"/>
            <a:ext cx="855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 กองทุน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รวมเพื่อการเลี้ยงชีพ (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Retirement Mutual Fund : RMF) </a:t>
            </a:r>
            <a:endParaRPr lang="th-TH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92660" y="1351512"/>
            <a:ext cx="8552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กองทุน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รวมเพื่อการเลี้ยงชีพ เป็นกองทุนรวมประเภทหนึ่ง ซึ่งมีวัตถุประสงค์พิเศษแตกต่างจากกองทุนรวมทั่วไป คือ เป็นเครื่องมือในการสะสมเงินไว้ใช้ยามเกษียณ 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RMF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เหมาะกับผู้ลงทุนที่ต้องการออมเงินเพื่อวัยเกษียณที่ยังไม่มีสวัสดิการการออมเงินเพื่อวัยเกษียณ </a:t>
            </a:r>
          </a:p>
        </p:txBody>
      </p:sp>
    </p:spTree>
    <p:extLst>
      <p:ext uri="{BB962C8B-B14F-4D97-AF65-F5344CB8AC3E}">
        <p14:creationId xmlns:p14="http://schemas.microsoft.com/office/powerpoint/2010/main" val="523406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74" y="2098583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74" y="3132042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7" y="1028361"/>
            <a:ext cx="5047732" cy="45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ตัวเชื่อมต่อตรง 4"/>
          <p:cNvCxnSpPr/>
          <p:nvPr/>
        </p:nvCxnSpPr>
        <p:spPr>
          <a:xfrm>
            <a:off x="875008" y="1540319"/>
            <a:ext cx="0" cy="299547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875008" y="2293846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875008" y="3327305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875008" y="4535795"/>
            <a:ext cx="16676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74" y="4340532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99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4" y="836629"/>
            <a:ext cx="5047732" cy="45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883475" y="1348587"/>
            <a:ext cx="0" cy="413002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>
            <a:off x="883475" y="2102114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883475" y="3135573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883475" y="4344063"/>
            <a:ext cx="16676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926292" y="5478607"/>
            <a:ext cx="16676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77" y="1906851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32" y="2940310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478" y="4148800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828" y="5283344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167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5" y="727071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2" y="1262040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78678" y="1758145"/>
            <a:ext cx="6594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ซึ่ง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สามารถเขียนในรูปสมการได้ 2 รูปแบบ คือ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55" y="2208018"/>
            <a:ext cx="5944440" cy="78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p16k7cdn1u19hc17islf61bn81sq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209" y="3085913"/>
            <a:ext cx="3489231" cy="286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947451" y="6058508"/>
            <a:ext cx="965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การออม</a:t>
            </a:r>
          </a:p>
        </p:txBody>
      </p:sp>
    </p:spTree>
    <p:extLst>
      <p:ext uri="{BB962C8B-B14F-4D97-AF65-F5344CB8AC3E}">
        <p14:creationId xmlns:p14="http://schemas.microsoft.com/office/powerpoint/2010/main" val="102396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81" y="1063935"/>
            <a:ext cx="5563085" cy="333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267572" y="4632916"/>
            <a:ext cx="6602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ความชาญฉลาดในการเพิ่มรายได้และลดรายจ่ายของแต่ละบุคคล</a:t>
            </a:r>
          </a:p>
        </p:txBody>
      </p:sp>
    </p:spTree>
    <p:extLst>
      <p:ext uri="{BB962C8B-B14F-4D97-AF65-F5344CB8AC3E}">
        <p14:creationId xmlns:p14="http://schemas.microsoft.com/office/powerpoint/2010/main" val="34139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15764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42046" y="1223635"/>
            <a:ext cx="86733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เริ่มต้น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การออมให้เร็วที่สุด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ดังคำกล่าวที่ว่า ออมก่อนรวย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กว่า 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ควร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ใช้สมการในการออมแบบลบออก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รายได้–เงินออม = รายจ่าย กำหนดจำนวนเงินออมต่อเดือนให้ชัดเจนและบริหารเงินที่เหลือให้เพียงพอต่อการใช้จ่าย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ออม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ให้ได้มากที่สุด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เพื่อความมั่นคงในอนาคต และชีวิตหลัง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เกษียณ</a:t>
            </a: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ออม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อย่างมีวินัยและสม่ำเสมอ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ไม่ว่าจะเกิดอะไรขึ้นในชีวิตจะไม่แก้ปัญหาโดยการหยุดออม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 เลือก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เครื่องมือการออมให้เหมาะสม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เพื่อให้บรรลุเป้าหมายในการออม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6. ระมัดระวัง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การใช้จ่าย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ไม่ก่อหนี้สินจนเกินความสามารถที่จะชำระได้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7. ทำ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บัญชีรายรับ–รายจ่าย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เริ่มต้นด้วยการบันทึกตัวเลขรายได้ รายจ่าย ที่ได้รับมาในแต่ละวัน สัปดาห์ หรือเดือนลงไป </a:t>
            </a:r>
          </a:p>
        </p:txBody>
      </p:sp>
    </p:spTree>
    <p:extLst>
      <p:ext uri="{BB962C8B-B14F-4D97-AF65-F5344CB8AC3E}">
        <p14:creationId xmlns:p14="http://schemas.microsoft.com/office/powerpoint/2010/main" val="402456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2489" y="723024"/>
            <a:ext cx="8592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รายได้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ประกอบด้วย เงินเดือน ค่าเช่า ค่านายหน้า ค่าโบนัส รายได้พิเศษจากงานอดิเรก เป็น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ต้นรายจ่าย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แบ่งออกเป็น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 ประเภท คือ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2489" y="1751633"/>
            <a:ext cx="8592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. ค่าใช้จ่าย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เพื่อการออม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เป็นค่าใช้จ่ายส่วนแรกที่ต้องกันไว้ทุกเดือนอย่างสม่ำเสมอ ประมาณ 10% หรือ 20% ของรายได้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 smtClean="0"/>
              <a:t>	</a:t>
            </a:r>
            <a:r>
              <a:rPr lang="th-TH" sz="2400" b="1" dirty="0" smtClean="0">
                <a:solidFill>
                  <a:srgbClr val="00B0F0"/>
                </a:solidFill>
              </a:rPr>
              <a:t>2. ค่าใช้จ่ายคงที่ </a:t>
            </a:r>
            <a:r>
              <a:rPr lang="th-TH" sz="2400" dirty="0"/>
              <a:t>คือ ค่าใช้จ่ายที่ต้องจ่ายเป็นจำนวนเงินที่แน่นอนทุก ๆ เดือน เช่น ค่าผ่อนบ้าน </a:t>
            </a:r>
            <a:r>
              <a:rPr lang="th-TH" sz="2400" dirty="0" smtClean="0"/>
              <a:t/>
            </a:r>
            <a:br>
              <a:rPr lang="th-TH" sz="2400" dirty="0" smtClean="0"/>
            </a:br>
            <a:r>
              <a:rPr lang="th-TH" sz="2400" dirty="0" smtClean="0"/>
              <a:t>ค่า</a:t>
            </a:r>
            <a:r>
              <a:rPr lang="th-TH" sz="2400" dirty="0"/>
              <a:t>ผ่อนรถ ค่าเช่าบ้าน ค่าเบี้ย</a:t>
            </a:r>
            <a:r>
              <a:rPr lang="th-TH" sz="2400" dirty="0" smtClean="0"/>
              <a:t>ประกัน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/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</a:rPr>
              <a:t>	3. ค่าใช้จ่าย</a:t>
            </a:r>
            <a:r>
              <a:rPr lang="th-TH" sz="2400" b="1" dirty="0">
                <a:solidFill>
                  <a:srgbClr val="00B0F0"/>
                </a:solidFill>
              </a:rPr>
              <a:t>ผันแปร </a:t>
            </a:r>
            <a:r>
              <a:rPr lang="th-TH" sz="2400" dirty="0"/>
              <a:t>คือ ค่าใช้จ่ายที่มีจำนวนไม่เท่ากันในแต่ละเดือน ยืดหยุ่นไปตามกิจกรรมที่เกิดขึ้นในแต่ละเดือนจะมากหรือน้อยขึ้นอยู่กับการดำรงชีวิตของแต่ละคน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83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23588" y="650709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ตาราง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ทำบัญชีรายรับ–รายจ่าย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93" y="1351755"/>
            <a:ext cx="5884863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1127</TotalTime>
  <Words>734</Words>
  <Application>Microsoft Office PowerPoint</Application>
  <PresentationFormat>นำเสนอทางหน้าจอ (4:3)</PresentationFormat>
  <Paragraphs>124</Paragraphs>
  <Slides>26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27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108</cp:revision>
  <dcterms:created xsi:type="dcterms:W3CDTF">2019-12-07T08:38:11Z</dcterms:created>
  <dcterms:modified xsi:type="dcterms:W3CDTF">2020-07-16T08:27:00Z</dcterms:modified>
</cp:coreProperties>
</file>