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9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260" y="-108"/>
      </p:cViewPr>
      <p:guideLst>
        <p:guide orient="horz" pos="21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428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0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410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27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932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270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1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77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09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727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2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7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5493" y="585264"/>
            <a:ext cx="8592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3.5.3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จัดหาเงินทุนระยะยาว 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Long–Term Financing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) </a:t>
            </a:r>
            <a:endParaRPr lang="th-TH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5066" y="1046929"/>
            <a:ext cx="8754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จัดหาเงินทุนระยะยาวเป็นการจัดหาเงินทุนเพื่อนำมาใช้ในการลงทุนในสินทรัพย์ถาวร เช่น ที่ดิน โรงงาน เครื่องจักร เป็นต้น เป็นการจัดหาเงินทุนที่มีระยะเวลาการชำระคืนเกินกว่า 1 ปี โดยกิจการสามารถจัดหาเงินทุนระยะยาวจากแหล่งเงินทุนภายนอกได้ 2 วิธี คือ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90818" y="2247258"/>
            <a:ext cx="6765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กู้ยืมเงินระยะยาวจากสถาบันการเงินหรือบุคคล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ทั่วไป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จัดหาเงินทุนในตลาดทุนโดยกิจการออกหลักทรัพย์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5493" y="3691432"/>
            <a:ext cx="2427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ความหมายของตลาดทุน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05066" y="4319187"/>
            <a:ext cx="8746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ตลาด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ทุน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Capital Market)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แหล่งเงินทุนที่กิจการสามารถระดมเงินทุนเพื่อนำมาใช้ในการดำเนินกิจการ โดยการออกหลักทรัพย์จำหน่าย เช่น หุ้นสามัญ หุ้นบุริมสิทธิ หุ้นกู้ พันธบัตร ฯลฯ เป็น</a:t>
            </a:r>
          </a:p>
        </p:txBody>
      </p:sp>
    </p:spTree>
    <p:extLst>
      <p:ext uri="{BB962C8B-B14F-4D97-AF65-F5344CB8AC3E}">
        <p14:creationId xmlns:p14="http://schemas.microsoft.com/office/powerpoint/2010/main" val="38611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%E0%B8%9E%E0%B8%B1%E0%B8%99%E0%B8%98%E0%B8%9A%E0%B8%B1%E0%B8%95%E0%B8%A3%E0%B8%AD%E0%B8%AD%E0%B8%A1%E0%B8%97%E0%B8%A3%E0%B8%B1%E0%B8%9E%E0%B8%A2%E0%B9%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63" y="533214"/>
            <a:ext cx="3960673" cy="274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046855" y="3556139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พันธบัตร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7557" y="4294789"/>
            <a:ext cx="360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ตลาดทุน แบ่งออกเป็น 2 ประเภท คือ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65479" y="4879380"/>
            <a:ext cx="833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ตลาด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แรก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Primary Market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endParaRPr lang="en-US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ตลาด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รอง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Secondary Market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7433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5977" y="625898"/>
            <a:ext cx="8592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ตลาดหลักทรัพย์แห่งประเทศไทย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Stock Exchange of Thailand : SET)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27197" y="1101010"/>
            <a:ext cx="1002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มีดังนี้คือ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2530" y="1578603"/>
            <a:ext cx="8592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เป็น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แหล่งระดมเงินทุนระยะยาว ทำให้เกิดสภาพ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คล่อง</a:t>
            </a:r>
          </a:p>
          <a:p>
            <a:pPr algn="thaiDist">
              <a:tabLst>
                <a:tab pos="538163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สนับสนุน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ให้ประชาชนมีส่วนร่วมในการเป็นเจ้าของ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ธุรกิจ</a:t>
            </a:r>
          </a:p>
          <a:p>
            <a:pPr algn="thaiDist">
              <a:tabLst>
                <a:tab pos="538163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ส่งเสริม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การลงทุนจาก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ต่างประเทศ</a:t>
            </a:r>
          </a:p>
          <a:p>
            <a:pPr algn="thaiDist">
              <a:tabLst>
                <a:tab pos="538163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กำกับ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ดูแลให้การซื้อขายเป็นไปด้วยความโปร่งใส ถูกต้อง และยุติธรรม </a:t>
            </a:r>
            <a:endParaRPr lang="en-US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8194" name="Picture 2" descr="545338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24" y="3669616"/>
            <a:ext cx="3672447" cy="276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75606" y="4815679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ตลาดหลักทรัพย์แห่งประเทศไทย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9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8258" y="558370"/>
            <a:ext cx="8700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ตลาดหลักทรัพย์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MAI (Market of Alternative Investment : MAI)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0709" y="1065964"/>
            <a:ext cx="8606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ตลาด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หลักทรัพย์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MAI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เป็นหน่วยงานหนึ่งของตลาดหลักทรัพย์แห่งประเทศไทย จัดตั้งขึ้นเมื่อวันที่ 11 พฤศจิกายน พ.ศ. 2541 จัดตั้งขึ้นเพื่อเป็นตลาดรองสำหรับรองรับการระดมทุนของธุรกิจขนาดกลางและขนาดย่อม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Small and Medium Enterprises : SMEs)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218" name="Picture 2" descr="mai_fan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53" y="2634456"/>
            <a:ext cx="4306920" cy="2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193879" y="5681990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ตลาดหลักทรัพย์ </a:t>
            </a:r>
            <a:r>
              <a:rPr lang="th-TH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เอ็ม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เอ ไอ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353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9" y="737056"/>
            <a:ext cx="5047732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938100" y="1250575"/>
            <a:ext cx="0" cy="490664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938100" y="1753823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938100" y="2787282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938100" y="3995772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980917" y="5130316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938100" y="6163255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52" y="1563323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52" y="2588315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52" y="3805272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20" y="4939816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19" y="5966724"/>
            <a:ext cx="420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167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7" y="728803"/>
            <a:ext cx="4210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7" y="1371132"/>
            <a:ext cx="42100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80988" y="2064928"/>
            <a:ext cx="8620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เงินทุน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Capital)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ทรัพย์สินที่ผู้ประกอบการจัดหามาเพื่อใช้ในการดำเนินกิจกรรมทางธุรกิจเพื่อให้ได้ผลตอบแทนจากการลงทุนที่คุ้มค่าหรือได้กำไรสูงสุดตามวัตถุประสงค์ของกิจการ </a:t>
            </a:r>
          </a:p>
        </p:txBody>
      </p:sp>
      <p:pic>
        <p:nvPicPr>
          <p:cNvPr id="1028" name="Picture 4" descr="7520761054-new-5402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b="4147"/>
          <a:stretch>
            <a:fillRect/>
          </a:stretch>
        </p:blipFill>
        <p:spPr bwMode="auto">
          <a:xfrm>
            <a:off x="2386962" y="3098984"/>
            <a:ext cx="4290702" cy="28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4120594" y="6057874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เงินทุน</a:t>
            </a:r>
          </a:p>
        </p:txBody>
      </p:sp>
    </p:spTree>
    <p:extLst>
      <p:ext uri="{BB962C8B-B14F-4D97-AF65-F5344CB8AC3E}">
        <p14:creationId xmlns:p14="http://schemas.microsoft.com/office/powerpoint/2010/main" val="3700829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672351"/>
            <a:ext cx="4210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42047" y="1109990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 ประเภท คือ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8770" y="1577824"/>
            <a:ext cx="8646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3.2.1 เงินทุน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ถาวร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เงินทุนที่กิจการนำไปซื้อทรัพย์สินที่มีอายุการใช้งานนาน ราคาค่อนข้างแพง เช่น ที่ดิน อาคารสำนักงาน โรงงาน เครื่องจักร เครื่องมือ เป็นต้น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8769" y="2467271"/>
            <a:ext cx="8646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3.2.2 </a:t>
            </a:r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เงินทุน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หมุนเวียน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เงินทุนที่กิจการนำไปลงทุนเป็นค่าใช้จ่ายที่เกิดขึ้นจากการดำเนินกิจกรรมทางธุรกิจของกิจการ เช่น ค่าวัตถุดิบ ค่าวัสดุสำนักงาน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-69" r="2609" b="1534"/>
          <a:stretch>
            <a:fillRect/>
          </a:stretch>
        </p:blipFill>
        <p:spPr bwMode="auto">
          <a:xfrm>
            <a:off x="3029857" y="3456460"/>
            <a:ext cx="3084281" cy="26403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B0F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37535" y="4741496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ประเภทของเงินทุน</a:t>
            </a:r>
          </a:p>
        </p:txBody>
      </p:sp>
    </p:spTree>
    <p:extLst>
      <p:ext uri="{BB962C8B-B14F-4D97-AF65-F5344CB8AC3E}">
        <p14:creationId xmlns:p14="http://schemas.microsoft.com/office/powerpoint/2010/main" val="2904506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6" y="728569"/>
            <a:ext cx="4210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69399" y="1424370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มีดังนี้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8996" y="2045420"/>
            <a:ext cx="8626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3.3.1 ต้นทุน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ของเงินทุน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ในกรณีที่เป็นแหล่งเงินทุนภายในกิจการ เช่น การทำธุรกิจแบบ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เจ้าของคน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ดียวหรือการร่วมหุ้นลงทุนแบบห้างหุ้นส่วนหรือบริษัทต้นทุนจะต่ำกว่าการจัดหาเงินทุนจากแหล่งเงินทุนภายนอกกิจก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8996" y="3667125"/>
            <a:ext cx="8626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3.3.2 ความ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เสี่ยงทางการเงิน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ความเสี่ยงที่อาจจะเกิดขึ้นจากการที่ธุรกิจไม่สามารถชำระหนี้คืนให้กับเจ้าหนี้ได้ ซึ่งอาจจะทำให้ธุรกิจมีปัญหาขาดทุนหรือเลิกกิจการไปในที่สุด </a:t>
            </a:r>
          </a:p>
        </p:txBody>
      </p:sp>
    </p:spTree>
    <p:extLst>
      <p:ext uri="{BB962C8B-B14F-4D97-AF65-F5344CB8AC3E}">
        <p14:creationId xmlns:p14="http://schemas.microsoft.com/office/powerpoint/2010/main" val="2276068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8" y="726419"/>
            <a:ext cx="4210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38825" y="1234222"/>
            <a:ext cx="8666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ใน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การประกอบธุรกิจผู้ประกอบการจะต้องคำนึงถึงการใช้แหล่งเงินทุนอย่างเหมาะสม เช่น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ถ้า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ต้องการนำเงินทุนมาใช้เป็นค่าใช้จ่ายในการดำเนินกิจกรรมทางธุรกิจหรือนำมาใช้เป็นเงินทุนหมุนเวียน ควรกู้ยืมจากแหล่งทุนระยะสั้น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2613" y="2703491"/>
            <a:ext cx="3926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แหล่งเงินทุน แบ่งออกเป็น 3 ประเภท คือ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5378" y="3436473"/>
            <a:ext cx="8666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3.4.1 เงินทุน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จากส่วนของเจ้าของกิจการ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เงินออม เงินสะสมของผู้ประกอบการ กำไรสะสม ค่าเสื่อมราคาทรัพย์สินที่จะนำมาใช้ในการลงทุนทำธุรกิจ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2271" y="4657487"/>
            <a:ext cx="8612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3.4.2 เงินทุน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ที่ได้จากการร่วมลงทุน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เงินทุนที่ได้จากการทำธุรกิจในรูปแบบห้างหุ้นส่วนหรือเงินทุนที่ได้จากการขายหุ้น หากทำธุรกิจในรูปแบบของบริษัทจำกัดหรือบริษัทมหาชน จำกัด เงินทุน</a:t>
            </a:r>
          </a:p>
        </p:txBody>
      </p:sp>
    </p:spTree>
    <p:extLst>
      <p:ext uri="{BB962C8B-B14F-4D97-AF65-F5344CB8AC3E}">
        <p14:creationId xmlns:p14="http://schemas.microsoft.com/office/powerpoint/2010/main" val="4144342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5153" y="691968"/>
            <a:ext cx="8754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3.4.3 เงินทุน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ที่ได้จากการก่อหนี้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เงินทุนที่ธุรกิจได้มาจากการกู้ยืมจากธนาคารพาณิชย์หรือสถาบันการเงินอื่น ๆ เช่น บริษัทเงินทุนหลักทรัพย์ บริษัทเครดิตฟองซิเอร์ บริษัทประกันชีวิต ฯลฯ </a:t>
            </a:r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2127" r="2858"/>
          <a:stretch>
            <a:fillRect/>
          </a:stretch>
        </p:blipFill>
        <p:spPr bwMode="auto">
          <a:xfrm>
            <a:off x="1008527" y="2111440"/>
            <a:ext cx="7167286" cy="246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DB3E2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837079" y="5123567"/>
            <a:ext cx="744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แหล่งที่มาของเงินทุน</a:t>
            </a:r>
          </a:p>
        </p:txBody>
      </p:sp>
    </p:spTree>
    <p:extLst>
      <p:ext uri="{BB962C8B-B14F-4D97-AF65-F5344CB8AC3E}">
        <p14:creationId xmlns:p14="http://schemas.microsoft.com/office/powerpoint/2010/main" val="409987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2" y="709379"/>
            <a:ext cx="4210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62498" y="1180835"/>
            <a:ext cx="8626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จัดหาเงินทุนของกิจการนั้นผู้ที่มีหน้าที่ในการจัดหาเงินทุนจะต้องพิจารณาว่าควรจะจัดหาเงินทุนจากแหล่งเงินทุนภายในหรือแหล่งเงินทุนภายนอกกิจการ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2498" y="2285399"/>
            <a:ext cx="6595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จัดหาเงินทุนที่เกิดจากการก่อหนี้ แบ่งเป็น 3 ประเภท คือ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6000" y="2875730"/>
            <a:ext cx="8622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3.5.1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จัดหาเงินทุนระยะสั้น 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Short–Term Financing)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0757" y="3501984"/>
            <a:ext cx="6407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เงินกู้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ระยะสั้น (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Short–Term Loans) </a:t>
            </a:r>
            <a:endParaRPr lang="th-TH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2498" y="4076256"/>
            <a:ext cx="8622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เป็น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การจัดหาเงินทุนที่ได้จากการกู้ยืมเงินจากตลาดเงิน ตลาดเงิน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Money Market)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แหล่งเงินทุนระยะสั้นมีอายุการกู้ไม่เกิน 1 ปี เช่น ธนาคารพาณิชย์ บริษัทเงินทุนหลักทรัพย์ บริษัทเครดิตฟองซิเอร์ เป็นต้น เงินกู้ระยะสั้นแบ่งออกเป็น 2 ชนิด คือ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70965" y="5395118"/>
            <a:ext cx="8626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(1) เงินกู้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ชนิดมีหลักประกัน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Secured Loans)</a:t>
            </a:r>
          </a:p>
          <a:p>
            <a:pPr algn="thaiDist"/>
            <a:endParaRPr lang="en-US" sz="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(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2)  เงินกู้ชนิดไม่มีหลักประกัน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Unsecured Loans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)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73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5495" y="558371"/>
            <a:ext cx="85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 สินเชื่อ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ทางการค้า (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Trade Credit) </a:t>
            </a:r>
            <a:endParaRPr lang="th-TH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5836" y="1046930"/>
            <a:ext cx="855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หมายถึง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การที่ผู้ขายส่งมอบสินค้าให้ผู้ซื้อนำไปขายก่อน โดยให้ผู้ซื้อชำระเงินภายหลัง โดยกำหนดระยะเวลาในการชำระเงินไว้ เช่น 60 วัน หรือ 90 วัน เป็นต้น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5835" y="1904873"/>
            <a:ext cx="85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3.5.2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จัดหาแหล่งเงินทุนระยะปานกลาง 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Intermediate–Term Financing)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95835" y="2433773"/>
            <a:ext cx="8552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จัดหาเงินทุนระยะปานกลางเป็นการจัดหาเงินทุนเพื่อนำมาใช้ในการขยายกิจการ เช่น นำเงินมาลงทุนซื้อเครื่องจักร ซื้อ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สินค้า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โดยมีกำหนดระยะเวลาในการชำระคืนมากกว่า 1 ปี แต่ไม่เกิน 10 ปี </a:t>
            </a:r>
            <a:br>
              <a:rPr lang="th-TH" sz="2400" dirty="0">
                <a:latin typeface="Cordia New" pitchFamily="34" charset="-34"/>
                <a:cs typeface="Cordia New" pitchFamily="34" charset="-34"/>
              </a:rPr>
            </a:b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การจัดหาเงินทุนระยะปานกลางสามารถทำได้หลายวิธี คือ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2388" y="3782019"/>
            <a:ext cx="8592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เงินกู้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ระยะปานกลางจากธนาคารพาณิชย์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Bank Term Loans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>
              <a:tabLst>
                <a:tab pos="363538" algn="l"/>
              </a:tabLst>
            </a:pPr>
            <a:endParaRPr lang="en-US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เงินกู้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ระยะปานกลางจากบริษัทประกัน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Insurance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Company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Term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Loans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จัดหาเงินทุนโดยใช้เครื่องจักรและอุปกรณ์ค้ำประกัน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Equipment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Financing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จัดหาเงินทุนโดยการเช่าสินทรัพย์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Lease Financing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2987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</TotalTime>
  <Words>330</Words>
  <Application>Microsoft Office PowerPoint</Application>
  <PresentationFormat>นำเสนอทางหน้าจอ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91</cp:revision>
  <dcterms:created xsi:type="dcterms:W3CDTF">2019-12-07T08:38:11Z</dcterms:created>
  <dcterms:modified xsi:type="dcterms:W3CDTF">2020-07-16T08:31:26Z</dcterms:modified>
</cp:coreProperties>
</file>