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91" r:id="rId18"/>
    <p:sldId id="286" r:id="rId19"/>
    <p:sldId id="287" r:id="rId20"/>
    <p:sldId id="288" r:id="rId21"/>
    <p:sldId id="289" r:id="rId22"/>
    <p:sldId id="290" r:id="rId23"/>
    <p:sldId id="292" r:id="rId24"/>
    <p:sldId id="293" r:id="rId25"/>
    <p:sldId id="294" r:id="rId26"/>
    <p:sldId id="295" r:id="rId27"/>
    <p:sldId id="302" r:id="rId28"/>
    <p:sldId id="296" r:id="rId29"/>
    <p:sldId id="297" r:id="rId30"/>
    <p:sldId id="298" r:id="rId31"/>
    <p:sldId id="299" r:id="rId32"/>
    <p:sldId id="300" r:id="rId33"/>
    <p:sldId id="301" r:id="rId34"/>
    <p:sldId id="303" r:id="rId35"/>
    <p:sldId id="304" r:id="rId36"/>
    <p:sldId id="305" r:id="rId37"/>
    <p:sldId id="306" r:id="rId38"/>
    <p:sldId id="307" r:id="rId39"/>
    <p:sldId id="308" r:id="rId4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79" userDrawn="1">
          <p15:clr>
            <a:srgbClr val="A4A3A4"/>
          </p15:clr>
        </p15:guide>
        <p15:guide id="2" pos="27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1260" y="-108"/>
      </p:cViewPr>
      <p:guideLst>
        <p:guide orient="horz" pos="2156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428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08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6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10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72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932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270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918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7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092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727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060A-C0D3-4268-A7E8-32F458A57063}" type="datetimeFigureOut">
              <a:rPr lang="th-TH" smtClean="0"/>
              <a:t>16/07/63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620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1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3737" y="609926"/>
            <a:ext cx="8780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74625" algn="l"/>
                <a:tab pos="363538" algn="l"/>
              </a:tabLst>
            </a:pPr>
            <a:r>
              <a:rPr lang="th-TH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4.3.2 ห้าง</a:t>
            </a:r>
            <a:r>
              <a:rPr lang="th-TH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หุ้นส่วนจำกัด (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Limited Partnership)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ห้างหุ้นส่วนที่กฎหมายบังคับว่าจะต้องจดทะเบียน ดังนั้นจะมีสภาพเป็นนิติบุคคลและในห้างหุ้นส่วนจำกัดมีหุ้นส่วนอยู่ 2 ประเภท คือ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3737" y="1454367"/>
            <a:ext cx="86733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เป็นหุ้นส่วนจำกัดความรับผิดชอบคนเดียวหรือหลาย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คน</a:t>
            </a:r>
          </a:p>
          <a:p>
            <a:pPr algn="thaiDist"/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เป็นหุ้นส่วนไม่จำกัดความรับผิดชอบคนเดียวหรือหลายคน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4098" name="Picture 2" descr="IMG_64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38" y="2668215"/>
            <a:ext cx="3963949" cy="31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23115" y="5949280"/>
            <a:ext cx="249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ตัวอย่างห้างหุ้นส่วนจำกัด</a:t>
            </a:r>
          </a:p>
        </p:txBody>
      </p:sp>
    </p:spTree>
    <p:extLst>
      <p:ext uri="{BB962C8B-B14F-4D97-AF65-F5344CB8AC3E}">
        <p14:creationId xmlns:p14="http://schemas.microsoft.com/office/powerpoint/2010/main" val="7078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5151" y="618618"/>
            <a:ext cx="8686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ข้อ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แตกต่างระหว่างหุ้นส่วนที่จำกัดความรับผิดชอบและหุ้นส่วนที่ไม่จำกัดความรับผิดชอบ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45" y="1193939"/>
            <a:ext cx="6924012" cy="38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3566" y="744728"/>
            <a:ext cx="8713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ข้อดีของการประกอบธุรกิจในรูปแบบห้างหุ้นส่วน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7354" y="1312070"/>
            <a:ext cx="86061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จัดตั้งและการเลิกกิจการทำได้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ง่าย</a:t>
            </a:r>
          </a:p>
          <a:p>
            <a:pPr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หา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เงินทุนได้ง่ายกว่าการประกอบกิจการเจ้าของคนเดียว เพราะมีหุ้นส่วนร่วมลงทุนหลาย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คน</a:t>
            </a:r>
          </a:p>
          <a:p>
            <a:pPr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หุ้นส่วน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มีความรู้ความสามารถ ความถนัด และประสบการณ์ที่แตกต่างกัน ทำให้การบริหารจัดการเป็นไปอย่างมี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ประสิทธิภาพ</a:t>
            </a:r>
          </a:p>
          <a:p>
            <a:pPr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สถาบัน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การเงินให้ความเชื่อถือ จึงทำให้การกู้ยืมเงินทำได้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ง่าย</a:t>
            </a:r>
          </a:p>
          <a:p>
            <a:pPr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ข้อจำกัด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ทางกฎหมายมีไม่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มาก</a:t>
            </a:r>
          </a:p>
          <a:p>
            <a:pPr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ใน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กรณีที่เป็นห้างหุ้นส่วนจำกัดหรือห้างหุ้นส่วนสามัญนิติบุคคล เสียภาษีเงินได้นิติบุคคล ปี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ใดไม่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มีกำไรไม่ต้องเสียภาษี</a:t>
            </a:r>
          </a:p>
        </p:txBody>
      </p:sp>
    </p:spTree>
    <p:extLst>
      <p:ext uri="{BB962C8B-B14F-4D97-AF65-F5344CB8AC3E}">
        <p14:creationId xmlns:p14="http://schemas.microsoft.com/office/powerpoint/2010/main" val="1257695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6721" y="536861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ข้อเสียของการจัดตั้งห้างหุ้นส่วน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6415" y="877503"/>
            <a:ext cx="8547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รับผิดชอบ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ในหนี้สินของกิจการโดยไม่จำกัดจำนวน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ในกรณีที่เป็นหุ้นส่วนของห้างหุ้นส่วนสามัญ หรือหุ้นส่วนที่ไม่จำกัดความรับผิดชอบในห้างหุ้นส่วนจำกัด</a:t>
            </a: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มีหุ้นส่วนหลายคนอาจก่อให้เกิดความขัดแย้ง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และความแตกต่างทางด้านความคิดในการบริหารจัดการห้างหุ้นส่วน</a:t>
            </a: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เสีย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ค่าใช้จ่ายในการจดทะเบียนเป็นนิติบุคคล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2" y="2875802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65862" y="3231411"/>
            <a:ext cx="5647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4.4.1 ลักษณะ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ที่สำคัญของบริษัท จำกัด มีดังนี้ คือ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6721" y="3671810"/>
            <a:ext cx="85576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ผู้เริ่มก่อการซึ่งเป็นบุคคลธรรมดาอย่างน้อย 3 คนขึ้นไป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ผู้ถือหุ้นตั้งแต่ 3 คนขึ้นไป แต่ไม่ถึง 100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คน</a:t>
            </a:r>
          </a:p>
          <a:p>
            <a:pPr algn="thaiDist"/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วัตถุประสงค์ที่จะแบ่งปันผลกำไรจากการดำเนิน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กิจการ</a:t>
            </a:r>
          </a:p>
          <a:p>
            <a:pPr algn="thaiDist"/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การแบ่งทุนจดทะเบียนออกเป็นหุ้น มูลค่าหุ้นละเท่า ๆ กัน หุ้นหนึ่งต้องมีราคาไม่ต่ำกว่า 5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บาท</a:t>
            </a:r>
          </a:p>
          <a:p>
            <a:pPr algn="thaiDist"/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ถือหุ้นรับผิดชอบจำกัดไม่เกินจำนวนเงินค่าหุ้นที่ตนยังส่งใช้ไม่ครบ </a:t>
            </a:r>
          </a:p>
        </p:txBody>
      </p:sp>
    </p:spTree>
    <p:extLst>
      <p:ext uri="{BB962C8B-B14F-4D97-AF65-F5344CB8AC3E}">
        <p14:creationId xmlns:p14="http://schemas.microsoft.com/office/powerpoint/2010/main" val="3734849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077" y="640283"/>
            <a:ext cx="8592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6. บริษัท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จำกัด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ต้องจดทะเบียน เพราะฉะนั้นจึงมีสภาพเป็นนิติ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บุคคล</a:t>
            </a:r>
          </a:p>
          <a:p>
            <a:pPr algn="thaiDist"/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7. การ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ออกเสียงของผู้ถือหุ้นของบริษัท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นับคะแนนเสียงตามจำนวนหุ้นที่ถืออยู่ เช่น นางฟ้าถือหุ้นอยู่ 59 หุ้น จะมีคะแนนเสียงเท่ากับ 59 เสียง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52" y="2363320"/>
            <a:ext cx="4915722" cy="29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913547" y="5587861"/>
            <a:ext cx="3313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แผนภูมิโครงสร้างของบริษัท จำกัด</a:t>
            </a:r>
          </a:p>
        </p:txBody>
      </p:sp>
    </p:spTree>
    <p:extLst>
      <p:ext uri="{BB962C8B-B14F-4D97-AF65-F5344CB8AC3E}">
        <p14:creationId xmlns:p14="http://schemas.microsoft.com/office/powerpoint/2010/main" val="23683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8600" y="558370"/>
            <a:ext cx="8633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4.4.2 หุ้น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ของบริษัท จำกัด แบ่งออกเป็น 2 ประเภท ดังนี้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3907" y="1039941"/>
            <a:ext cx="8633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1. หุ้น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สามัญ (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Common Stock)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หุ้นส่วนใหญ่ของบริษัท ผู้ถือหุ้นสามัญมีสิทธิที่จะเข้าประชุมและลงคะแนนเสียงในที่ประชุมใหญ่ มีสิทธิได้รับเงินปันผล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8" y="1870938"/>
            <a:ext cx="5727700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152495" y="4129157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ตัวอย่างใบหุ้นสามัญ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90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8941" y="705706"/>
            <a:ext cx="8619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2. หุ้น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บุริมสิทธิ (</a:t>
            </a:r>
            <a:r>
              <a:rPr lang="en-US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Preferred Stock)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หุ้นที่บริษัท จำกัด สามารถนำออกขายภายหลังการขายหุ้นสามัญ เพื่อเพิ่มทุนให้มากขึ้น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"/>
          <a:stretch>
            <a:fillRect/>
          </a:stretch>
        </p:blipFill>
        <p:spPr bwMode="auto">
          <a:xfrm>
            <a:off x="1864543" y="1750777"/>
            <a:ext cx="5428359" cy="37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424104" y="5830489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ตัวอย่างใบหุ้นบุริมสิทธิ</a:t>
            </a:r>
          </a:p>
        </p:txBody>
      </p:sp>
    </p:spTree>
    <p:extLst>
      <p:ext uri="{BB962C8B-B14F-4D97-AF65-F5344CB8AC3E}">
        <p14:creationId xmlns:p14="http://schemas.microsoft.com/office/powerpoint/2010/main" val="1551165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8439" y="646672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ข้อดีของบริษัท จำกัด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0523" y="1202466"/>
            <a:ext cx="86797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บริษัท 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จำกัด ต้องจดทะเบียน จึงมีสภาพเป็นนิติบุคคลแยกต่างหากจากผู้ถือหุ้น มีสิทธิที่จะ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ทำนิติ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กรรมต่าง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ๆ</a:t>
            </a: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ถือหุ้นรับผิดชอบในหนี้สินของบริษัทเพียงเงินค่าหุ้นที่ถือไว้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เท่านั้น</a:t>
            </a:r>
          </a:p>
          <a:p>
            <a:pPr algn="thaiDist">
              <a:tabLst>
                <a:tab pos="363538" algn="l"/>
              </a:tabLst>
            </a:pPr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สามารถ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โอนหรือขายหุ้นของตนเองให้แก่บุคคลอื่นได้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ขยาย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กิจการได้ง่าย โดยการขายหุ้นเพิ่ม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ทุน</a:t>
            </a:r>
          </a:p>
          <a:p>
            <a:pPr algn="thaiDist">
              <a:tabLst>
                <a:tab pos="363538" algn="l"/>
              </a:tabLst>
            </a:pPr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5.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ความน่าเชื่อถือ มีภาพลักษณ์ที่ดีทำให้การขอสินเชื่อจากสถาบันการเงินเป็นไป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โดยง่าย</a:t>
            </a:r>
          </a:p>
          <a:p>
            <a:pPr algn="thaiDist">
              <a:tabLst>
                <a:tab pos="363538" algn="l"/>
              </a:tabLst>
            </a:pPr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อายุ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ของบริษัท จำกัด ยืนยาวไม่ขึ้นอยู่กับอายุของผู้ถือ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</a:t>
            </a:r>
          </a:p>
          <a:p>
            <a:pPr algn="thaiDist">
              <a:tabLst>
                <a:tab pos="363538" algn="l"/>
              </a:tabLst>
            </a:pPr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7. สามารถ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เลือกสรรผู้บริหารที่มีความสามารถและมีประสิทธิภาพเข้ามาร่วมทำงานได้โดยใช้สิ่งจูงใจ เช่น เงินเดือน การให้ถือหุ้นบางส่วน เป็น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ต้น</a:t>
            </a:r>
            <a:endParaRPr lang="en-US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12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8350" y="561731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ข้อเสียของบริษัท จำกัด </a:t>
            </a:r>
            <a:endParaRPr lang="th-TH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75487" y="1151891"/>
            <a:ext cx="85729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จัดตั้งบริษัท จำกัด ค่อนข้างยุ่งยากและเสียค่าใช้จ่ายมากกว่าการจัดตั้งในรูปแบบกิจการเจ้าของคนเดียวและห้าง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หุ้นส่วน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ขาด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ความจงรักภักดีของฝ่ายบริหารและ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พนักงาน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 .มี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กฎหมายและข้อบังคับควบคุม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มาก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ขาด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เสรีภาพในการปกปิดความลับของ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บริษัท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เลิก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กิจการยากกว่าธุรกิจรูปแบบ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อื่น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เสีย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ภาษีซ้ำซ้อน ทั้งภาษีเงินได้นิติบุคคลและภาษีเงินได้บุคคลธรรมดา</a:t>
            </a:r>
          </a:p>
        </p:txBody>
      </p:sp>
    </p:spTree>
    <p:extLst>
      <p:ext uri="{BB962C8B-B14F-4D97-AF65-F5344CB8AC3E}">
        <p14:creationId xmlns:p14="http://schemas.microsoft.com/office/powerpoint/2010/main" val="2167965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8" y="703168"/>
            <a:ext cx="420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43168" y="1260220"/>
            <a:ext cx="8654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ตาม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พระราชบัญญัติบริษัทมหาชน จำกัด พ.ศ. 2535 มาตรา 75 ได้ให้ความหมายของบริษัทมหาชน จำกัด ไว้ดังนี้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3168" y="2400498"/>
            <a:ext cx="8654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บริษัท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มหาชน จำกัด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Public Company Limited)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บริษัทประเภทซึ่งตั้งขึ้นด้วยความ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ประสงค์ที่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จะเสนอขายหุ้นต่อประชาชน </a:t>
            </a:r>
          </a:p>
        </p:txBody>
      </p:sp>
      <p:pic>
        <p:nvPicPr>
          <p:cNvPr id="10243" name="Picture 3" descr="6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15825"/>
          <a:stretch>
            <a:fillRect/>
          </a:stretch>
        </p:blipFill>
        <p:spPr bwMode="auto">
          <a:xfrm>
            <a:off x="1910258" y="3575425"/>
            <a:ext cx="5320310" cy="20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433371" y="5764905"/>
            <a:ext cx="6274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ตัวอย่างบริษัทมหาชน จำกัด</a:t>
            </a:r>
          </a:p>
        </p:txBody>
      </p:sp>
    </p:spTree>
    <p:extLst>
      <p:ext uri="{BB962C8B-B14F-4D97-AF65-F5344CB8AC3E}">
        <p14:creationId xmlns:p14="http://schemas.microsoft.com/office/powerpoint/2010/main" val="3325271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5" y="769206"/>
            <a:ext cx="5047732" cy="45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930069" y="1331259"/>
            <a:ext cx="0" cy="408455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ตัวเชื่อมต่อตรง 3"/>
          <p:cNvCxnSpPr/>
          <p:nvPr/>
        </p:nvCxnSpPr>
        <p:spPr>
          <a:xfrm>
            <a:off x="930069" y="2039321"/>
            <a:ext cx="16676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930069" y="3072780"/>
            <a:ext cx="16676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/>
          <p:nvPr/>
        </p:nvCxnSpPr>
        <p:spPr>
          <a:xfrm>
            <a:off x="930069" y="4281270"/>
            <a:ext cx="166766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/>
          <p:nvPr/>
        </p:nvCxnSpPr>
        <p:spPr>
          <a:xfrm>
            <a:off x="972886" y="5415814"/>
            <a:ext cx="166766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54" y="1848027"/>
            <a:ext cx="42116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54" y="2881486"/>
            <a:ext cx="42116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54" y="4089182"/>
            <a:ext cx="4211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45" y="5223726"/>
            <a:ext cx="4211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8941" y="531476"/>
            <a:ext cx="5970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4.5.1 ลักษณะ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ของบริษัทมหาชน จำกัด มีดังนี้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7695" y="1047381"/>
            <a:ext cx="85254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เริ่มก่อการจัดตั้งบริษัทมหาชน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จำกัด จะต้องเป็นบุคคลธรรมดาตั้งแต่ 15 คนขึ้นไป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จำนวน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ผู้ถือหุ้นมีตั้งแต่ 100 คนขึ้นไป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ต้อง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นำทุนมาแบ่งออกเป็นหุ้น มูลค่าหุ้นละเท่า ๆ กัน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โดยบริษัทมหาชน จำกัด จะกำหนดมูลค่าราคาหุ้นละเท่าไรก็ได้ เช่น หุ้นละ 1 บาท หรือหุ้นละ 10 บาท เป็น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ต้น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ถือหุ้นมีความรับผิดชอบจำกัดเพียงไม่เกินจำนวนเงินค่าหุ้นที่ตนถืออยู่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เช่น นายสี ถือหุ้นไว้ 100 บาท ก็จะรับผิดชอบหนี้สินแค่เพียง 100 บาท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เท่านั้น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วัตถุประสงค์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ของบริษัทมหาชน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จำกัด คือ การเสนอขายหุ้นให้แก่ประชาชน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ทั่วไป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บริษัท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มหาชน จำกัด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ต้องจดทะเบียนซึ่งจะทำให้มีสภาพเป็นนิติ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บุคคล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7. ต้องจดทะเบียนไว้กับตลาดหลักทรัพย์</a:t>
            </a:r>
            <a:endParaRPr lang="th-TH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9462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5835" y="956246"/>
            <a:ext cx="6562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4.5.2 หุ้น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ในบริษัทมหาชน จำกัด แบ่งออกเป็น 3 ประเภท คือ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5835" y="1494113"/>
            <a:ext cx="8606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1.หุ้น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สามัญ (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Common Stock)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หุ้นส่วนใหญ่ของบริษัท ผู้ถือหุ้นสามัญมีสิทธิที่จะเข้าประชุมและลงคะแนนเสียงในที่ประชุมใหญ่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5836" y="2472130"/>
            <a:ext cx="8606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58775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2. หุ้น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บุริมสิทธิ (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Preferred Stock)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หุ้นที่บริษัท จำกัด สามารถนำออกขายภายหลังการขายหุ้นสามัญ เพื่อเพิ่มทุนให้มากขึ้น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63178" y="3500604"/>
            <a:ext cx="8638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3</a:t>
            </a: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. หุ้น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กู้ (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Debenture)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เป็นหุ้นที่ได้มาจากการกู้ยืม โดยวิธีแบ่งจำนวนเงินที่ต้องการออกเป็นส่วน ๆ แต่ละส่วนมีมูลค่าเท่ากัน </a:t>
            </a:r>
          </a:p>
        </p:txBody>
      </p:sp>
    </p:spTree>
    <p:extLst>
      <p:ext uri="{BB962C8B-B14F-4D97-AF65-F5344CB8AC3E}">
        <p14:creationId xmlns:p14="http://schemas.microsoft.com/office/powerpoint/2010/main" val="15401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>
            <a:fillRect/>
          </a:stretch>
        </p:blipFill>
        <p:spPr bwMode="auto">
          <a:xfrm>
            <a:off x="1759697" y="803275"/>
            <a:ext cx="56483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753875" y="5319501"/>
            <a:ext cx="1606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ตัวอย่างใบหุ้นกู้</a:t>
            </a:r>
          </a:p>
        </p:txBody>
      </p:sp>
    </p:spTree>
    <p:extLst>
      <p:ext uri="{BB962C8B-B14F-4D97-AF65-F5344CB8AC3E}">
        <p14:creationId xmlns:p14="http://schemas.microsoft.com/office/powerpoint/2010/main" val="1268816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7988" y="614681"/>
            <a:ext cx="2803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ข้อดีของบริษัทมหาชน จำกัด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1878" y="1076346"/>
            <a:ext cx="86770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สามารถ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ระดมเงินทุนได้มากกว่าธุรกิจรูปแบบอื่น ๆ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เพราะมีการเสนอขายหุ้นให้แก่ประชาชน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ทั่วไป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สภาพเป็นนิติบุคคลแยกต่างหากจากเจ้าของ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ดังนั้นการดำเนินกิจกรรมต่าง ๆ ของบริษัทจึงทำได้ในนาม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บริษัท</a:t>
            </a:r>
          </a:p>
          <a:p>
            <a:pPr algn="thaiDist">
              <a:tabLst>
                <a:tab pos="363538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เสีย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ภาษีเงินได้นิติบุคคล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ปีใดไม่มีกำไรไม่ต้องเสีย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ภาษี</a:t>
            </a:r>
          </a:p>
          <a:p>
            <a:pPr algn="thaiDist"/>
            <a:endParaRPr lang="en-US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4.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ถือหุ้นรับผิดจำกัดเพียงไม่เกินจำนวนเงินค่าหุ้นที่ตนถือ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อยู่</a:t>
            </a:r>
          </a:p>
          <a:p>
            <a:pPr algn="thaiDist"/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5.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โอน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หุ้นหรือขายหุ้นให้กับบุคคลอื่นได้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6.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ความน่าเชื่อถือ มีภาพลักษณ์ที่ดี และมีความ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มั่นคง</a:t>
            </a:r>
            <a:endParaRPr lang="en-US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023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2388" y="750998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ข้อเสียของบริษัทมหาชน จำกัด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2388" y="1467626"/>
            <a:ext cx="8579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ถือหุ้นรายย่อยขาดความรู้สึกว่าตนเป็นเจ้าของกิจการอย่างแท้จริง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เสีย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ภาษีมากกว่าธุรกิจในรูปแบบ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อื่น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กฎหมายควบคุมมาก เนื่องจากเกี่ยวข้องกับประชาชนเป็นจำนวน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มาก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จัดตั้งและการเลิกกิจการค่อนข้างยุ่งยากกว่ารูปแบบอื่นและเสียค่าใช้จ่าย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มาก</a:t>
            </a:r>
            <a:endParaRPr lang="th-TH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93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8941" y="556429"/>
            <a:ext cx="8606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ข้อ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แตกต่างระหว่างบริษัท จำกัด และบริษัทมหาชน จำกัด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1" y="1210609"/>
            <a:ext cx="7770843" cy="39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5" y="668804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36647" y="1094892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4.6.1 ประวัติ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ของสหกรณ์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4141" y="1556557"/>
            <a:ext cx="8632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สหกรณ์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เกิดขึ้นครั้งแรกที่ประเทศอังกฤษ ในระยะที่มีการปฏิวัติอุตสาหกรรม จัดตั้งขึ้นมาเพื่อช่วยเหลือคนงานที่มีความเดือดร้อนทางด้านเศรษฐกิจ </a:t>
            </a:r>
          </a:p>
        </p:txBody>
      </p:sp>
      <p:pic>
        <p:nvPicPr>
          <p:cNvPr id="13315" name="Picture 3" descr="coopera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45" y="2387554"/>
            <a:ext cx="4697147" cy="32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968406" y="5858642"/>
            <a:ext cx="5204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สหกรณ์วัดจันทร์ สหกรณ์แห่งแรกของประเทศไทย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42380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01863" y="554775"/>
            <a:ext cx="2206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4.6.2 หลักการ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0368" y="1124016"/>
            <a:ext cx="87269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จัดตั้งสหกรณ์ต้องประกอบด้วยบุคคลอย่างน้อย 10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ทุน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ของสหกรณ์แบ่งออกเป็นหุ้น ๆ ละ เท่า ๆ กัน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ต้อง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จดทะเบียนเป็นนิติ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บุคคล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เป็น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การทำธุรกิจโดยไม่ได้หวังผลกำไร จัดตั้งเพื่อช่วยเหลือซึ่งกันและกันในกลุ่ม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สมาชิก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ออกเสียงยึดหลักประชาธิปไตย 1 คน ต่อ 1 เสียง (</a:t>
            </a:r>
            <a:r>
              <a:rPr lang="en-US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One Man One Vote)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9686" y="3745323"/>
            <a:ext cx="872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4.6.3 การ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จ่ายเงินปันผลของสหกรณ์ แบ่งออกเป็น 2 ชนิด คือ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6921" y="4430780"/>
            <a:ext cx="872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จ่าย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ตามหุ้นที่สมาชิกถือหุ้นอยู่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เช่น สมาชิกซื้อหุ้นสหกรณ์ไว้ 1 หุ้น หุ้นละ 100 บาท จะได้รับเงินปันผล ร้อยละ 10 บาท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2. สหกรณ์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นิคม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เป็นสหกรณ์สำหรับผู้ที่ไม่มีที่ดินเป็นของตนเองหรือมีน้อยไม่เพียงพอที่จะประกอบอาชีพเกษตรกรรม </a:t>
            </a:r>
          </a:p>
        </p:txBody>
      </p:sp>
    </p:spTree>
    <p:extLst>
      <p:ext uri="{BB962C8B-B14F-4D97-AF65-F5344CB8AC3E}">
        <p14:creationId xmlns:p14="http://schemas.microsoft.com/office/powerpoint/2010/main" val="3365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494" y="517157"/>
            <a:ext cx="8606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สหกรณ์ประมง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เป็นสหกรณ์สำหรับผู้ที่มีอาชีพประมงโดยเฉพาะ เพื่อช่วยเหลือสมาชิกในกลุ่มทางด้านวิชาการ และการจัดจำหน่ายสัตว์น้ำ ผลิตภัณฑ์สัตว์น้ำ อุปกรณ์ประมง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494" y="1449033"/>
            <a:ext cx="8606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สหกรณ์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ร้านค้า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เป็นสหกรณ์สำหรับผู้บริโภคทั่วไป โดยจัดจำหน่ายสินค้าอุปโภคบริโภคให้แก่สมาชิกในราคายุติธรรม </a:t>
            </a:r>
          </a:p>
        </p:txBody>
      </p:sp>
      <p:pic>
        <p:nvPicPr>
          <p:cNvPr id="14338" name="Picture 2" descr="DSCF4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73" y="2414501"/>
            <a:ext cx="4546079" cy="341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707820" y="5991273"/>
            <a:ext cx="1526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สหกรณ์ร้านค้า</a:t>
            </a:r>
          </a:p>
        </p:txBody>
      </p:sp>
    </p:spTree>
    <p:extLst>
      <p:ext uri="{BB962C8B-B14F-4D97-AF65-F5344CB8AC3E}">
        <p14:creationId xmlns:p14="http://schemas.microsoft.com/office/powerpoint/2010/main" val="4097741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7354" y="563467"/>
            <a:ext cx="8606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5. สหกรณ์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ออมทรัพย์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เป็นสหกรณ์ที่จัดตั้งขึ้นสำหรับผู้ที่มีรายได้ประจำ ทำหน้าที่ในการกู้ยืมเงิน และรับฝากเงินจากสมาชิก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6219" y="1414080"/>
            <a:ext cx="8688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สหกรณ์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บริการ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เป็นสหกรณ์สำหรับผู้ที่ต้องการแก้ไขปัญหาการประกอบอาชีพ สหกรณ์บริการมีหลายรูปแบบ เช่น สหกรณ์ไฟฟ้า สหกรณ์แท็กซี่ สหกรณ์ผลิตภัณฑ์ไม้แกะสลัก เป็นต้น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7354" y="2245077"/>
            <a:ext cx="1699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ข้อดีของสหกรณ์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6217" y="2706742"/>
            <a:ext cx="86472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สามารถ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ระดมทุนจากสมาชิกได้ โดยการขาย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ช่วย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ให้สมาชิกมีชีวิตและความเป็นอยู่ที่ดี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ขึ้น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3. ไม่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้องเสียภาษีในการประกอบธุรกิจและเงินปันผลที่สมาชิกสหกรณ์ได้รับไม่ต้องนำไปคำนวณภาษีเงินได้บุคคลธรรมดา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6219" y="4522624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ข้อเสียของสหกรณ์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67354" y="4984289"/>
            <a:ext cx="8755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ผลตอบแทน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ต่ำเนื่องจากไม่ได้แสวงหา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กำไร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2.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ถือหุ้นมีสิทธิออกเสียงได้เพียงคนละ 1 เสียง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ไม่ว่าจะถือหุ้นอยู่เท่าไรก็ตาม ทำให้ผู้ถือหุ้นไม่มีอำนาจในการบริหารงานได้มากเท่าที่ควร</a:t>
            </a:r>
          </a:p>
        </p:txBody>
      </p:sp>
    </p:spTree>
    <p:extLst>
      <p:ext uri="{BB962C8B-B14F-4D97-AF65-F5344CB8AC3E}">
        <p14:creationId xmlns:p14="http://schemas.microsoft.com/office/powerpoint/2010/main" val="2356396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5" y="863636"/>
            <a:ext cx="5047732" cy="45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930069" y="1398142"/>
            <a:ext cx="0" cy="318819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ตัวเชื่อมต่อตรง 3"/>
          <p:cNvCxnSpPr/>
          <p:nvPr/>
        </p:nvCxnSpPr>
        <p:spPr>
          <a:xfrm>
            <a:off x="930069" y="2344384"/>
            <a:ext cx="16676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930069" y="3377843"/>
            <a:ext cx="16676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/>
          <p:nvPr/>
        </p:nvCxnSpPr>
        <p:spPr>
          <a:xfrm>
            <a:off x="930069" y="4586333"/>
            <a:ext cx="166766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55" y="2169315"/>
            <a:ext cx="42116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21" y="3185755"/>
            <a:ext cx="4211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55" y="4395039"/>
            <a:ext cx="42116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20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7" y="813267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34016" y="1362271"/>
            <a:ext cx="8667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	ตาม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พระราชบัญญัติวิธีการงบประมาณ พ.ศ. 2502 ให้ความหมายของรัฐวิสาหกิจ ดังนี้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0909" y="1927736"/>
            <a:ext cx="86679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38163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โดยพระราชบัญญัติ ได้แก่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การไฟฟ้าฝ่ายผลิตแห่งประเทศไทย การรถไฟ สำนักงานสลากกินแบ่ง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รัฐบาล</a:t>
            </a:r>
          </a:p>
          <a:p>
            <a:pPr algn="thaiDist">
              <a:tabLst>
                <a:tab pos="538163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538163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โดยพระราชกฤษฎีกา ได้แก่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องค์การขนส่งมวลชนกรุงเทพ องค์การฟอกหนัง องค์การ</a:t>
            </a:r>
            <a:br>
              <a:rPr lang="th-TH" sz="2400" dirty="0">
                <a:latin typeface="Cordia New" pitchFamily="34" charset="-34"/>
                <a:cs typeface="Cordia New" pitchFamily="34" charset="-34"/>
              </a:rPr>
            </a:br>
            <a:r>
              <a:rPr lang="th-TH" sz="2400" dirty="0">
                <a:latin typeface="Cordia New" pitchFamily="34" charset="-34"/>
                <a:cs typeface="Cordia New" pitchFamily="34" charset="-34"/>
              </a:rPr>
              <a:t>สวนสัตว์ องค์การอุตสาหกรรมป่า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ไม้</a:t>
            </a:r>
          </a:p>
          <a:p>
            <a:pPr algn="thaiDist">
              <a:tabLst>
                <a:tab pos="538163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538163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3. จัดตั้ง</a:t>
            </a:r>
            <a:r>
              <a:rPr lang="th-TH" sz="2400" b="1" dirty="0">
                <a:solidFill>
                  <a:srgbClr val="00B0F0"/>
                </a:solidFill>
              </a:rPr>
              <a:t>โดยประกาศคณะปฏิวัติ ได้แก่ </a:t>
            </a:r>
            <a:r>
              <a:rPr lang="th-TH" sz="2400" dirty="0"/>
              <a:t>การเคหะแห่งชาติ การทางพิเศษแห่งประเทศ</a:t>
            </a:r>
            <a:r>
              <a:rPr lang="th-TH" sz="2400" dirty="0" smtClean="0"/>
              <a:t>ไทย</a:t>
            </a:r>
          </a:p>
          <a:p>
            <a:pPr algn="thaiDist">
              <a:tabLst>
                <a:tab pos="538163" algn="l"/>
              </a:tabLst>
            </a:pPr>
            <a:endParaRPr lang="th-TH" sz="800" dirty="0" smtClean="0"/>
          </a:p>
          <a:p>
            <a:pPr algn="thaiDist">
              <a:tabLst>
                <a:tab pos="538163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4. จัดตั้ง</a:t>
            </a:r>
            <a:r>
              <a:rPr lang="th-TH" sz="2400" b="1" dirty="0">
                <a:solidFill>
                  <a:srgbClr val="00B0F0"/>
                </a:solidFill>
              </a:rPr>
              <a:t>โดยประมวลกฎหมายแพ่งและพาณิชย์และกฎหมายว่าด้วยบริษัทมหาชน </a:t>
            </a:r>
            <a:r>
              <a:rPr lang="th-TH" sz="2400" dirty="0"/>
              <a:t>จำกัด ได้แก่ บริษัท ปตท. จำกัด (มหาชน) 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556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4066" y="604100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ข้อเสียของบริษัทมหาชน จำกัด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4746" y="1163341"/>
            <a:ext cx="86513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ถือหุ้นรายย่อยขาดความรู้สึกว่าตนเป็นเจ้าของกิจการอย่างแท้จริง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เสีย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ภาษีมากกว่าธุรกิจในรูปแบบอื่น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กล่าวคือ เมื่อบริษัทมีกำไรต้องเสียภาษีเงินได้นิติบุคคล และเมื่อนำกำไรไปจ่ายเป็นเงินปันผลให้กับผู้ถือหุ้น ผู้ถือหุ้นต้องนำรายได้จากเงินปันผลไปคำนวณเพื่อเสียภาษีเงินได้บุคคลธรรมดาอีก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ครั้ง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3.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กฎหมายควบคุมมาก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เนื่องจากเกี่ยวข้องกับประชาชนเป็นจำนวน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มาก</a:t>
            </a:r>
          </a:p>
          <a:p>
            <a:pPr algn="thaiDist">
              <a:tabLst>
                <a:tab pos="363538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จัดตั้งและการเลิกกิจการค่อนข้างยุ่งยาก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กว่ารูปแบบอื่นและเสียค่าใช้จ่ายมาก</a:t>
            </a:r>
          </a:p>
        </p:txBody>
      </p:sp>
    </p:spTree>
    <p:extLst>
      <p:ext uri="{BB962C8B-B14F-4D97-AF65-F5344CB8AC3E}">
        <p14:creationId xmlns:p14="http://schemas.microsoft.com/office/powerpoint/2010/main" val="10818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8599" y="692840"/>
            <a:ext cx="7234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ข้อ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แตกต่างระหว่างบริษัท จำกัด และบริษัทมหาชน จำกัด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6" y="1292723"/>
            <a:ext cx="7291773" cy="368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4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736039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63538" y="1189021"/>
            <a:ext cx="6494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4.6.1 ประวัติ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ของสหกรณ์</a:t>
            </a:r>
            <a:endParaRPr lang="th-TH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0630" y="1637238"/>
            <a:ext cx="8619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สหกรณ์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เกิดขึ้นครั้งแรกที่ประเทศอังกฤษ ในระยะที่มีการปฏิวัติอุตสาหกรรม จัดตั้งขึ้นมาเพื่อช่วยเหลือคนงานที่มีความเดือดร้อนทางด้านเศรษฐกิจ </a:t>
            </a:r>
          </a:p>
        </p:txBody>
      </p:sp>
      <p:pic>
        <p:nvPicPr>
          <p:cNvPr id="2051" name="Picture 3" descr="coopera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04" y="2710886"/>
            <a:ext cx="3990816" cy="273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082706" y="5754760"/>
            <a:ext cx="4975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สหกรณ์วัดจันทร์ สหกรณ์แห่งแรกของประเทศไทย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7530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8875" y="635457"/>
            <a:ext cx="2206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4.6.2 หลักการ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</a:t>
            </a:r>
            <a:endParaRPr lang="th-TH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8876" y="1037797"/>
            <a:ext cx="858307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จัดตั้งสหกรณ์ต้องประกอบด้วยบุคคลอย่างน้อย 10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คน</a:t>
            </a:r>
          </a:p>
          <a:p>
            <a:pPr>
              <a:tabLst>
                <a:tab pos="174625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ทุน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ของสหกรณ์แบ่งออกเป็นหุ้น ๆ ละ เท่า ๆ กัน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ต้อง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จดทะเบียนเป็นนิติ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บุคคล</a:t>
            </a:r>
          </a:p>
          <a:p>
            <a:pPr>
              <a:tabLst>
                <a:tab pos="174625" algn="l"/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เป็น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การทำธุรกิจโดยไม่ได้หวังผลกำไร จัดตั้งเพื่อช่วยเหลือซึ่งกันและกันในกลุ่ม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สมาชิก</a:t>
            </a:r>
          </a:p>
          <a:p>
            <a:pPr>
              <a:tabLst>
                <a:tab pos="174625" algn="l"/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  <a:tab pos="363538" algn="l"/>
              </a:tabLst>
            </a:pP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ออกเสียงยึดหลักประชาธิปไตย 1 คน ต่อ 1 เสียง (</a:t>
            </a:r>
            <a:r>
              <a:rPr lang="en-US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One Man One Vote)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78875" y="3656000"/>
            <a:ext cx="858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4.6.3 การ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จ่ายเงินปันผลของสหกรณ์ แบ่งออกเป็น 2 ชนิด คือ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78876" y="4303055"/>
            <a:ext cx="858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74625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จ่าย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ตามหุ้นที่สมาชิกถือหุ้นอยู่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เช่น สมาชิกซื้อหุ้นสหกรณ์ไว้ 1 หุ้น หุ้นละ 100 บาท จะได้รับเงินปันผล ร้อยละ 10 บาท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78874" y="5356483"/>
            <a:ext cx="8583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174625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จ่าย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ตามส่วนของธุรกิจที่สมาชิกได้กระทำต่อสหกรณ์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เช่น สมาชิกซื้อสินค้าจาก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สหกรณ์ปี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ละ 30,000 บาท จะได้รับปันผลร้อยละ 6 บาท </a:t>
            </a:r>
          </a:p>
        </p:txBody>
      </p:sp>
    </p:spTree>
    <p:extLst>
      <p:ext uri="{BB962C8B-B14F-4D97-AF65-F5344CB8AC3E}">
        <p14:creationId xmlns:p14="http://schemas.microsoft.com/office/powerpoint/2010/main" val="1347341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493" y="558370"/>
            <a:ext cx="8619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4.6.4 สหกรณ์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แบ่งออกเป็น 6 ประเภท ดังนี้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492" y="1136884"/>
            <a:ext cx="861956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สหกรณ์การเกษตร</a:t>
            </a: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สหกรณ์นิคม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สหกรณ์นิคม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ประกอบด้วย</a:t>
            </a:r>
          </a:p>
          <a:p>
            <a:pPr algn="thaiDist">
              <a:tabLst>
                <a:tab pos="363538" algn="l"/>
              </a:tabLst>
            </a:pPr>
            <a:endParaRPr lang="en-US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538163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(1) สหกรณ์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การเช่าที่ดิน </a:t>
            </a:r>
          </a:p>
          <a:p>
            <a:pPr algn="thaiDist">
              <a:tabLst>
                <a:tab pos="538163" algn="l"/>
              </a:tabLst>
            </a:pPr>
            <a:endParaRPr lang="th-TH" sz="800" b="1" dirty="0" smtClean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538163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	(2) สหกรณ์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เช่าซื้อที่ดิน 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  <a:p>
            <a:pPr algn="thaiDist">
              <a:tabLst>
                <a:tab pos="538163" algn="l"/>
              </a:tabLst>
            </a:pPr>
            <a:endParaRPr lang="th-TH" sz="800" b="1" dirty="0" smtClean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3. สหกรณ์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ประมง </a:t>
            </a:r>
            <a:endParaRPr lang="th-TH" sz="24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สหกรณ์ร้านค้า</a:t>
            </a: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5. สหกรณ์</a:t>
            </a:r>
            <a:r>
              <a:rPr lang="th-TH" sz="2400" b="1" dirty="0">
                <a:solidFill>
                  <a:srgbClr val="00B0F0"/>
                </a:solidFill>
              </a:rPr>
              <a:t>ออม</a:t>
            </a:r>
            <a:r>
              <a:rPr lang="th-TH" sz="2400" b="1" dirty="0" smtClean="0">
                <a:solidFill>
                  <a:srgbClr val="00B0F0"/>
                </a:solidFill>
              </a:rPr>
              <a:t>ทรัพย์</a:t>
            </a: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6. สหกรณ์</a:t>
            </a:r>
            <a:r>
              <a:rPr lang="th-TH" sz="2400" b="1" dirty="0">
                <a:solidFill>
                  <a:srgbClr val="00B0F0"/>
                </a:solidFill>
              </a:rPr>
              <a:t>บริการ </a:t>
            </a:r>
            <a:r>
              <a:rPr lang="th-TH" sz="2400" b="1" dirty="0" smtClean="0">
                <a:solidFill>
                  <a:srgbClr val="00B0F0"/>
                </a:solidFill>
              </a:rPr>
              <a:t> 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3074" name="Picture 2" descr="DSCF4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74" y="2864461"/>
            <a:ext cx="3781822" cy="28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692995" y="5791772"/>
            <a:ext cx="1526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สหกรณ์ร้านค้า</a:t>
            </a:r>
          </a:p>
        </p:txBody>
      </p:sp>
    </p:spTree>
    <p:extLst>
      <p:ext uri="{BB962C8B-B14F-4D97-AF65-F5344CB8AC3E}">
        <p14:creationId xmlns:p14="http://schemas.microsoft.com/office/powerpoint/2010/main" val="1597881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9074" y="506664"/>
            <a:ext cx="1699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ข้อดีของสหกรณ์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529" y="968329"/>
            <a:ext cx="8659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สามารถ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ระดมทุนจากสมาชิกได้ โดยการขาย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ช่วย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ให้สมาชิกมีชีวิตและความเป็นอยู่ที่ดี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ขึ้น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ไม่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ต้องเสียภาษีในการประกอบธุรกิจ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และเงินปันผลที่สมาชิกสหกรณ์ได้รับไม่ต้องนำไปคำนวณภาษีเงินได้บุคคลธรรมดา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9074" y="3317035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ข้อเสียของสหกรณ์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3500" y="3778700"/>
            <a:ext cx="8531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ผลตอบแทน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ต่ำเนื่องจากไม่ได้แสวงหา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กำไร</a:t>
            </a:r>
          </a:p>
          <a:p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174625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ผู้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ถือหุ้นมีสิทธิออกเสียงได้เพียงคนละ 1 เสียง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ไม่ว่าจะถือหุ้นอยู่เท่าไรก็ตาม ทำให้ผู้ถือหุ้นไม่มีอำนาจในการบริหารงานได้มากเท่าที่ควร</a:t>
            </a:r>
          </a:p>
        </p:txBody>
      </p:sp>
    </p:spTree>
    <p:extLst>
      <p:ext uri="{BB962C8B-B14F-4D97-AF65-F5344CB8AC3E}">
        <p14:creationId xmlns:p14="http://schemas.microsoft.com/office/powerpoint/2010/main" val="296183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9" y="651903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34015" y="1174994"/>
            <a:ext cx="8614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ตามพระราชบัญญัติวิธีการงบประมาณ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พ.ศ. 2502 ให้ความหมายของรัฐวิสาหกิจ ดังนี้ 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10316" y="1811470"/>
            <a:ext cx="3860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รัฐวิสาหกิจจัดตั้งขึ้นตามกฎหมายต่าง ๆ ดังนี้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0908" y="2443388"/>
            <a:ext cx="86141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โดยพระราชบัญญัติ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ได้แก่ การไฟฟ้าฝ่ายผลิตแห่งประเทศไทย การรถไฟ สำนักงานสลากกินแบ่ง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รัฐบาล</a:t>
            </a: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26828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2. จัดตั้ง</a:t>
            </a:r>
            <a:r>
              <a:rPr lang="th-TH" sz="2400" b="1" dirty="0">
                <a:solidFill>
                  <a:srgbClr val="00B0F0"/>
                </a:solidFill>
              </a:rPr>
              <a:t>โดยพระราชกฤษฎีกา </a:t>
            </a:r>
            <a:r>
              <a:rPr lang="th-TH" sz="2400" dirty="0"/>
              <a:t>ได้แก่ องค์การขนส่งมวลชนกรุงเทพ องค์การฟอกหนัง องค์การ</a:t>
            </a:r>
            <a:br>
              <a:rPr lang="th-TH" sz="2400" dirty="0"/>
            </a:br>
            <a:r>
              <a:rPr lang="th-TH" sz="2400" dirty="0"/>
              <a:t>สวนสัตว์ องค์การอุตสาหกรรมป่า</a:t>
            </a:r>
            <a:r>
              <a:rPr lang="th-TH" sz="2400" dirty="0" smtClean="0"/>
              <a:t>ไม้</a:t>
            </a:r>
          </a:p>
          <a:p>
            <a:pPr algn="thaiDist">
              <a:tabLst>
                <a:tab pos="268288" algn="l"/>
              </a:tabLst>
            </a:pPr>
            <a:endParaRPr lang="th-TH" sz="800" dirty="0" smtClean="0"/>
          </a:p>
          <a:p>
            <a:pPr algn="thaiDist">
              <a:tabLst>
                <a:tab pos="268288" algn="l"/>
              </a:tabLst>
            </a:pPr>
            <a:r>
              <a:rPr lang="th-TH" sz="2400" b="1" dirty="0">
                <a:solidFill>
                  <a:srgbClr val="00B0F0"/>
                </a:solidFill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</a:rPr>
              <a:t>3. จัดตั้ง</a:t>
            </a:r>
            <a:r>
              <a:rPr lang="th-TH" sz="2400" b="1" dirty="0">
                <a:solidFill>
                  <a:srgbClr val="00B0F0"/>
                </a:solidFill>
              </a:rPr>
              <a:t>โดยประกาศคณะปฏิวัติ ได้แก่ </a:t>
            </a:r>
            <a:r>
              <a:rPr lang="th-TH" sz="2400" dirty="0"/>
              <a:t>การเคหะแห่งชาติ การทางพิเศษแห่งประเทศ</a:t>
            </a:r>
            <a:r>
              <a:rPr lang="th-TH" sz="2400" dirty="0" smtClean="0"/>
              <a:t>ไทย</a:t>
            </a:r>
          </a:p>
          <a:p>
            <a:pPr algn="thaiDist">
              <a:tabLst>
                <a:tab pos="268288" algn="l"/>
              </a:tabLst>
            </a:pPr>
            <a:endParaRPr lang="en-US" sz="800" dirty="0"/>
          </a:p>
          <a:p>
            <a:pPr algn="thaiDist">
              <a:tabLst>
                <a:tab pos="268288" algn="l"/>
              </a:tabLst>
            </a:pPr>
            <a:r>
              <a:rPr lang="th-TH" sz="2400" dirty="0" smtClean="0"/>
              <a:t>	</a:t>
            </a:r>
            <a:r>
              <a:rPr lang="th-TH" sz="2400" b="1" dirty="0" smtClean="0">
                <a:solidFill>
                  <a:srgbClr val="00B0F0"/>
                </a:solidFill>
              </a:rPr>
              <a:t>4. จัดตั้ง</a:t>
            </a:r>
            <a:r>
              <a:rPr lang="th-TH" sz="2400" b="1" dirty="0">
                <a:solidFill>
                  <a:srgbClr val="00B0F0"/>
                </a:solidFill>
              </a:rPr>
              <a:t>โดยประมวลกฎหมายแพ่งและพาณิชย์และกฎหมายว่าด้วยบริษัทมหาชน </a:t>
            </a:r>
            <a:r>
              <a:rPr lang="th-TH" sz="2400" dirty="0"/>
              <a:t>จำกัด ได้แก่ บริษัท ปตท. จำกัด (มหาชน)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0914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00000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71" y="549647"/>
            <a:ext cx="4393271" cy="3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946406" y="4115146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บริษัทการบินไทย จำกัด (มหาชน)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8180" y="4861719"/>
            <a:ext cx="8690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5.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โดยระเบียบหรือ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ข้อบังคับ</a:t>
            </a:r>
          </a:p>
          <a:p>
            <a:pPr algn="thaiDist">
              <a:tabLst>
                <a:tab pos="363538" algn="l"/>
              </a:tabLst>
            </a:pPr>
            <a:endParaRPr lang="th-TH" sz="800" b="1" dirty="0" smtClean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6.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โดยพระราชกำหนด ได้แก่ บรรษัทตลาดรองสินเชื่อที่อยู่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อาศัย</a:t>
            </a:r>
            <a:endParaRPr lang="en-US" sz="24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6365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8257" y="531475"/>
            <a:ext cx="8511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การแปรรูปรัฐวิสาหกิจ (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Privatiration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5834" y="993332"/>
            <a:ext cx="8740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การ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แปรรูปรัฐวิสาหกิจ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การให้เอกชนเข้ามามีส่วนร่วมในกิจการรัฐวิสาหกิจ โดยมาตรการต่าง ๆ เช่น การลดสัดส่วนความเป็นเจ้าของที่ถือโดยรัฐหรือสินทรัพย์ที่รัฐเป็นเจ้าของหรือให้เอกชนเข้ามามีส่วนร่วมในการบริหาร เป็นต้น</a:t>
            </a:r>
          </a:p>
        </p:txBody>
      </p:sp>
      <p:pic>
        <p:nvPicPr>
          <p:cNvPr id="6146" name="Picture 2" descr="pot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/>
          <a:stretch>
            <a:fillRect/>
          </a:stretch>
        </p:blipFill>
        <p:spPr bwMode="auto">
          <a:xfrm>
            <a:off x="2076567" y="2354973"/>
            <a:ext cx="5004314" cy="32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726142" y="5876082"/>
            <a:ext cx="7705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บริษัทไปรษณีย์ไทย จำกัด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356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" y="678141"/>
            <a:ext cx="42068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61408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28384" y="1903947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มี 4 รูปแบบ ดังนี้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66" y="2674313"/>
            <a:ext cx="4601694" cy="28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870778" y="5753107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รูปแบบธุรกิจ</a:t>
            </a:r>
          </a:p>
        </p:txBody>
      </p:sp>
    </p:spTree>
    <p:extLst>
      <p:ext uri="{BB962C8B-B14F-4D97-AF65-F5344CB8AC3E}">
        <p14:creationId xmlns:p14="http://schemas.microsoft.com/office/powerpoint/2010/main" val="192057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" y="693036"/>
            <a:ext cx="42068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09550" y="1185970"/>
            <a:ext cx="8721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กิจการ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เจ้าของคนเดียว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คือ ธุรกิจที่เจ้าของเป็นผู้ลงทุนแต่เพียงผู้เดียว มิได้มีบุคคลอื่นมาร่วมลงทุนด้วย โดยเจ้าของได้นำทรัพย์สินและแรงงานทั้งของตนเองและสมาชิกในครอบครัวมาดำเนินการ เป็นกิจการขนาดเล็ก </a:t>
            </a:r>
          </a:p>
        </p:txBody>
      </p:sp>
      <p:pic>
        <p:nvPicPr>
          <p:cNvPr id="2051" name="Picture 3" descr="e0b8a3e0b989e0b8b2e0b8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54" y="2709028"/>
            <a:ext cx="3899075" cy="294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576454" y="5910590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ร้านกาแฟ ตัวอย่างกิจการเจ้าของคนเดียว</a:t>
            </a:r>
          </a:p>
        </p:txBody>
      </p:sp>
    </p:spTree>
    <p:extLst>
      <p:ext uri="{BB962C8B-B14F-4D97-AF65-F5344CB8AC3E}">
        <p14:creationId xmlns:p14="http://schemas.microsoft.com/office/powerpoint/2010/main" val="7004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2307" y="656670"/>
            <a:ext cx="3033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ข้อดีของกิจการเจ้าของคนเดียว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2307" y="1238808"/>
            <a:ext cx="855930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จัดตั้ง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ง่าย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เลิกกิจการง่าย โดยขอจดทะเบียนพาณิชย์ได้ที่องค์การบริหารส่วน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จังหวัด</a:t>
            </a:r>
          </a:p>
          <a:p>
            <a:pPr algn="thaiDist"/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ได้รับ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กำไรแต่เพียงผู้เดียว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ซึ่งเป็นแรงจูงใจให้เจ้าของมีความมุ่งมั่น กระตือรือร้นในการ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ทำงาน</a:t>
            </a:r>
          </a:p>
          <a:p>
            <a:pPr algn="thaiDist"/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อิสระในการ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ตัดสินใจ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และ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มีความคล่องตัวในการ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บริหารงาน</a:t>
            </a:r>
          </a:p>
          <a:p>
            <a:pPr algn="thaiDist"/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กฎหมายควบคุม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น้อย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กว่า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การประกอบธุรกิจในรูปแบบ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อื่น</a:t>
            </a:r>
          </a:p>
          <a:p>
            <a:pPr algn="thaiDist"/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5. รักษา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ความลับของกิจการได้ดี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เช่น สูตรลับหรือกรรมวิธีการผลิตต่าง ๆ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537692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2455" y="610797"/>
            <a:ext cx="3236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ข้อเสียของกิจการเจ้าของคนเดียว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1826" y="1163197"/>
            <a:ext cx="86901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รับผิดชอบ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ในหนี้สินของกิจการแต่เพียงผู้เดียว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ในกรณีที่กิจการประสบภาวะ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ขาดทุน</a:t>
            </a:r>
          </a:p>
          <a:p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2. การ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บริหารจัดการอาศัยความรู้ ความสามารถ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และประสบการณ์ของเจ้าของแต่เพียงผู้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เดียว</a:t>
            </a:r>
          </a:p>
          <a:p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3. ขยาย</a:t>
            </a:r>
            <a:r>
              <a:rPr lang="th-TH" sz="2400" b="1" dirty="0">
                <a:solidFill>
                  <a:srgbClr val="00B0F0"/>
                </a:solidFill>
              </a:rPr>
              <a:t>กิจการได้ยาก </a:t>
            </a:r>
            <a:r>
              <a:rPr lang="th-TH" sz="2400" dirty="0"/>
              <a:t>เพราะมีข้อจำกัดในเรื่องเงิน</a:t>
            </a:r>
            <a:r>
              <a:rPr lang="th-TH" sz="2400" dirty="0" smtClean="0"/>
              <a:t>ลงทุน</a:t>
            </a:r>
          </a:p>
          <a:p>
            <a:pPr>
              <a:tabLst>
                <a:tab pos="363538" algn="l"/>
              </a:tabLst>
            </a:pPr>
            <a:endParaRPr lang="th-TH" sz="800" dirty="0" smtClean="0"/>
          </a:p>
          <a:p>
            <a:pPr>
              <a:tabLst>
                <a:tab pos="363538" algn="l"/>
              </a:tabLst>
            </a:pPr>
            <a:r>
              <a:rPr lang="th-TH" sz="2400" dirty="0" smtClean="0"/>
              <a:t>	</a:t>
            </a:r>
            <a:r>
              <a:rPr lang="th-TH" sz="2400" b="1" dirty="0" smtClean="0">
                <a:solidFill>
                  <a:srgbClr val="00B0F0"/>
                </a:solidFill>
              </a:rPr>
              <a:t>4. ความก้าวหน้า</a:t>
            </a:r>
            <a:r>
              <a:rPr lang="th-TH" sz="2400" b="1" dirty="0">
                <a:solidFill>
                  <a:srgbClr val="00B0F0"/>
                </a:solidFill>
              </a:rPr>
              <a:t>ของพนักงานมีไม่มาก </a:t>
            </a:r>
            <a:r>
              <a:rPr lang="th-TH" sz="2400" dirty="0"/>
              <a:t>เพราะในกิจการเจ้าของคนเดียวมีตำแหน่งงานน้อย จึงเป็นเหตุให้กิจการไม่สามารถรักษาพนักงานที่มีความรู้ความสามารถให้อยู่กับกิจการตลอดไป</a:t>
            </a:r>
            <a:r>
              <a:rPr lang="th-TH" sz="2400" dirty="0" smtClean="0"/>
              <a:t>ได้</a:t>
            </a:r>
          </a:p>
          <a:p>
            <a:pPr>
              <a:tabLst>
                <a:tab pos="363538" algn="l"/>
              </a:tabLst>
            </a:pPr>
            <a:endParaRPr lang="th-TH" sz="800" dirty="0" smtClean="0"/>
          </a:p>
          <a:p>
            <a:pPr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5. การ</a:t>
            </a:r>
            <a:r>
              <a:rPr lang="th-TH" sz="2400" b="1" dirty="0">
                <a:solidFill>
                  <a:srgbClr val="00B0F0"/>
                </a:solidFill>
              </a:rPr>
              <a:t>ดำเนินธุรกิจขาดความต่อเนื่อง </a:t>
            </a:r>
            <a:r>
              <a:rPr lang="th-TH" sz="2400" dirty="0"/>
              <a:t>เมื่อเจ้าของกิจการเจ็บป่วยหรือเสียชีวิต และสมาชิกในครอบครัวไม่มีความประสงค์จะสืบทอดกิจการต่อไป กิจการเจ้าของคนเดียวก็จะสิ้นสุด</a:t>
            </a:r>
            <a:r>
              <a:rPr lang="th-TH" sz="2400" dirty="0" smtClean="0"/>
              <a:t>ลง</a:t>
            </a:r>
          </a:p>
          <a:p>
            <a:pPr>
              <a:tabLst>
                <a:tab pos="363538" algn="l"/>
              </a:tabLst>
            </a:pPr>
            <a:endParaRPr lang="th-TH" sz="800" dirty="0" smtClean="0"/>
          </a:p>
          <a:p>
            <a:pPr>
              <a:tabLst>
                <a:tab pos="363538" algn="l"/>
              </a:tabLst>
            </a:pPr>
            <a:r>
              <a:rPr lang="th-TH" sz="2400" dirty="0" smtClean="0"/>
              <a:t>	</a:t>
            </a:r>
            <a:r>
              <a:rPr lang="th-TH" sz="2400" b="1" dirty="0" smtClean="0">
                <a:solidFill>
                  <a:srgbClr val="00B0F0"/>
                </a:solidFill>
              </a:rPr>
              <a:t>6. เสีย</a:t>
            </a:r>
            <a:r>
              <a:rPr lang="th-TH" sz="2400" b="1" dirty="0">
                <a:solidFill>
                  <a:srgbClr val="00B0F0"/>
                </a:solidFill>
              </a:rPr>
              <a:t>ภาษีเงินได้บุคคลธรรมดา </a:t>
            </a:r>
            <a:r>
              <a:rPr lang="th-TH" sz="2400" dirty="0"/>
              <a:t>ในอัตราร้อยละ 5</a:t>
            </a:r>
            <a:r>
              <a:rPr lang="en-US" sz="2400" dirty="0"/>
              <a:t>–</a:t>
            </a:r>
            <a:r>
              <a:rPr lang="th-TH" sz="2400" dirty="0"/>
              <a:t>37 ในกรณีที่กิจการมีรายได้มาก ก็จะทำให้เสียภาษี</a:t>
            </a:r>
            <a:r>
              <a:rPr lang="th-TH" sz="2400" dirty="0" smtClean="0"/>
              <a:t>มาก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9217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1" y="679429"/>
            <a:ext cx="4206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19943" y="1107120"/>
            <a:ext cx="299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ลักษณะสำคัญของห้างหุ้นส่วน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07121" y="1568785"/>
            <a:ext cx="86948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1. ต้อง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มีบุคคลตั้งแต่ 2 คนขึ้น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ไป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2.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การตกลงเป็นหุ้นส่วน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กัน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3. มี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การร่วมทุนกัน โดยสิ่งที่นำมาลงทุน ได้แก่ เงินสด ทรัพย์สิน และ</a:t>
            </a: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แรงงาน</a:t>
            </a:r>
          </a:p>
          <a:p>
            <a:pPr algn="thaiDist">
              <a:tabLst>
                <a:tab pos="363538" algn="l"/>
              </a:tabLst>
            </a:pPr>
            <a:endParaRPr lang="th-TH" sz="800" b="1" dirty="0">
              <a:solidFill>
                <a:srgbClr val="00B0F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4. ดำเนิน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กิจการร่วมกัน โดยมีวัตถุประสงค์ในการแสวงหากำไร</a:t>
            </a:r>
          </a:p>
        </p:txBody>
      </p:sp>
      <p:pic>
        <p:nvPicPr>
          <p:cNvPr id="3075" name="Picture 3" descr="overview-of-china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6"/>
          <a:stretch>
            <a:fillRect/>
          </a:stretch>
        </p:blipFill>
        <p:spPr bwMode="auto">
          <a:xfrm>
            <a:off x="518129" y="3827376"/>
            <a:ext cx="2574695" cy="24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405467" y="470670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บุคคลตั้งแต่ 2 คนขึ้นไปมีการร่วมลงทุนกัน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3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0342" y="599001"/>
            <a:ext cx="3767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ห้างหุ้นส่วนแบ่งออกเป็น 2 ประเภท คือ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1159" y="1032121"/>
            <a:ext cx="8698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4.3.1 ห้าง</a:t>
            </a:r>
            <a:r>
              <a:rPr lang="th-TH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หุ้นส่วนสามัญ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ห้างหุ้นส่วนที่ผู้เป็นหุ้นส่วนทุกคนต้องรับผิดชอบร่วมกันในหนี้สินทั้งปวงของห้างหุ้นส่วนโดยไม่จำกัดจำนวน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3614" y="1918557"/>
            <a:ext cx="4280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ห้างหุ้นส่วนสามัญแบ่งออกเป็น 2 ประเภทคือ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1160" y="2379970"/>
            <a:ext cx="869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	1. ห้าง</a:t>
            </a:r>
            <a:r>
              <a:rPr lang="th-TH" sz="2400" b="1" dirty="0">
                <a:solidFill>
                  <a:srgbClr val="00B0F0"/>
                </a:solidFill>
                <a:latin typeface="Cordia New" pitchFamily="34" charset="-34"/>
                <a:cs typeface="Cordia New" pitchFamily="34" charset="-34"/>
              </a:rPr>
              <a:t>หุ้นส่วนสามัญที่ไม่ได้จดทะเบียนเป็นนิติบุคคล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การทำธุรกิจที่มีสภาพคล้ายกับกิจการเจ้าของคนเดียว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363538" algn="l"/>
              </a:tabLst>
            </a:pPr>
            <a:r>
              <a:rPr lang="th-TH" sz="2400" b="1" dirty="0" smtClean="0">
                <a:solidFill>
                  <a:srgbClr val="00B0F0"/>
                </a:solidFill>
              </a:rPr>
              <a:t>	2. ห้าง</a:t>
            </a:r>
            <a:r>
              <a:rPr lang="th-TH" sz="2400" b="1" dirty="0">
                <a:solidFill>
                  <a:srgbClr val="00B0F0"/>
                </a:solidFill>
              </a:rPr>
              <a:t>หุ้นส่วนสามัญที่จดทะเบียนเป็นนิติบุคคล </a:t>
            </a:r>
            <a:r>
              <a:rPr lang="th-TH" sz="2400" dirty="0"/>
              <a:t>เมื่อมีการจดทะเบียนห้างหุ้นส่วนสามัญแล้ว ห้างหุ้นส่วนสามัญก็จะมีสภาพเป็นนิติบุคคลแยกต่างหากจากผู้เป็นหุ้นส่วน เรียกว่า </a:t>
            </a:r>
            <a:r>
              <a:rPr lang="en-US" sz="2400" dirty="0"/>
              <a:t>“</a:t>
            </a:r>
            <a:r>
              <a:rPr lang="th-TH" sz="2400" dirty="0"/>
              <a:t>ห้างหุ้นส่วนสามัญนิติบุคคล</a:t>
            </a:r>
            <a:r>
              <a:rPr lang="en-US" sz="2400" dirty="0"/>
              <a:t>”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8379" y="437295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มีข้อดีดังนี้คือ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34284" y="4894513"/>
            <a:ext cx="86624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26828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(1) เสีย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ภาษีเงินได้นิติบุคคล ปีใดไม่มีกำไรไม่ต้องเสีย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ภาษี</a:t>
            </a:r>
          </a:p>
          <a:p>
            <a:pPr algn="thaiDist">
              <a:tabLst>
                <a:tab pos="268288" algn="l"/>
              </a:tabLst>
            </a:pPr>
            <a:endParaRPr lang="th-TH" sz="800" b="1" dirty="0" smtClean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268288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	(2) ทำ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นิติกรรมสัญญาต่าง ๆ ได้โดยใช้ชื่อของห้างหุ้นส่วนสามัญนิติบุคคล </a:t>
            </a:r>
            <a:endParaRPr lang="th-TH" sz="2400" b="1" dirty="0" smtClean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268288" algn="l"/>
              </a:tabLst>
            </a:pPr>
            <a:endParaRPr lang="th-TH" sz="800" b="1" dirty="0" smtClean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268288" algn="l"/>
              </a:tabLst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	(3) เมื่อ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มีการฟ้องร้อง เจ้าหนี้จะฟ้องห้างหุ้นส่วนสามัญนิติบุคคลในฐานะคู่สัญญา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0804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1362</TotalTime>
  <Words>426</Words>
  <Application>Microsoft Office PowerPoint</Application>
  <PresentationFormat>นำเสนอทางหน้าจอ (4:3)</PresentationFormat>
  <Paragraphs>263</Paragraphs>
  <Slides>39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39</vt:i4>
      </vt:variant>
    </vt:vector>
  </HeadingPairs>
  <TitlesOfParts>
    <vt:vector size="40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126</cp:revision>
  <dcterms:created xsi:type="dcterms:W3CDTF">2019-12-07T08:38:11Z</dcterms:created>
  <dcterms:modified xsi:type="dcterms:W3CDTF">2020-07-16T08:37:30Z</dcterms:modified>
</cp:coreProperties>
</file>