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79" userDrawn="1">
          <p15:clr>
            <a:srgbClr val="A4A3A4"/>
          </p15:clr>
        </p15:guide>
        <p15:guide id="2" pos="27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19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260" y="-108"/>
      </p:cViewPr>
      <p:guideLst>
        <p:guide orient="horz" pos="2161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4288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508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694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410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272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932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270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918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77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092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727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620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http://law.jorpor.com/uploads/c6e19d0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6985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76032" y="484238"/>
            <a:ext cx="3158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1. ความหมาย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ของภาษีมูลค่าเพิ่ม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30188" y="855805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ภาษีมูลค่าเพิ่ม 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หมายถึง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การจัดเก็บภาษีของการจัดจำหน่ายสินค้าหรือบริการ และการนำเข้าสินค้าแต่ละขั้นตอน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30188" y="1849288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174625" algn="l"/>
              </a:tabLst>
            </a:pPr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2. ความหมาย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ของภาษีขายและภาษีซื้อ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30188" y="2288577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ภาษี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ขาย หมายถึง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ภาษีที่ผู้ประกอบการจดทะเบียนภาษีมูลค่าเพิ่มเรียกเก็บจากผู้ซื้อสินค้าหรือผู้รับบริการในแต่ละครั้งที่มีการซื้อขายสินค้าหรือบริการจากกิจการ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30188" y="31403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ภาษี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ซื้อ หมายถึง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ภาษีที่ผู้ประกอบการได้จ่ายให้กับผู้ขายสินค้าหรือบริการที่เป็นผู้ประกอบการจดทะเบียนเมื่อมีการซื้อสินค้าและบริการเพื่อนำมาจำหน่ายหรือผลิตในกิจการของตน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688" y="4127684"/>
            <a:ext cx="6033797" cy="17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2672265" y="5990056"/>
            <a:ext cx="3802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อธิบายความหมายภาษีขายและภาษีซื้อ </a:t>
            </a:r>
          </a:p>
        </p:txBody>
      </p:sp>
    </p:spTree>
    <p:extLst>
      <p:ext uri="{BB962C8B-B14F-4D97-AF65-F5344CB8AC3E}">
        <p14:creationId xmlns:p14="http://schemas.microsoft.com/office/powerpoint/2010/main" val="3622917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98738" y="685943"/>
            <a:ext cx="2919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3. ผู้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มีหน้าที่เสียภาษีมูลค่าเพิ่ม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98738" y="1093820"/>
            <a:ext cx="8562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ผู้ประกอบการ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ที่ขายสินค้าหรือให้บริการในทางธุรกิจหรือวิชาชีพเป็นปกติธุระ ไม่ว่าจะประกอบกิจการในรูปของบุคคลธรรมดา คณะบุคคลหรือห้างหุ้นส่วนสามัญที่มิใช่นิติบุคคลหรือนิติบุคคลใด ๆ หากมีรายรับจากการขายสินค้าหรือให้บริการเกินกว่า 1,800,000 บาท ต่อปี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1810" y="2335851"/>
            <a:ext cx="8562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4. ผู้ประกอบการ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ที่ไม่ต้องจดทะเบียนภาษีมูลค่าเพิ่ม</a:t>
            </a:r>
            <a:endParaRPr lang="th-TH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98738" y="2878946"/>
            <a:ext cx="85428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(1) ผู้ประกอบการ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ที่มีรายรับจากการขายสินค้าหรือให้บริการไม่เกิน 1,800,000 บาท ต่อ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ปี</a:t>
            </a:r>
          </a:p>
          <a:p>
            <a:pPr algn="thaiDist">
              <a:tabLst>
                <a:tab pos="363538" algn="l"/>
              </a:tabLst>
            </a:pPr>
            <a:endParaRPr lang="th-TH" sz="800" b="1" dirty="0" smtClean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b="1" dirty="0" smtClean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(2) ผู้ประกอบการ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ที่ขายสินค้าหรือให้บริการที่ได้รับยกเว้นภาษีมูลค่าเพิ่มตาม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กฎหมาย</a:t>
            </a:r>
          </a:p>
          <a:p>
            <a:pPr algn="thaiDist">
              <a:tabLst>
                <a:tab pos="363538" algn="l"/>
              </a:tabLst>
            </a:pPr>
            <a:endParaRPr lang="th-TH" sz="800" b="1" dirty="0" smtClean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/>
            <a:endParaRPr lang="th-TH" sz="8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(3) ผู้ประกอบการ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ที่ให้บริการจากต่างประเทศและได้มีการใช้บริการนั้นใน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ราชอาณาจักร</a:t>
            </a:r>
          </a:p>
          <a:p>
            <a:pPr algn="thaiDist">
              <a:tabLst>
                <a:tab pos="363538" algn="l"/>
              </a:tabLst>
            </a:pPr>
            <a:endParaRPr lang="th-TH" sz="800" b="1" dirty="0" smtClean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/>
            <a:endParaRPr lang="th-TH" sz="8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(4) ผู้ประกอบการ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ที่อยู่นอกราชอาณาจักรและเข้ามาประกอบกิจการขายสินค้าหรือให้บริการในราชอาณาจักรเป็นครั้งคราว </a:t>
            </a:r>
            <a:endParaRPr lang="th-TH" sz="2400" b="1" dirty="0" smtClean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b="1" dirty="0" smtClean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</a:rPr>
              <a:t>	(5) ผู้ประกอบการ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</a:rPr>
              <a:t>อื่นตามที่อธิบดีจะประกาศกำหนดเมื่อมีเหตุอันสมควร</a:t>
            </a:r>
            <a:endParaRPr lang="th-TH" sz="24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4886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36910" y="517447"/>
            <a:ext cx="86733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(1) ผู้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ประกอบกิจการขายสินค้าหรือ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ให้บริการ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ซึ่ง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ได้รับการยกเว้นภาษีมูลค่าเพิ่มตามกฎหมายเนื่องจากมีรายรับไม่เกิน 1,800,000 บาท ต่อ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ปี</a:t>
            </a:r>
          </a:p>
          <a:p>
            <a:pPr algn="thaiDist">
              <a:tabLst>
                <a:tab pos="363538" algn="l"/>
              </a:tabLst>
            </a:pPr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(2) ผู้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ประกอบกิจการขายพืชผลทางการเกษตร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ขายสัตว์ไม่ว่าสัตว์นั้นจะมีชีวิตหรือไม่มีชีวิต ปุ๋ย ปลาป่น อาหารสัตว์ ยาหรือเคมีภัณฑ์ที่ใช้สำหรับพืชหรือสัตว์ หนังสือพิมพ์ นิตยสาร หรือตำราเรียน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ฯลฯ</a:t>
            </a:r>
          </a:p>
          <a:p>
            <a:pPr algn="thaiDist">
              <a:tabLst>
                <a:tab pos="363538" algn="l"/>
              </a:tabLst>
            </a:pPr>
            <a:endParaRPr lang="en-US" sz="800" dirty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(3) การ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ให้บริการขนส่งในราชอาณาจักรโดยอากาศ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ยาน</a:t>
            </a:r>
          </a:p>
          <a:p>
            <a:pPr algn="thaiDist">
              <a:tabLst>
                <a:tab pos="363538" algn="l"/>
              </a:tabLst>
            </a:pPr>
            <a:endParaRPr lang="en-US" sz="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(4) การ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ส่งออกของผู้ประกอบการ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ในเขตอุตสาหกรรมส่งออกตามกฎหมายว่าด้วยการนิคมอุตสาหกรรมแห่งประเทศ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ไทย</a:t>
            </a:r>
          </a:p>
          <a:p>
            <a:pPr algn="thaiDist">
              <a:tabLst>
                <a:tab pos="363538" algn="l"/>
              </a:tabLst>
            </a:pPr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(5) การ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ให้บริการขนส่งน้ำมันเชื้อเพลิงทางท่อใน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ราชอาณาจักร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36911" y="4056877"/>
            <a:ext cx="2239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 อัตรา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ภาษีมูลค่าเพิ่ม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52064" y="4408732"/>
            <a:ext cx="2574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dirty="0">
                <a:latin typeface="Cordia New" pitchFamily="34" charset="-34"/>
                <a:cs typeface="Cordia New" pitchFamily="34" charset="-34"/>
              </a:rPr>
              <a:t>ภาษีมูลค่าเพิ่ม มี 2 อัตรา คือ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36911" y="4870397"/>
            <a:ext cx="8673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(1) ร้อย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ละ 7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ผู้ประกอบการที่จดทะเบียนร้อยละ 7 คือ ผู้ประกอบการที่มียอดรายรับก่อนหักรายจ่ายเกิน 1,800,000 บาท/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ปี</a:t>
            </a:r>
          </a:p>
          <a:p>
            <a:pPr algn="thaiDist">
              <a:tabLst>
                <a:tab pos="363538" algn="l"/>
              </a:tabLst>
            </a:pPr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(2)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ร้อย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ละ 0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ผู้ประกอบการที่จดทะเบียนร้อยละ 0 คือ ผู้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ส่งออก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446343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3170" y="518319"/>
            <a:ext cx="2215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5.1.7 ภาษี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ธุรกิจเฉพาะ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83170" y="926195"/>
            <a:ext cx="8672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ภาษี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ธุรกิจเฉพาะ หมายถึง ภาษีที่จัดเก็บจากผู้ที่ประกอบธุรกิจ ดังต่อไปนี้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83169" y="1379419"/>
            <a:ext cx="86725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1. กิจการ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ธนาคาร</a:t>
            </a: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กิจการ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เงินทุน เช่น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การประกอบธุรกิจเงินทุน ธุรกิจเครดิตฟองซิเอร์ ธุรกิจหลักทรัพย์ เป็นต้น</a:t>
            </a: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3. กิจการ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ประกันชีวิต</a:t>
            </a: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4. กิจการ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รับจำนำ</a:t>
            </a: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5. 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ประกอบกิจการ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โดยปกติเยี่ยงธนาคารพาณิชย์ เช่น การให้กู้ยืมเงิน การค้ำประกัน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/>
            </a:r>
            <a:br>
              <a:rPr lang="th-TH" sz="2400" dirty="0" smtClean="0">
                <a:latin typeface="Cordia New" pitchFamily="34" charset="-34"/>
                <a:cs typeface="Cordia New" pitchFamily="34" charset="-34"/>
              </a:rPr>
            </a:b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การ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แลกเปลี่ยนเงินตรา เป็นต้น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17446" y="3707306"/>
            <a:ext cx="1906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5.1.8 อากร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แสตมป์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57980" y="4182417"/>
            <a:ext cx="6561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Cordia New" pitchFamily="34" charset="-34"/>
                <a:ea typeface="Times New Roman"/>
                <a:cs typeface="Cordia New" pitchFamily="34" charset="-34"/>
              </a:rPr>
              <a:t>อากรแสตมป์เป็นภาษีเก็บจากการทำตราสารลักษณะใดลักษณะหนึ่ง ได้แก่ 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83169" y="4624757"/>
            <a:ext cx="85515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>
              <a:tabLst>
                <a:tab pos="174625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 ตั๋ว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แลกเงินและตั๋วสัญญาใช้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เงิน </a:t>
            </a:r>
            <a:endParaRPr lang="th-TH" sz="24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lvl="1" algn="thaiDist">
              <a:tabLst>
                <a:tab pos="174625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2. สัญญา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เช่าที่ดินหรือโรงเรือน</a:t>
            </a:r>
          </a:p>
          <a:p>
            <a:pPr lvl="1" algn="thaiDist">
              <a:tabLst>
                <a:tab pos="174625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3. สัญญา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เช่าซื้อทรัพย์สิน</a:t>
            </a:r>
          </a:p>
          <a:p>
            <a:pPr lvl="1" algn="thaiDist">
              <a:tabLst>
                <a:tab pos="174625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4. สัญญา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กู้ยืมเงิน</a:t>
            </a:r>
          </a:p>
          <a:p>
            <a:pPr lvl="1" algn="thaiDist">
              <a:tabLst>
                <a:tab pos="174625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5. ใบ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หุ้น ใบหุ้นกู้ </a:t>
            </a:r>
          </a:p>
        </p:txBody>
      </p:sp>
    </p:spTree>
    <p:extLst>
      <p:ext uri="{BB962C8B-B14F-4D97-AF65-F5344CB8AC3E}">
        <p14:creationId xmlns:p14="http://schemas.microsoft.com/office/powerpoint/2010/main" val="3082683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34286" y="522489"/>
            <a:ext cx="2161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5.1.9 ภาษี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สรรพสามิต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03201" y="840846"/>
            <a:ext cx="85407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ภาษี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สรรพสามิต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หมายถึง ภาษีที่เรียกเก็บจากผู้ผลิต ผู้ประกอบการธุรกิจอุตสาหกรรม ผู้นำเข้าสินค้า และผู้ประกอบกิจการสถานบริการ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09454" y="1636023"/>
            <a:ext cx="8665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444500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สินค้า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และบริการที่ต้องเสียทั้งภาษีสรรพสามิตและภาษีมูลค่าเพิ่ม มีดังนี้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40785" y="2090172"/>
            <a:ext cx="86656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th-TH" b="1" dirty="0" smtClean="0">
                <a:solidFill>
                  <a:srgbClr val="00B0F0"/>
                </a:solidFill>
              </a:rPr>
              <a:t>		1. รถยนต์ </a:t>
            </a:r>
            <a:r>
              <a:rPr lang="th-TH" b="1" dirty="0">
                <a:solidFill>
                  <a:srgbClr val="00B0F0"/>
                </a:solidFill>
              </a:rPr>
              <a:t>	</a:t>
            </a:r>
            <a:r>
              <a:rPr lang="th-TH" b="1" dirty="0" smtClean="0">
                <a:solidFill>
                  <a:srgbClr val="00B0F0"/>
                </a:solidFill>
              </a:rPr>
              <a:t>			2. น้ำหอม</a:t>
            </a:r>
            <a:r>
              <a:rPr lang="th-TH" b="1" dirty="0">
                <a:solidFill>
                  <a:srgbClr val="00B0F0"/>
                </a:solidFill>
              </a:rPr>
              <a:t>และหัวน้ำหอม</a:t>
            </a:r>
          </a:p>
          <a:p>
            <a:pPr>
              <a:tabLst>
                <a:tab pos="363538" algn="l"/>
              </a:tabLst>
            </a:pPr>
            <a:r>
              <a:rPr lang="th-TH" b="1" dirty="0" smtClean="0">
                <a:solidFill>
                  <a:srgbClr val="00B0F0"/>
                </a:solidFill>
              </a:rPr>
              <a:t>		3. สุรา </a:t>
            </a:r>
            <a:r>
              <a:rPr lang="th-TH" b="1" dirty="0">
                <a:solidFill>
                  <a:srgbClr val="00B0F0"/>
                </a:solidFill>
              </a:rPr>
              <a:t>เบียร์ 	</a:t>
            </a:r>
            <a:r>
              <a:rPr lang="th-TH" b="1" dirty="0" smtClean="0">
                <a:solidFill>
                  <a:srgbClr val="00B0F0"/>
                </a:solidFill>
              </a:rPr>
              <a:t>			4. ยาสูบ</a:t>
            </a:r>
            <a:endParaRPr lang="th-TH" b="1" dirty="0">
              <a:solidFill>
                <a:srgbClr val="00B0F0"/>
              </a:solidFill>
            </a:endParaRPr>
          </a:p>
          <a:p>
            <a:pPr>
              <a:tabLst>
                <a:tab pos="363538" algn="l"/>
              </a:tabLst>
            </a:pPr>
            <a:r>
              <a:rPr lang="th-TH" b="1" dirty="0">
                <a:solidFill>
                  <a:srgbClr val="00B0F0"/>
                </a:solidFill>
              </a:rPr>
              <a:t> </a:t>
            </a:r>
            <a:r>
              <a:rPr lang="th-TH" b="1" dirty="0" smtClean="0">
                <a:solidFill>
                  <a:srgbClr val="00B0F0"/>
                </a:solidFill>
              </a:rPr>
              <a:t>		5. ไพ่ </a:t>
            </a:r>
            <a:r>
              <a:rPr lang="th-TH" b="1" dirty="0">
                <a:solidFill>
                  <a:srgbClr val="00B0F0"/>
                </a:solidFill>
              </a:rPr>
              <a:t>	</a:t>
            </a:r>
            <a:r>
              <a:rPr lang="th-TH" b="1" dirty="0" smtClean="0">
                <a:solidFill>
                  <a:srgbClr val="00B0F0"/>
                </a:solidFill>
              </a:rPr>
              <a:t>				6. เรือ</a:t>
            </a:r>
            <a:r>
              <a:rPr lang="th-TH" b="1" dirty="0" err="1">
                <a:solidFill>
                  <a:srgbClr val="00B0F0"/>
                </a:solidFill>
              </a:rPr>
              <a:t>ยอร์ช</a:t>
            </a:r>
            <a:endParaRPr lang="th-TH" b="1" dirty="0">
              <a:solidFill>
                <a:srgbClr val="00B0F0"/>
              </a:solidFill>
            </a:endParaRPr>
          </a:p>
          <a:p>
            <a:pPr>
              <a:tabLst>
                <a:tab pos="363538" algn="l"/>
              </a:tabLst>
            </a:pPr>
            <a:r>
              <a:rPr lang="th-TH" b="1" dirty="0" smtClean="0">
                <a:solidFill>
                  <a:srgbClr val="00B0F0"/>
                </a:solidFill>
              </a:rPr>
              <a:t>		7. น้ำมัน</a:t>
            </a:r>
            <a:r>
              <a:rPr lang="th-TH" b="1" dirty="0">
                <a:solidFill>
                  <a:srgbClr val="00B0F0"/>
                </a:solidFill>
              </a:rPr>
              <a:t>และผลิตภัณฑ์น้ำมัน 	</a:t>
            </a:r>
            <a:r>
              <a:rPr lang="th-TH" b="1" dirty="0" smtClean="0">
                <a:solidFill>
                  <a:srgbClr val="00B0F0"/>
                </a:solidFill>
              </a:rPr>
              <a:t>	8. เครื่องใช้ไฟฟ้า</a:t>
            </a:r>
          </a:p>
          <a:p>
            <a:pPr>
              <a:tabLst>
                <a:tab pos="363538" algn="l"/>
              </a:tabLst>
            </a:pPr>
            <a:r>
              <a:rPr lang="th-TH" b="1" dirty="0" smtClean="0">
                <a:solidFill>
                  <a:srgbClr val="00B0F0"/>
                </a:solidFill>
              </a:rPr>
              <a:t> 		9. โรง</a:t>
            </a:r>
            <a:r>
              <a:rPr lang="th-TH" b="1" dirty="0">
                <a:solidFill>
                  <a:srgbClr val="00B0F0"/>
                </a:solidFill>
              </a:rPr>
              <a:t>ภาพยนตร์ สถานอาบอบนวด 	</a:t>
            </a:r>
            <a:r>
              <a:rPr lang="th-TH" b="1" dirty="0" smtClean="0">
                <a:solidFill>
                  <a:srgbClr val="00B0F0"/>
                </a:solidFill>
              </a:rPr>
              <a:t>10. เครื่องดื่ม</a:t>
            </a:r>
            <a:endParaRPr lang="th-TH" b="1" dirty="0">
              <a:solidFill>
                <a:srgbClr val="00B0F0"/>
              </a:solidFill>
            </a:endParaRPr>
          </a:p>
        </p:txBody>
      </p:sp>
      <p:pic>
        <p:nvPicPr>
          <p:cNvPr id="5122" name="Picture 2" descr="583110-img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089" y="4266594"/>
            <a:ext cx="3007147" cy="200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468756" y="5334306"/>
            <a:ext cx="4412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สินค้าที่เสียภาษีมูลค่าเพิ่มและภาษีสรรพสามิต</a:t>
            </a:r>
          </a:p>
        </p:txBody>
      </p:sp>
    </p:spTree>
    <p:extLst>
      <p:ext uri="{BB962C8B-B14F-4D97-AF65-F5344CB8AC3E}">
        <p14:creationId xmlns:p14="http://schemas.microsoft.com/office/powerpoint/2010/main" val="4256744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22179" y="557008"/>
            <a:ext cx="1988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5.1.10 ภาษี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ศุลกากร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70097" y="1032120"/>
            <a:ext cx="6414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การนำเข้าและการส่งออกแบ่งออกเป็น 4 ประเภท คือ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22179" y="1574467"/>
            <a:ext cx="84990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 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นำเข้า–ส่งออกทางบก 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นำเข้า–ส่งออกทาง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เรือ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3. 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นำเข้า–ส่งออกทางอากาศ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ยาน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4. 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นำเข้า–ส่งออกทางไปรษณีย์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24042" y="3740654"/>
            <a:ext cx="8499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5.1.11 ภาษี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โรงเรือน ภาษีบำรุงท้องที่ ภาษีป้าย</a:t>
            </a:r>
            <a:endParaRPr lang="th-TH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87709" y="4258681"/>
            <a:ext cx="8768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444500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ภาษี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อื่น ๆ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ที่ส่วนราชการท้องถิ่น เช่น เทศบาล องค์การบริการส่วนจังหวัด องค์การบริหารส่วนตำบล เป็นผู้จัดเก็บ มีดังนี้ 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54944" y="5022444"/>
            <a:ext cx="86335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1. ภาษีโรงเรือน</a:t>
            </a:r>
          </a:p>
          <a:p>
            <a:pPr algn="thaiDist">
              <a:tabLst>
                <a:tab pos="363538" algn="l"/>
              </a:tabLst>
            </a:pPr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ภาษี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บำรุง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ท้องที่</a:t>
            </a:r>
          </a:p>
          <a:p>
            <a:pPr algn="thaiDist">
              <a:tabLst>
                <a:tab pos="363538" algn="l"/>
              </a:tabLst>
            </a:pPr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3. ภาษีป้าย</a:t>
            </a:r>
            <a:endParaRPr lang="en-US" sz="24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78059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3655708" y="5534072"/>
            <a:ext cx="1835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ประเภทภาษีอากร</a:t>
            </a:r>
          </a:p>
        </p:txBody>
      </p:sp>
      <p:sp>
        <p:nvSpPr>
          <p:cNvPr id="28" name="Rectangle 61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53" name="Rectangle 9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pSp>
        <p:nvGrpSpPr>
          <p:cNvPr id="54" name="Group 73"/>
          <p:cNvGrpSpPr>
            <a:grpSpLocks/>
          </p:cNvGrpSpPr>
          <p:nvPr/>
        </p:nvGrpSpPr>
        <p:grpSpPr bwMode="auto">
          <a:xfrm>
            <a:off x="1135357" y="1172509"/>
            <a:ext cx="6876459" cy="3738451"/>
            <a:chOff x="1623" y="8694"/>
            <a:chExt cx="8103" cy="4405"/>
          </a:xfrm>
        </p:grpSpPr>
        <p:grpSp>
          <p:nvGrpSpPr>
            <p:cNvPr id="55" name="Group 85"/>
            <p:cNvGrpSpPr>
              <a:grpSpLocks/>
            </p:cNvGrpSpPr>
            <p:nvPr/>
          </p:nvGrpSpPr>
          <p:grpSpPr bwMode="auto">
            <a:xfrm>
              <a:off x="1623" y="8694"/>
              <a:ext cx="8103" cy="4405"/>
              <a:chOff x="1623" y="8694"/>
              <a:chExt cx="8103" cy="4405"/>
            </a:xfrm>
          </p:grpSpPr>
          <p:sp>
            <p:nvSpPr>
              <p:cNvPr id="67" name="AutoShape 96"/>
              <p:cNvSpPr>
                <a:spLocks noChangeArrowheads="1"/>
              </p:cNvSpPr>
              <p:nvPr/>
            </p:nvSpPr>
            <p:spPr bwMode="auto">
              <a:xfrm>
                <a:off x="3696" y="8694"/>
                <a:ext cx="1777" cy="969"/>
              </a:xfrm>
              <a:prstGeom prst="roundRect">
                <a:avLst>
                  <a:gd name="adj" fmla="val 16667"/>
                </a:avLst>
              </a:prstGeom>
              <a:solidFill>
                <a:srgbClr val="97F3FF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0F243E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h-TH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Times New Roman" pitchFamily="18" charset="0"/>
                  <a:cs typeface="Cordia New" pitchFamily="34" charset="-34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itchFamily="34" charset="-34"/>
                    <a:ea typeface="Times New Roman" pitchFamily="18" charset="0"/>
                    <a:cs typeface="Cordia New" pitchFamily="34" charset="-34"/>
                  </a:rPr>
                  <a:t>ภาษีศุลกากร</a:t>
                </a:r>
                <a:endParaRPr kumimoji="0" lang="th-TH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68" name="AutoShape 95"/>
              <p:cNvSpPr>
                <a:spLocks noChangeArrowheads="1"/>
              </p:cNvSpPr>
              <p:nvPr/>
            </p:nvSpPr>
            <p:spPr bwMode="auto">
              <a:xfrm>
                <a:off x="1659" y="9167"/>
                <a:ext cx="1777" cy="969"/>
              </a:xfrm>
              <a:prstGeom prst="roundRect">
                <a:avLst>
                  <a:gd name="adj" fmla="val 16667"/>
                </a:avLst>
              </a:prstGeom>
              <a:solidFill>
                <a:srgbClr val="B2A1C7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h-TH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Times New Roman" pitchFamily="18" charset="0"/>
                  <a:cs typeface="Cordia New" pitchFamily="34" charset="-34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itchFamily="34" charset="-34"/>
                    <a:ea typeface="Times New Roman" pitchFamily="18" charset="0"/>
                    <a:cs typeface="Cordia New" pitchFamily="34" charset="-34"/>
                  </a:rPr>
                  <a:t>ภาษีสรรพสามิต</a:t>
                </a:r>
                <a:endParaRPr kumimoji="0" lang="th-TH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69" name="AutoShape 94"/>
              <p:cNvSpPr>
                <a:spLocks noChangeArrowheads="1"/>
              </p:cNvSpPr>
              <p:nvPr/>
            </p:nvSpPr>
            <p:spPr bwMode="auto">
              <a:xfrm>
                <a:off x="1623" y="10393"/>
                <a:ext cx="1777" cy="969"/>
              </a:xfrm>
              <a:prstGeom prst="roundRect">
                <a:avLst>
                  <a:gd name="adj" fmla="val 16667"/>
                </a:avLst>
              </a:prstGeom>
              <a:solidFill>
                <a:srgbClr val="92CDDC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h-TH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Times New Roman" pitchFamily="18" charset="0"/>
                  <a:cs typeface="Cordia New" pitchFamily="34" charset="-34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itchFamily="34" charset="-34"/>
                    <a:ea typeface="Times New Roman" pitchFamily="18" charset="0"/>
                    <a:cs typeface="Cordia New" pitchFamily="34" charset="-34"/>
                  </a:rPr>
                  <a:t>อากรแสตมป์</a:t>
                </a:r>
                <a:endParaRPr kumimoji="0" lang="th-TH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70" name="AutoShape 93"/>
              <p:cNvSpPr>
                <a:spLocks noChangeArrowheads="1"/>
              </p:cNvSpPr>
              <p:nvPr/>
            </p:nvSpPr>
            <p:spPr bwMode="auto">
              <a:xfrm>
                <a:off x="1659" y="11588"/>
                <a:ext cx="1777" cy="969"/>
              </a:xfrm>
              <a:prstGeom prst="roundRect">
                <a:avLst>
                  <a:gd name="adj" fmla="val 16667"/>
                </a:avLst>
              </a:prstGeom>
              <a:solidFill>
                <a:srgbClr val="C4BC96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1C1A1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itchFamily="34" charset="-34"/>
                    <a:ea typeface="Times New Roman" pitchFamily="18" charset="0"/>
                    <a:cs typeface="Cordia New" pitchFamily="34" charset="-34"/>
                  </a:rPr>
                  <a:t>ภาษี</a:t>
                </a:r>
                <a:endPara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itchFamily="34" charset="-34"/>
                    <a:ea typeface="Times New Roman" pitchFamily="18" charset="0"/>
                    <a:cs typeface="Cordia New" pitchFamily="34" charset="-34"/>
                  </a:rPr>
                  <a:t>ธุรกิจเฉพาะ</a:t>
                </a:r>
                <a:endParaRPr kumimoji="0" lang="th-TH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71" name="AutoShape 92"/>
              <p:cNvSpPr>
                <a:spLocks noChangeArrowheads="1"/>
              </p:cNvSpPr>
              <p:nvPr/>
            </p:nvSpPr>
            <p:spPr bwMode="auto">
              <a:xfrm>
                <a:off x="3827" y="12130"/>
                <a:ext cx="1777" cy="969"/>
              </a:xfrm>
              <a:prstGeom prst="roundRect">
                <a:avLst>
                  <a:gd name="adj" fmla="val 16667"/>
                </a:avLst>
              </a:prstGeom>
              <a:solidFill>
                <a:srgbClr val="D99594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h-TH" sz="1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Times New Roman" pitchFamily="18" charset="0"/>
                  <a:cs typeface="Cordia New" pitchFamily="34" charset="-34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5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itchFamily="34" charset="-34"/>
                    <a:ea typeface="Times New Roman" pitchFamily="18" charset="0"/>
                    <a:cs typeface="Cordia New" pitchFamily="34" charset="-34"/>
                  </a:rPr>
                  <a:t>ภาษีมูลค่าเพิ่ม</a:t>
                </a:r>
                <a:endParaRPr kumimoji="0" lang="th-TH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72" name="AutoShape 91"/>
              <p:cNvSpPr>
                <a:spLocks noChangeArrowheads="1"/>
              </p:cNvSpPr>
              <p:nvPr/>
            </p:nvSpPr>
            <p:spPr bwMode="auto">
              <a:xfrm>
                <a:off x="5872" y="12130"/>
                <a:ext cx="1777" cy="969"/>
              </a:xfrm>
              <a:prstGeom prst="roundRect">
                <a:avLst>
                  <a:gd name="adj" fmla="val 16667"/>
                </a:avLst>
              </a:prstGeom>
              <a:solidFill>
                <a:srgbClr val="9BBB59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h-TH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Times New Roman" pitchFamily="18" charset="0"/>
                  <a:cs typeface="Cordia New" pitchFamily="34" charset="-34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itchFamily="34" charset="-34"/>
                    <a:ea typeface="Times New Roman" pitchFamily="18" charset="0"/>
                    <a:cs typeface="Cordia New" pitchFamily="34" charset="-34"/>
                  </a:rPr>
                  <a:t>ภาษีเงินได้</a:t>
                </a:r>
                <a:endPara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itchFamily="34" charset="-34"/>
                    <a:ea typeface="Times New Roman" pitchFamily="18" charset="0"/>
                    <a:cs typeface="Cordia New" pitchFamily="34" charset="-34"/>
                  </a:rPr>
                  <a:t>นิติบุคคล</a:t>
                </a:r>
                <a:endParaRPr kumimoji="0" lang="th-TH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73" name="AutoShape 90"/>
              <p:cNvSpPr>
                <a:spLocks noChangeArrowheads="1"/>
              </p:cNvSpPr>
              <p:nvPr/>
            </p:nvSpPr>
            <p:spPr bwMode="auto">
              <a:xfrm>
                <a:off x="7859" y="11588"/>
                <a:ext cx="1777" cy="969"/>
              </a:xfrm>
              <a:prstGeom prst="roundRect">
                <a:avLst>
                  <a:gd name="adj" fmla="val 16667"/>
                </a:avLst>
              </a:prstGeom>
              <a:solidFill>
                <a:srgbClr val="B2A1C7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h-TH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Times New Roman" pitchFamily="18" charset="0"/>
                  <a:cs typeface="Cordia New" pitchFamily="34" charset="-34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itchFamily="34" charset="-34"/>
                    <a:ea typeface="Times New Roman" pitchFamily="18" charset="0"/>
                    <a:cs typeface="Cordia New" pitchFamily="34" charset="-34"/>
                  </a:rPr>
                  <a:t>ภาษีเงินได้บุคคลธรรมดา</a:t>
                </a:r>
                <a:endParaRPr kumimoji="0" lang="th-TH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74" name="AutoShape 89"/>
              <p:cNvSpPr>
                <a:spLocks noChangeArrowheads="1"/>
              </p:cNvSpPr>
              <p:nvPr/>
            </p:nvSpPr>
            <p:spPr bwMode="auto">
              <a:xfrm>
                <a:off x="7872" y="10378"/>
                <a:ext cx="1777" cy="969"/>
              </a:xfrm>
              <a:prstGeom prst="roundRect">
                <a:avLst>
                  <a:gd name="adj" fmla="val 16667"/>
                </a:avLst>
              </a:prstGeom>
              <a:solidFill>
                <a:srgbClr val="FABF8F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974706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h-TH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Times New Roman" pitchFamily="18" charset="0"/>
                  <a:cs typeface="Cordia New" pitchFamily="34" charset="-34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itchFamily="34" charset="-34"/>
                    <a:ea typeface="Times New Roman" pitchFamily="18" charset="0"/>
                    <a:cs typeface="Cordia New" pitchFamily="34" charset="-34"/>
                  </a:rPr>
                  <a:t>ภาษีบำรุงท้องที่</a:t>
                </a:r>
                <a:endParaRPr kumimoji="0" lang="th-TH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75" name="AutoShape 88"/>
              <p:cNvSpPr>
                <a:spLocks noChangeArrowheads="1"/>
              </p:cNvSpPr>
              <p:nvPr/>
            </p:nvSpPr>
            <p:spPr bwMode="auto">
              <a:xfrm>
                <a:off x="7949" y="9144"/>
                <a:ext cx="1777" cy="969"/>
              </a:xfrm>
              <a:prstGeom prst="roundRect">
                <a:avLst>
                  <a:gd name="adj" fmla="val 16667"/>
                </a:avLst>
              </a:prstGeom>
              <a:solidFill>
                <a:srgbClr val="8DB3E2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h-TH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Times New Roman" pitchFamily="18" charset="0"/>
                  <a:cs typeface="Cordia New" pitchFamily="34" charset="-34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itchFamily="34" charset="-34"/>
                    <a:ea typeface="Times New Roman" pitchFamily="18" charset="0"/>
                    <a:cs typeface="Cordia New" pitchFamily="34" charset="-34"/>
                  </a:rPr>
                  <a:t>ภาษีโรงเรือน</a:t>
                </a:r>
                <a:endParaRPr kumimoji="0" lang="th-TH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76" name="AutoShape 87"/>
              <p:cNvSpPr>
                <a:spLocks noChangeArrowheads="1"/>
              </p:cNvSpPr>
              <p:nvPr/>
            </p:nvSpPr>
            <p:spPr bwMode="auto">
              <a:xfrm>
                <a:off x="5664" y="8694"/>
                <a:ext cx="1777" cy="969"/>
              </a:xfrm>
              <a:prstGeom prst="roundRect">
                <a:avLst>
                  <a:gd name="adj" fmla="val 16667"/>
                </a:avLst>
              </a:prstGeom>
              <a:solidFill>
                <a:srgbClr val="E5B8B7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h-TH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Times New Roman" pitchFamily="18" charset="0"/>
                  <a:cs typeface="Cordia New" pitchFamily="34" charset="-34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itchFamily="34" charset="-34"/>
                    <a:ea typeface="Times New Roman" pitchFamily="18" charset="0"/>
                    <a:cs typeface="Cordia New" pitchFamily="34" charset="-34"/>
                  </a:rPr>
                  <a:t>ภาษีป้าย</a:t>
                </a:r>
                <a:endParaRPr kumimoji="0" lang="th-TH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77" name="AutoShape 86"/>
              <p:cNvSpPr>
                <a:spLocks noChangeArrowheads="1"/>
              </p:cNvSpPr>
              <p:nvPr/>
            </p:nvSpPr>
            <p:spPr bwMode="auto">
              <a:xfrm>
                <a:off x="4585" y="10484"/>
                <a:ext cx="2623" cy="927"/>
              </a:xfrm>
              <a:prstGeom prst="roundRect">
                <a:avLst>
                  <a:gd name="adj" fmla="val 16667"/>
                </a:avLst>
              </a:prstGeom>
              <a:solidFill>
                <a:srgbClr val="F79646"/>
              </a:solidFill>
              <a:ln w="38100">
                <a:solidFill>
                  <a:srgbClr val="F5750B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itchFamily="34" charset="-34"/>
                    <a:ea typeface="Times New Roman" pitchFamily="18" charset="0"/>
                    <a:cs typeface="Cordia New" pitchFamily="34" charset="-34"/>
                  </a:rPr>
                  <a:t>ภาษีอากร</a:t>
                </a:r>
                <a:endParaRPr kumimoji="0" lang="th-TH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ngsana New" pitchFamily="18" charset="-34"/>
                </a:endParaRPr>
              </a:p>
            </p:txBody>
          </p:sp>
        </p:grpSp>
        <p:grpSp>
          <p:nvGrpSpPr>
            <p:cNvPr id="56" name="Group 74"/>
            <p:cNvGrpSpPr>
              <a:grpSpLocks/>
            </p:cNvGrpSpPr>
            <p:nvPr/>
          </p:nvGrpSpPr>
          <p:grpSpPr bwMode="auto">
            <a:xfrm>
              <a:off x="3616" y="9466"/>
              <a:ext cx="4662" cy="2676"/>
              <a:chOff x="3616" y="9466"/>
              <a:chExt cx="4662" cy="2676"/>
            </a:xfrm>
          </p:grpSpPr>
          <p:sp>
            <p:nvSpPr>
              <p:cNvPr id="57" name="AutoShape 84"/>
              <p:cNvSpPr>
                <a:spLocks noChangeShapeType="1"/>
              </p:cNvSpPr>
              <p:nvPr/>
            </p:nvSpPr>
            <p:spPr bwMode="auto">
              <a:xfrm flipH="1" flipV="1">
                <a:off x="4949" y="9466"/>
                <a:ext cx="160" cy="855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8" name="AutoShape 83"/>
              <p:cNvSpPr>
                <a:spLocks noChangeShapeType="1"/>
              </p:cNvSpPr>
              <p:nvPr/>
            </p:nvSpPr>
            <p:spPr bwMode="auto">
              <a:xfrm flipH="1" flipV="1">
                <a:off x="3643" y="9868"/>
                <a:ext cx="942" cy="616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59" name="AutoShape 82"/>
              <p:cNvSpPr>
                <a:spLocks noChangeShapeType="1"/>
              </p:cNvSpPr>
              <p:nvPr/>
            </p:nvSpPr>
            <p:spPr bwMode="auto">
              <a:xfrm flipH="1">
                <a:off x="3616" y="10802"/>
                <a:ext cx="969" cy="16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0" name="AutoShape 81"/>
              <p:cNvSpPr>
                <a:spLocks noChangeShapeType="1"/>
              </p:cNvSpPr>
              <p:nvPr/>
            </p:nvSpPr>
            <p:spPr bwMode="auto">
              <a:xfrm flipH="1">
                <a:off x="3643" y="11285"/>
                <a:ext cx="942" cy="469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1" name="AutoShape 80"/>
              <p:cNvSpPr>
                <a:spLocks noChangeShapeType="1"/>
              </p:cNvSpPr>
              <p:nvPr/>
            </p:nvSpPr>
            <p:spPr bwMode="auto">
              <a:xfrm>
                <a:off x="5174" y="11412"/>
                <a:ext cx="1" cy="73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2" name="AutoShape 79"/>
              <p:cNvSpPr>
                <a:spLocks noChangeShapeType="1"/>
              </p:cNvSpPr>
              <p:nvPr/>
            </p:nvSpPr>
            <p:spPr bwMode="auto">
              <a:xfrm>
                <a:off x="7003" y="11500"/>
                <a:ext cx="2" cy="631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3" name="AutoShape 78"/>
              <p:cNvSpPr>
                <a:spLocks noChangeShapeType="1"/>
              </p:cNvSpPr>
              <p:nvPr/>
            </p:nvSpPr>
            <p:spPr bwMode="auto">
              <a:xfrm>
                <a:off x="7337" y="11285"/>
                <a:ext cx="612" cy="549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4" name="AutoShape 77"/>
              <p:cNvSpPr>
                <a:spLocks noChangeShapeType="1"/>
              </p:cNvSpPr>
              <p:nvPr/>
            </p:nvSpPr>
            <p:spPr bwMode="auto">
              <a:xfrm flipV="1">
                <a:off x="7003" y="9466"/>
                <a:ext cx="1" cy="969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5" name="AutoShape 76"/>
              <p:cNvSpPr>
                <a:spLocks noChangeShapeType="1"/>
              </p:cNvSpPr>
              <p:nvPr/>
            </p:nvSpPr>
            <p:spPr bwMode="auto">
              <a:xfrm flipV="1">
                <a:off x="7441" y="9778"/>
                <a:ext cx="837" cy="804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66" name="AutoShape 75"/>
              <p:cNvSpPr>
                <a:spLocks noChangeShapeType="1"/>
              </p:cNvSpPr>
              <p:nvPr/>
            </p:nvSpPr>
            <p:spPr bwMode="auto">
              <a:xfrm>
                <a:off x="7441" y="10802"/>
                <a:ext cx="645" cy="15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8851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10" y="682997"/>
            <a:ext cx="420211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60908" y="1216113"/>
            <a:ext cx="8560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พระราชบัญญัติ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คุ้มครองผู้บริโภค คือ กฎหมายที่เกี่ยวข้องกับการดำรงชีวิตของประชาชนด้านการบริโภคสินค้าและการใช้บริการต่าง ๆ โดยการควบคุมให้สินค้าและบริการมีคุณภาพและเป็นไปตามมาตรฐานที่กำหนด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48887" y="2780384"/>
            <a:ext cx="21130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5.2.1 คำ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นิยามที่ควรรู้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88692" y="3362149"/>
            <a:ext cx="8560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538163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“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ซื้อ”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หมายถึง การเช่า เช่าซื้อ หรือได้มาไม่ว่าด้วยประการใด ๆ โดยให้ค่าตอบแทนเป็นเงินหรือผลประโยชน์อย่างอื่น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60910" y="4289912"/>
            <a:ext cx="8560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538163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“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ขาย”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หมายถึง การให้เช่า ให้เช่าซื้อ หรือจัดหาให้ไม่ว่าด้วยประการใด ๆ โดยเรียกค่าตอบแทนเป็นเงินหรือผลประโยชน์อย่างอื่น ตลอดจนการเสนอหรือชักชวนเพื่อการดังกล่าวด้วย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88692" y="5263417"/>
            <a:ext cx="8744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538163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“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สินค้า”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หมายถึง สิ่งของที่ผลิตหรือมีไว้ขาย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60910" y="5102053"/>
            <a:ext cx="87082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444500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5076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0529" y="468560"/>
            <a:ext cx="85792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444500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“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บริการ”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หมายถึง การรับจัดทำการงาน การให้สิทธิใด ๆ หรือการให้ใช้หรือให้ประโยชน์ในทรัพย์สินหรือกิจการ </a:t>
            </a:r>
            <a:endParaRPr lang="th-TH" sz="24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444500" algn="l"/>
              </a:tabLst>
            </a:pPr>
            <a:endParaRPr lang="th-TH" sz="800" dirty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en-US" sz="2400" dirty="0"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“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ผู้บริโภค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”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หมายถึง ผู้ซื้อหรือผู้ได้รับบริการจากผู้ประกอบธุรกิจหรือผู้ซึ่งได้รับการเสนิหรือการชักชวนจากผู้ประกอบ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ธุรกิจ</a:t>
            </a:r>
          </a:p>
          <a:p>
            <a:pPr algn="thaiDist">
              <a:tabLst>
                <a:tab pos="363538" algn="l"/>
              </a:tabLst>
            </a:pPr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“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ผู้ประกอบธุรกิจ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”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หมายถึง ผู้ขาย ผู้ผลิตเพื่อขาย ผู้สั่งหรือนำเข้ามาในราชอาณาจักรเพื่อขายหรือผู้ซื้อเพื่อขายต่อ ซึ่งสินค้าหรือผู้ให้บริการและหมายความรวมถึงผู้ประกอบกิจการโฆษณาด้วย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 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16742" y="3372979"/>
            <a:ext cx="8579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5.2.2 อำนาจ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และหน้าที่ของคณะกรรมการคุ้มครองผู้บริโภค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70529" y="3865368"/>
            <a:ext cx="8579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 อำนาจ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และหน้าที่ของคณะกรรมการคุ้มครองผู้บริโภค ตามที่บัญญัติไว้ในมาตราที่ 10 ดังนี้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70529" y="4405484"/>
            <a:ext cx="8579224" cy="189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thaiDist">
              <a:tabLst>
                <a:tab pos="444500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 พิจารณา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เรื่องราวร้องทุกข์จากผู้บริโภคที่ได้รับความ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เดือดร้อน</a:t>
            </a:r>
          </a:p>
          <a:p>
            <a:pPr lvl="1" algn="thaiDist">
              <a:tabLst>
                <a:tab pos="444500" algn="l"/>
              </a:tabLst>
            </a:pPr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lvl="1" algn="thaiDist">
              <a:tabLst>
                <a:tab pos="444500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2. ไกล่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เกลี่ยหรือประนีประนอมระหว่าง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ผู้บริโภค</a:t>
            </a:r>
          </a:p>
          <a:p>
            <a:pPr lvl="1" algn="thaiDist">
              <a:tabLst>
                <a:tab pos="444500" algn="l"/>
              </a:tabLst>
            </a:pPr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lvl="1" algn="thaiDist">
              <a:tabLst>
                <a:tab pos="444500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3. ส่งเสริม 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พัฒนา และสนับสนุนงานคุ้มครองผู้บริโภค</a:t>
            </a:r>
            <a:r>
              <a:rPr lang="th-TH" sz="2400" b="1" baseline="30000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3</a:t>
            </a:r>
          </a:p>
          <a:p>
            <a:pPr lvl="1" algn="thaiDist">
              <a:tabLst>
                <a:tab pos="444500" algn="l"/>
              </a:tabLst>
            </a:pPr>
            <a:endParaRPr lang="th-TH" sz="800" b="1" baseline="30000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lvl="1" algn="thaiDist">
              <a:tabLst>
                <a:tab pos="444500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4. ดำเนินการ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เกี่ยวกับสินค้าหรือบริการที่อาจเป็นอันตรายต่อผู้บริโภค</a:t>
            </a:r>
            <a:r>
              <a:rPr lang="en-US" sz="2400" b="1" baseline="30000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4</a:t>
            </a:r>
            <a:endParaRPr lang="en-US" sz="24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35804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4146" y="696506"/>
            <a:ext cx="8538883" cy="5468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5. แจ้ง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ข่าวสารหรือให้ข้อมูลเกี่ยวกับสินค้าหรือบริการที่อาจก่อให้เกิดความเสียหายหรือความเสื่อมเสียแก่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ผู้บริโภค</a:t>
            </a:r>
          </a:p>
          <a:p>
            <a:pPr algn="thaiDist"/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/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6. ให้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คำปรึกษาและแนะนำแก่คณะกรรมการเฉพาะเรื่อง และพิจารณาวินิจฉัยการอุทธรณ์คำสั่งของคณะกรรมการเฉพาะ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เรื่อง</a:t>
            </a:r>
          </a:p>
          <a:p>
            <a:pPr algn="thaiDist"/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/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7. วาง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ระเบียบเกี่ยวกับการปฏิบัติหน้าที่ของคณะกรรมการเฉพาะ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เรื่องคณะอนุกรรมการ</a:t>
            </a:r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/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8. สอดส่อง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เร่งรัดพนักงานเจ้าหน้าที่ ส่วนราชการ หรือหน่วยงานอื่นของรัฐให้ปฏิบัติตามอำนาจและหน้าที่ตาม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กฎหมาย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9. ดำเนินคดี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เกี่ยวกับการละเมิดสิทธิของผู้บริโภคตามที่เห็นสมควรหรือมีผู้ร้อง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ขอ</a:t>
            </a:r>
          </a:p>
          <a:p>
            <a:pPr algn="thaiDist">
              <a:tabLst>
                <a:tab pos="363538" algn="l"/>
              </a:tabLst>
            </a:pPr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10. รับรอง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สมาคมและมูลนิธิที่เกี่ยวการคุ้มครองผู้บริโภคหรือต่อต้านการแข่งขันที่ไม่เป็นธรรมทาง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การค้า</a:t>
            </a:r>
            <a:endParaRPr lang="en-US" sz="2400" b="1" baseline="30000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en-US" sz="800" b="1" baseline="30000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11. เสนอ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ความเห็นต่อคณะรัฐมนตรีเกี่ยวกับนโยบายและมาตรการในการ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คุ้มครอง</a:t>
            </a:r>
            <a:b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ผู้บริโภค 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และพิจารณาให้ ความเห็น ในเรื่องใด 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ๆ</a:t>
            </a:r>
            <a:endParaRPr lang="en-US" sz="24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98791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45" y="788014"/>
            <a:ext cx="5047732" cy="45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ตัวเชื่อมต่อตรง 2"/>
          <p:cNvCxnSpPr/>
          <p:nvPr/>
        </p:nvCxnSpPr>
        <p:spPr>
          <a:xfrm>
            <a:off x="930069" y="1344706"/>
            <a:ext cx="0" cy="407110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ตัวเชื่อมต่อตรง 3"/>
          <p:cNvCxnSpPr/>
          <p:nvPr/>
        </p:nvCxnSpPr>
        <p:spPr>
          <a:xfrm>
            <a:off x="930069" y="2039321"/>
            <a:ext cx="166766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/>
          <p:cNvCxnSpPr/>
          <p:nvPr/>
        </p:nvCxnSpPr>
        <p:spPr>
          <a:xfrm>
            <a:off x="930069" y="3072780"/>
            <a:ext cx="166766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930069" y="4281270"/>
            <a:ext cx="166766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972886" y="5415814"/>
            <a:ext cx="166766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815" y="1846440"/>
            <a:ext cx="4202113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815" y="2895600"/>
            <a:ext cx="420211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815" y="4087595"/>
            <a:ext cx="420211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603" y="5222932"/>
            <a:ext cx="420211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8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88106" y="537155"/>
            <a:ext cx="8646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5.2.3 สิทธิ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ของผู้บริโภค</a:t>
            </a:r>
            <a:endParaRPr lang="th-TH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97423" y="998821"/>
            <a:ext cx="8552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พระราชบัญญัติคุ้มครองผู้บริโภคได้กล่าวถึงสิทธิที่ผู้บริโภคควรได้รับ ดังนี้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97423" y="1597470"/>
            <a:ext cx="8552329" cy="3867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 สิทธิ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ที่จะได้รับข่าวสารรวมทั้งคำพรรณนาคุณภาพที่ถูกต้องและเพียงพอเกี่ยวกับสินค้าหรือบริการ เช่น รายละเอียดเกี่ยวกับสินค้าบนฉลาก 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. สิทธิที่จะมีอิสระในการเลือกหาสินค้าหรือบริการ เช่น การเลือกซื้อสินค้าโดยปราศจากการชักจูงที่ไม่เป็นธรรมหรือการบังคับให้ใช้บริการ เป็น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ต้น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444500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444500" algn="l"/>
              </a:tabLst>
            </a:pP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3. สิทธิที่จะได้รับความปลอดภัยจากการใช้สินค้าหรือบริการ เมื่อผู้บริโภคใช้สินค้าหรือบริการตามคำแนะนำและ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ระมัดระวัง</a:t>
            </a:r>
          </a:p>
          <a:p>
            <a:pPr algn="thaiDist">
              <a:tabLst>
                <a:tab pos="444500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444500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444500" algn="l"/>
              </a:tabLst>
            </a:pP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4. สิทธิที่จะได้รับความเป็นธรรมในการทำสัญญา</a:t>
            </a:r>
            <a:r>
              <a:rPr lang="en-US" sz="2400" b="1" baseline="30000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6</a:t>
            </a:r>
          </a:p>
          <a:p>
            <a:pPr algn="thaiDist">
              <a:tabLst>
                <a:tab pos="444500" algn="l"/>
              </a:tabLst>
            </a:pPr>
            <a:endParaRPr lang="en-US" sz="800" b="1" baseline="30000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444500" algn="l"/>
              </a:tabLst>
            </a:pPr>
            <a:endParaRPr lang="en-US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444500" algn="l"/>
              </a:tabLst>
            </a:pP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5.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สิทธิที่จะได้รับการพิจารณาและชดเชยความเสียหาย เมื่อมีการละเมิดสิทธิ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ผู้บริโภค</a:t>
            </a:r>
            <a:endParaRPr lang="en-US" sz="24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676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58" y="661707"/>
            <a:ext cx="420211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74358" y="1113687"/>
            <a:ext cx="2605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5.3.1 ขอบเขต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การใช้บังคับ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00676" y="1631187"/>
            <a:ext cx="8112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ใช้บังคับกิจการที่แสวงหากำไรในทางเศรษฐกิจ ที่มีลูกจ้างตั้งแต่หนึ่งคนขึ้นไป ยกเว้น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74358" y="2178528"/>
            <a:ext cx="8560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268288" algn="l"/>
              </a:tabLst>
            </a:pPr>
            <a:r>
              <a:rPr lang="th-TH" sz="2400" dirty="0" smtClean="0"/>
              <a:t>	</a:t>
            </a:r>
            <a:r>
              <a:rPr lang="th-TH" sz="2400" b="1" dirty="0" smtClean="0">
                <a:solidFill>
                  <a:srgbClr val="00B0F0"/>
                </a:solidFill>
              </a:rPr>
              <a:t>1. ราชการ</a:t>
            </a:r>
            <a:r>
              <a:rPr lang="th-TH" sz="2400" b="1" dirty="0">
                <a:solidFill>
                  <a:srgbClr val="00B0F0"/>
                </a:solidFill>
              </a:rPr>
              <a:t>ส่วนกลาง ราชการส่วนภูมิภาค และราชการส่วน</a:t>
            </a:r>
            <a:r>
              <a:rPr lang="th-TH" sz="2400" b="1" dirty="0" smtClean="0">
                <a:solidFill>
                  <a:srgbClr val="00B0F0"/>
                </a:solidFill>
              </a:rPr>
              <a:t>ท้องถิ่น</a:t>
            </a:r>
          </a:p>
          <a:p>
            <a:pPr algn="thaiDist">
              <a:tabLst>
                <a:tab pos="268288" algn="l"/>
              </a:tabLst>
            </a:pPr>
            <a:endParaRPr lang="th-TH" sz="800" b="1" dirty="0">
              <a:solidFill>
                <a:srgbClr val="00B0F0"/>
              </a:solidFill>
            </a:endParaRPr>
          </a:p>
          <a:p>
            <a:pPr algn="thaiDist">
              <a:tabLst>
                <a:tab pos="268288" algn="l"/>
              </a:tabLst>
            </a:pPr>
            <a:r>
              <a:rPr lang="th-TH" sz="2400" b="1" dirty="0" smtClean="0">
                <a:solidFill>
                  <a:srgbClr val="00B0F0"/>
                </a:solidFill>
              </a:rPr>
              <a:t>	2. รัฐวิสาหกิจ</a:t>
            </a:r>
            <a:r>
              <a:rPr lang="th-TH" sz="2400" b="1" dirty="0">
                <a:solidFill>
                  <a:srgbClr val="00B0F0"/>
                </a:solidFill>
              </a:rPr>
              <a:t>ตามกฎหมายว่าด้วยแรงงานรัฐวิสาหกิจ</a:t>
            </a:r>
            <a:r>
              <a:rPr lang="th-TH" sz="2400" b="1" dirty="0" smtClean="0">
                <a:solidFill>
                  <a:srgbClr val="00B0F0"/>
                </a:solidFill>
              </a:rPr>
              <a:t>สัมพันธ์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74358" y="3288121"/>
            <a:ext cx="8560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5.3.2 นายจ้าง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คือ ผู้ที่ตกลงรับลูกจ้างเข้าทำงานโดยจ่ายค่าจ้าง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ให้</a:t>
            </a:r>
          </a:p>
          <a:p>
            <a:pPr algn="thaiDist"/>
            <a:endParaRPr lang="th-TH" sz="800" dirty="0">
              <a:latin typeface="Cordia New" pitchFamily="34" charset="-34"/>
              <a:cs typeface="Cordia New" pitchFamily="34" charset="-34"/>
            </a:endParaRPr>
          </a:p>
          <a:p>
            <a:pPr algn="thaiDist"/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5.3.3 ลูกจ้าง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คือ ผู้ที่ตกลงทำงานให้นายจ้างโดยได้รับ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ค่าจ้าง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58682" y="4403592"/>
            <a:ext cx="2180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5.3.4 เวลา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ทำงานปกติ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47463" y="4945939"/>
            <a:ext cx="86544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26828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งาน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พาณิชยก</a:t>
            </a:r>
            <a:r>
              <a:rPr lang="th-TH" sz="24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รรม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งานอุตสาหกรรม งานบริการ ไม่เกินวันละ 8 ชั่วโมง/วัน หรือสัปดาห์ละ 48 ชั่วโมง ยกเว้นงานอันตราย เช่น งานเชื่อม งานขนส่งวัตถุระเบิดหรือวัตถุไวไฟ เป็นต้น </a:t>
            </a:r>
          </a:p>
        </p:txBody>
      </p:sp>
    </p:spTree>
    <p:extLst>
      <p:ext uri="{BB962C8B-B14F-4D97-AF65-F5344CB8AC3E}">
        <p14:creationId xmlns:p14="http://schemas.microsoft.com/office/powerpoint/2010/main" val="36028099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91492" y="649580"/>
            <a:ext cx="1390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5.3.5 </a:t>
            </a:r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วันหยุด</a:t>
            </a:r>
            <a:endParaRPr lang="th-TH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36911" y="1120425"/>
            <a:ext cx="867335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 ต้อง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ไม่น้อยกว่าสัปดาห์ละ 1 วัน โดยมีระยะห่างกันไม่เกิน 6 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วัน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2. ลูกจ้าง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มีสิทธิ์ได้รับค่าจ้างในวันหยุดประจำสัปดาห์ (ยกเว้นลูกจ้างรายวัน รายชั่วโมง หรือตามผลงานโดยคำนวณเป็นหน่วย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)</a:t>
            </a:r>
          </a:p>
          <a:p>
            <a:pPr algn="thaiDist">
              <a:tabLst>
                <a:tab pos="363538" algn="l"/>
              </a:tabLst>
            </a:pPr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3. วันหยุด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ตามประเพณีไม่น้อยกว่า 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13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วัน/ปี โดยรวมวันแรงงาน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แห่งชาติ</a:t>
            </a:r>
          </a:p>
          <a:p>
            <a:pPr algn="thaiDist">
              <a:tabLst>
                <a:tab pos="363538" algn="l"/>
              </a:tabLst>
            </a:pPr>
            <a:endParaRPr lang="en-US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4.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ลูกจ้าง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มีสิทธิ์ได้รับค่าจ้างในวันหยุดตาม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ประเพณี</a:t>
            </a:r>
          </a:p>
          <a:p>
            <a:pPr algn="thaiDist">
              <a:tabLst>
                <a:tab pos="363538" algn="l"/>
              </a:tabLst>
            </a:pPr>
            <a:endParaRPr lang="en-US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5.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วันหยุด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พักผ่อนประจำปีไม่น้อยกว่า 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6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วันทำงาน/ปี เมื่อทำงานติดต่อกันครบ 1 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ปี</a:t>
            </a:r>
            <a:endParaRPr lang="en-US" sz="24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25220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22006" y="518319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5.3.6 วัน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ลา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22005" y="986932"/>
            <a:ext cx="862615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1. ลา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ป่วยได้เท่าที่ป่วยจริง โดยได้รับค่าจ้างตลอดระยะเวลาที่ลาไม่เกิน 30 วัน/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ปี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ลา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เพื่อทำหมันได้ตามที่แพทย์แผนปัจจุบันชั้นหนึ่งกำหนดและออกใบรับรองโดย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ได้รับค่าจ้าง</a:t>
            </a: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3. สามารถ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ลากิจได้ปีละไม่น้อยกว่า 3 วันทำงาน โดยที่ยังได้รับค่าจ้าง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ตามปกติ 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4.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ลา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เพื่อรับราชการทหาร โดยได้รับค่าจ้างตลอดระยะเวลาที่ลา แต่ไม่เกิน 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60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วัน/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ปี</a:t>
            </a:r>
          </a:p>
          <a:p>
            <a:pPr algn="thaiDist">
              <a:tabLst>
                <a:tab pos="363538" algn="l"/>
              </a:tabLst>
            </a:pPr>
            <a:endParaRPr lang="en-US" sz="800" dirty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5. ลา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ฝึกอบรมหรือพัฒนาความรู้ความสามารถหรือเพิ่มทักษะความชำนาญและเพื่อสอบวัดผลทางการศึกษาที่ทางราชการจัดหรืออนุญาตให้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จัด</a:t>
            </a:r>
          </a:p>
          <a:p>
            <a:pPr algn="thaiDist">
              <a:tabLst>
                <a:tab pos="363538" algn="l"/>
              </a:tabLst>
            </a:pPr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6.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วัน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ลาเพื่อคลอดบุตร ลูกจ้างหญิงมีสิทธิลาเพื่อคลอดบุตรครรภ์หนึ่งไม่เกิน 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98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วัน นับรวมวันหยุด 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และได้รับค่าจ้างระหว่างลาคลอดบุตรจากประกันสังคม 45 วัน และจากนายจ้างอีกไม่เกิน 45 วัน</a:t>
            </a:r>
            <a:endParaRPr lang="th-TH" sz="24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7826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29838" y="599001"/>
            <a:ext cx="1433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5.3.7 </a:t>
            </a:r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เวลา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พัก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1724" y="1051195"/>
            <a:ext cx="86183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1. มี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เวลาพักติดต่อกันไม่น้อยกว่าวันละ 1 ชั่วโมง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ภายใน 5 ชั่วโมงแรกของการ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ทำงาน</a:t>
            </a:r>
          </a:p>
          <a:p>
            <a:pPr algn="thaiDist">
              <a:tabLst>
                <a:tab pos="363538" algn="l"/>
              </a:tabLst>
            </a:pPr>
            <a:endParaRPr lang="th-TH" sz="800" dirty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2. นายจ้าง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และลูกจ้างจะตกลงกันล่วงหน้าให้มีเวลาพักน้อยกว่าครั้งละ 1 ชั่วโมง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ก็ได้แต่ต้องไม่น้อยกว่าครั้งละ 20 นาที และเมื่อรวมกันแล้วต้องไม่น้อยกว่าวันละ 1 ชั่วโมง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1724" y="2650905"/>
            <a:ext cx="2441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5.3.8 </a:t>
            </a:r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การ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ใช้แรงงานหญิง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1723" y="3140732"/>
            <a:ext cx="8618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1. ห้าม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ลูกจ้างหญิงทำงานที่มีลักษณะอันตราย ดังนี้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51723" y="3584525"/>
            <a:ext cx="86183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38163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(1) งาน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เหมืองแร่หรืองานก่อสร้างที่ต้องทำในถ้ำ ใต้ดิน ใต้น้ำ ในอุโมงค์ ปล่องภูเขา เว้นแต่ลักษณะของงานไม่เป็นอันตรายต่อสุขภาพและร่างกายของ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ลูกจ้าง</a:t>
            </a:r>
          </a:p>
          <a:p>
            <a:pPr>
              <a:tabLst>
                <a:tab pos="538163" algn="l"/>
              </a:tabLst>
            </a:pPr>
            <a:endParaRPr lang="th-TH" sz="8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tabLst>
                <a:tab pos="538163" algn="l"/>
              </a:tabLst>
            </a:pP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(2) งาน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ที่ต้องทำบนนั่งร้านสูงกว่าพื้นดิน ตั้งแต่ 10 เมตร ขึ้น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ไป</a:t>
            </a:r>
          </a:p>
          <a:p>
            <a:pPr>
              <a:tabLst>
                <a:tab pos="538163" algn="l"/>
              </a:tabLst>
            </a:pPr>
            <a:endParaRPr lang="th-TH" sz="8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tabLst>
                <a:tab pos="538163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(3) งาน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ผลิตหรือขนส่งวัตถุระเบิดหรือวัตถุ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ไวไฟ</a:t>
            </a:r>
          </a:p>
          <a:p>
            <a:pPr>
              <a:tabLst>
                <a:tab pos="538163" algn="l"/>
              </a:tabLst>
            </a:pPr>
            <a:endParaRPr lang="th-TH" sz="8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tabLst>
                <a:tab pos="538163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(4) งาน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อื่นที่กำหนดในกฎกระทรวง</a:t>
            </a:r>
          </a:p>
        </p:txBody>
      </p:sp>
    </p:spTree>
    <p:extLst>
      <p:ext uri="{BB962C8B-B14F-4D97-AF65-F5344CB8AC3E}">
        <p14:creationId xmlns:p14="http://schemas.microsoft.com/office/powerpoint/2010/main" val="4066267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1962" y="585554"/>
            <a:ext cx="2658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2. การ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คุ้มครองหญิงมีครรภ์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05775" y="1079701"/>
            <a:ext cx="86558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(1) ห้าม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ลูกจ้างหญิงทำงานระหว่าง 22.00 น.–06.00 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น.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(2) ห้าม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ลูกจ้างหญิงทำงานในวันหยุดหรือทำงาน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ล่วงเวลา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(3) ห้าม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เลิกจ้างหญิงเพราะเหตุมีครรภ์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05775" y="2714510"/>
            <a:ext cx="6652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3.</a:t>
            </a:r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ห้าม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ลูกจ้างหญิงหรือหญิงมีครรภ์ทำงานดังต่อไปนี้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50248" y="3194047"/>
            <a:ext cx="851136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174625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(1) งาน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เกี่ยวกับเครื่องจักรหรือเครื่องยนต์ที่มีความ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สั่นสะเทือน</a:t>
            </a:r>
          </a:p>
          <a:p>
            <a:pPr algn="thaiDist">
              <a:tabLst>
                <a:tab pos="174625" algn="l"/>
              </a:tabLst>
            </a:pPr>
            <a:endParaRPr lang="th-TH" sz="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thaiDist">
              <a:tabLst>
                <a:tab pos="174625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(2) งาน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ขับเคลื่อนหรือติดไปกับ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ยานพาหนะ</a:t>
            </a:r>
          </a:p>
          <a:p>
            <a:pPr algn="thaiDist">
              <a:tabLst>
                <a:tab pos="174625" algn="l"/>
              </a:tabLst>
            </a:pPr>
            <a:endParaRPr lang="th-TH" sz="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thaiDist">
              <a:tabLst>
                <a:tab pos="174625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(3) งาน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ยก แบก หาม หาบ ทูน ลาก หรือเข็นของหนักเกิน 15 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กิโลกรัม</a:t>
            </a:r>
          </a:p>
          <a:p>
            <a:pPr algn="thaiDist">
              <a:tabLst>
                <a:tab pos="174625" algn="l"/>
              </a:tabLst>
            </a:pPr>
            <a:endParaRPr lang="th-TH" sz="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thaiDist">
              <a:tabLst>
                <a:tab pos="174625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(4) งาน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ที่ทำใน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เรือ</a:t>
            </a:r>
          </a:p>
          <a:p>
            <a:pPr algn="thaiDist">
              <a:tabLst>
                <a:tab pos="174625" algn="l"/>
              </a:tabLst>
            </a:pPr>
            <a:endParaRPr lang="th-TH" sz="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thaiDist">
              <a:tabLst>
                <a:tab pos="174625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(5) งาน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อื่นตามที่กำหนดในกฎกระทรวง</a:t>
            </a:r>
          </a:p>
        </p:txBody>
      </p:sp>
    </p:spTree>
    <p:extLst>
      <p:ext uri="{BB962C8B-B14F-4D97-AF65-F5344CB8AC3E}">
        <p14:creationId xmlns:p14="http://schemas.microsoft.com/office/powerpoint/2010/main" val="3451576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30911" y="557009"/>
            <a:ext cx="1433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5.3.7 </a:t>
            </a:r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เวลา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พัก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30911" y="1005227"/>
            <a:ext cx="86844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 มีเวลาพักติดต่อกันไม่น้อยกว่าวันละ 1 ชั่วโมง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ภายใน 5 ชั่วโมงแรกของการทำงาน</a:t>
            </a:r>
          </a:p>
          <a:p>
            <a:pPr algn="thaiDist">
              <a:tabLst>
                <a:tab pos="363538" algn="l"/>
              </a:tabLst>
            </a:pPr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นายจ้างและลูกจ้างจะตกลงกันล่วงหน้าให้มีเวลาพักน้อยกว่าครั้งละ 1 ชั่วโมง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ก็ได้แต่ต้องไม่น้อยกว่าครั้งละ 20 นาที และเมื่อรวมกันแล้วต้องไม่น้อยกว่าวันละ 1 ชั่วโมง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30911" y="2725419"/>
            <a:ext cx="2441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5.3.8 </a:t>
            </a:r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การ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ใช้แรงงานหญิง</a:t>
            </a:r>
            <a:endParaRPr lang="th-TH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30910" y="3231717"/>
            <a:ext cx="86844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(1) งาน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เหมืองแร่หรืองานก่อสร้างที่ต้องทำในถ้ำ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ใต้ดิน ใต้น้ำ ในอุโมงค์ ปล่องภูเขา เว้นแต่ลักษณะของงานไม่เป็นอันตรายต่อสุขภาพและร่างกายของ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ลูกจ้าง</a:t>
            </a:r>
          </a:p>
          <a:p>
            <a:pPr algn="thaiDist"/>
            <a:endParaRPr lang="th-TH" sz="800" dirty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(2) งาน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ที่ต้องทำบนนั่งร้านสูงกว่าพื้นดิน ตั้งแต่ 10 เมตร ขึ้น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ไป</a:t>
            </a:r>
          </a:p>
          <a:p>
            <a:pPr algn="thaiDist"/>
            <a:endParaRPr lang="th-TH" sz="8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(3) งาน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ผลิตหรือขนส่งวัตถุระเบิดหรือวัตถุ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ไวไฟ</a:t>
            </a:r>
          </a:p>
          <a:p>
            <a:pPr algn="thaiDist"/>
            <a:endParaRPr lang="th-TH" sz="8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(4) งาน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อื่นที่กำหนดในกฎกระทรวง</a:t>
            </a:r>
          </a:p>
        </p:txBody>
      </p:sp>
    </p:spTree>
    <p:extLst>
      <p:ext uri="{BB962C8B-B14F-4D97-AF65-F5344CB8AC3E}">
        <p14:creationId xmlns:p14="http://schemas.microsoft.com/office/powerpoint/2010/main" val="1248401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63564" y="554776"/>
            <a:ext cx="2350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5.3.9 การ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ใช้แรงงานเด็ก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63564" y="1042790"/>
            <a:ext cx="8651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 ห้ามจ้าง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เด็กอายุต่ำกว่า 15 ปี</a:t>
            </a: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ใน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กรณีที่มีการจ้างเด็กอายุต่ำกว่า 18 ปี เป็นลูกจ้าง นายจ้างต้องปฏิบัติ ดังนี้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63564" y="2019005"/>
            <a:ext cx="86518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538163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(1) แจ้ง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การจ้างเด็กต่อพนักงานตรวจแรงงานภายใน 15 วันนับแต่วันที่เด็กเข้า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ทำงาน</a:t>
            </a:r>
          </a:p>
          <a:p>
            <a:pPr algn="thaiDist">
              <a:tabLst>
                <a:tab pos="538163" algn="l"/>
              </a:tabLst>
            </a:pPr>
            <a:endParaRPr lang="th-TH" sz="8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538163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(2) ทำ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บันทึกการจ้างที่มีการเปลี่ยนแปลงไปจากเดิมโดยเก็บไว้ ณ สถานประกอบการหรือสำนักงานของ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นายจ้าง</a:t>
            </a:r>
            <a:endParaRPr lang="th-TH" sz="800" b="1" dirty="0" smtClean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538163" algn="l"/>
              </a:tabLs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(3)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 แจ้ง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การสิ้นสุดการจ้างเด็กต่อพนักงานตรวจแรงงานภายใน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7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 วันนับแต่วันที่เด็กออกจาก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งาน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63564" y="4231552"/>
            <a:ext cx="86518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3. วัน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หนึ่งต้องมีเวลาพักไม่น้อยกว่า 1 ชั่วโมงติดต่อกัน และใน 4 ชั่วโมง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ต้องจัดเวลาพักให้ตามที่กฎหมาย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กำหนด</a:t>
            </a:r>
          </a:p>
          <a:p>
            <a:pPr algn="thaiDist">
              <a:tabLst>
                <a:tab pos="363538" algn="l"/>
              </a:tabLst>
            </a:pPr>
            <a:endParaRPr lang="th-TH" sz="800" dirty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4. 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คุ้มครองเด็ก</a:t>
            </a:r>
          </a:p>
        </p:txBody>
      </p:sp>
    </p:spTree>
    <p:extLst>
      <p:ext uri="{BB962C8B-B14F-4D97-AF65-F5344CB8AC3E}">
        <p14:creationId xmlns:p14="http://schemas.microsoft.com/office/powerpoint/2010/main" val="83942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69172" y="464531"/>
            <a:ext cx="2977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5.3.10 ค่า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ล่วงเวลาในวันทำงาน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78455" y="885855"/>
            <a:ext cx="6688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ไม่น้อยกว่า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1.5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 เท่า ของค่าจ้างปกติต่อชั่วโมง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69172" y="1327905"/>
            <a:ext cx="6575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5.3.11 ค่า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ทำงานในวันหยุด แบ่งออกเป็น 2 กรณี คือ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27916" y="1815832"/>
            <a:ext cx="87058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 กรณี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ลูกจ้างรายเดือนจ่ายเพิ่มขึ้นไม่น้อยกว่า 1 เท่า ของค่าจ้างปกติต่อ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ชั่วโมง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กรณี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ลูกจ้างรายวันจ่ายเพิ่มขึ้นไม่น้อยกว่า 2 เท่า ของค่าจ้างปกติต่อชั่วโมง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20644" y="2981623"/>
            <a:ext cx="2784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5.3.12 ค่า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ล่วงเวลาในวันหยุด</a:t>
            </a:r>
            <a:endParaRPr lang="th-TH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78455" y="3622254"/>
            <a:ext cx="4102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ไม่น้อยกว่า 3 เท่า ของค่าจ้างปกติต่อชั่วโมง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20644" y="4083919"/>
            <a:ext cx="1699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5.3.13 สวัสดิการ</a:t>
            </a:r>
            <a:endPara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58239" y="4659723"/>
            <a:ext cx="86306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26828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1. นายจ้าง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จัดสวัสดิการเกี่ยวกับสุขภาพอนามัยให้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ลูกจ้าง</a:t>
            </a:r>
          </a:p>
          <a:p>
            <a:pPr algn="thaiDist">
              <a:tabLst>
                <a:tab pos="268288" algn="l"/>
              </a:tabLst>
            </a:pPr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26828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2. นายจ้าง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ที่มีลูกจ้างตั้งแต่ 50 คนขึ้นไป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ต้องจัดให้มีคณะกรรมการสวัสดิการในสถานประกอบกิจการเพื่อร่วมประชุมปรึกษาหารือกับนายจ้างเกี่ยวกับการจัดสวัสดิการในสถานประกอบกิจการ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 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350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74811" y="477688"/>
            <a:ext cx="8700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5.3.14 การ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คุ้มครองความปลอดภัยในการทำงาน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28599" y="1060375"/>
            <a:ext cx="8592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 กำหนด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มาตรฐานให้นายจ้างดำเนินการในการบริหารและการจัดการด้านความปลอดภัย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อา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ชีวอนา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มัย และสภาพแวดล้อมในการทำงานสาขาอาชีพต่าง ๆ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77253" y="1891372"/>
            <a:ext cx="8592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พนักงาน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ตรวจแรงงานมีอำนาจออกคำสั่งเป็นหนังสือให้นายจ้างปรับปรุงสภาพแวดล้อม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ในการทำงาน อาคาร สถานที่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72117" y="2723198"/>
            <a:ext cx="8597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3. นายจ้าง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ต้องจัดให้มีการตรวจสุขภาพของลูกจ้างและส่งผลการตรวจดังกล่าว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แก่พนักงานตรวจแรงงานตามหลักเกณฑ์และวิธีการที่กำหนดในกฎกระทรวง</a:t>
            </a:r>
          </a:p>
        </p:txBody>
      </p:sp>
      <p:pic>
        <p:nvPicPr>
          <p:cNvPr id="1026" name="Picture 2" descr="http://law.jorpor.com/uploads/c6e19d0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635" y="3930196"/>
            <a:ext cx="3348273" cy="250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609903" y="4953629"/>
            <a:ext cx="2933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ตรวจสุขภาพพนักงานประจำปี</a:t>
            </a:r>
          </a:p>
        </p:txBody>
      </p:sp>
    </p:spTree>
    <p:extLst>
      <p:ext uri="{BB962C8B-B14F-4D97-AF65-F5344CB8AC3E}">
        <p14:creationId xmlns:p14="http://schemas.microsoft.com/office/powerpoint/2010/main" val="1750099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27" y="733384"/>
            <a:ext cx="5047732" cy="45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ตัวเชื่อมต่อตรง 2"/>
          <p:cNvCxnSpPr/>
          <p:nvPr/>
        </p:nvCxnSpPr>
        <p:spPr>
          <a:xfrm>
            <a:off x="930069" y="1264024"/>
            <a:ext cx="0" cy="301724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ตัวเชื่อมต่อตรง 3"/>
          <p:cNvCxnSpPr/>
          <p:nvPr/>
        </p:nvCxnSpPr>
        <p:spPr>
          <a:xfrm>
            <a:off x="930069" y="2039321"/>
            <a:ext cx="166766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/>
          <p:cNvCxnSpPr/>
          <p:nvPr/>
        </p:nvCxnSpPr>
        <p:spPr>
          <a:xfrm>
            <a:off x="930069" y="3072780"/>
            <a:ext cx="166766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930069" y="4281270"/>
            <a:ext cx="166766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554" y="1841677"/>
            <a:ext cx="561022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456" y="2883741"/>
            <a:ext cx="4202113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350" y="4048047"/>
            <a:ext cx="420211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13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68940" y="491135"/>
            <a:ext cx="8565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5.3.15 ความ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เท่าเทียมทางสิทธิของลูกจ้างชายและลูกจ้างหญิง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68938" y="905471"/>
            <a:ext cx="8565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นายจ้าง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ต้องกำหนดค่าจ้าง ค่าล่วงเวลา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ค่าทำงานในวันหยุดให้กับลูกจ้างชายหรือหญิงในอัตราที่เท่าเทียมกัน หากมีคุณภาพและปริมาณงานที่เท่ากัน9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82386" y="1824622"/>
            <a:ext cx="1677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5.3.16 ค่าชดเชย</a:t>
            </a:r>
            <a:endPara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2386" y="2357545"/>
            <a:ext cx="8565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นายจ้าง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ต้องจ่ายค่าชดเชยให้แก่ลูกจ้างเมื่อเลิกจ้างโดยพิจารณาจากระยะเวลาในการทำงานของลูกจ้าง ดังนี้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68938" y="3221976"/>
            <a:ext cx="870024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1. ทำงาน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ครบ 120 วัน แต่ไม่ครบ 1 ปี ให้จ่ายไม่น้อยกว่าค่าจ้างอัตราสุดท้าย 30 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วัน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ทำงาน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ครบ 1 ปี แต่ไม่ครบ 3 ปี ให้จ่ายไม่น้อยกว่าค่าจ้างอัตราสุดท้าย 90 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วัน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3. ทำงานครบ 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3 ปี แต่ไม่ครบ 6 ปี ให้จ่ายไม่น้อยกว่าค่าจ้างอัตราสุดท้าย 180 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วัน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4. ทำงาน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ครบ 6 ปี แต่ไม่ครบ 10 ปี ให้จ่ายไม่น้อยกว่าค่าจ้างอัตราสุดท้าย 240 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วัน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  <a:tab pos="444500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5. ทำงาน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ครบ 10 ปี แต่ไม่ครบ 20 ปี ให้จ่ายไม่น้อยกว่าค่าจ้างอัตราสุดท้าย 300 วัน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10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6. ทำงาน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ครบ 20 ปีขึ้นไป ให้จ่ายไม่น้อยกว่าค่าจ้างอัตราสุดท้าย 400 วัน11</a:t>
            </a:r>
          </a:p>
        </p:txBody>
      </p:sp>
    </p:spTree>
    <p:extLst>
      <p:ext uri="{BB962C8B-B14F-4D97-AF65-F5344CB8AC3E}">
        <p14:creationId xmlns:p14="http://schemas.microsoft.com/office/powerpoint/2010/main" val="4015357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5494" y="504582"/>
            <a:ext cx="8606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5.3.17 กรณี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นายจ้างผิดนัดไม่จ่ายค่าตอบแทน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5494" y="919500"/>
            <a:ext cx="8606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นายจ้าง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ต้องเสียดอกเบี้ยให้ลูกจ้างจำนวนร้อยละ 15 ต่อปีตามระยะเวลาที่ผิดนัด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20842" y="1381165"/>
            <a:ext cx="3547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5.3.18 ข้อยกเว้น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ไม่ต้องจ่ายค่าชดเชย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5494" y="1842829"/>
            <a:ext cx="85119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1. ลูกจ้าง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ลาออกเองโดยสมัคร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ใจ</a:t>
            </a:r>
          </a:p>
          <a:p>
            <a:pPr algn="thaiDist">
              <a:tabLst>
                <a:tab pos="363538" algn="l"/>
              </a:tabLst>
            </a:pPr>
            <a:endParaRPr lang="th-TH" sz="800" dirty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2. ลูกจ้าง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ที่กำหนดระยะเวลาไว้แน่นอนและเลิกจ้างตาม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กำหนด</a:t>
            </a:r>
          </a:p>
          <a:p>
            <a:pPr algn="thaiDist">
              <a:tabLst>
                <a:tab pos="363538" algn="l"/>
              </a:tabLst>
            </a:pPr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3. ทุจริต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ต่อหน้าที่หรือกระทำความผิดอาญาโดยเจตนาแก่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นายจ้าง</a:t>
            </a:r>
          </a:p>
          <a:p>
            <a:pPr algn="thaiDist">
              <a:tabLst>
                <a:tab pos="363538" algn="l"/>
              </a:tabLst>
            </a:pPr>
            <a:endParaRPr lang="en-US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4. จง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ใจทำให้นายจ้างได้รับความ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เสียหาย</a:t>
            </a:r>
          </a:p>
          <a:p>
            <a:pPr algn="thaiDist">
              <a:tabLst>
                <a:tab pos="363538" algn="l"/>
              </a:tabLst>
            </a:pPr>
            <a:endParaRPr lang="en-US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5. ประมาท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เลินเล่อเป็นเหตุให้นายจ้างได้รับความเสียหายอย่าง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รุนแรง</a:t>
            </a:r>
          </a:p>
          <a:p>
            <a:pPr algn="thaiDist">
              <a:tabLst>
                <a:tab pos="363538" algn="l"/>
              </a:tabLst>
            </a:pPr>
            <a:endParaRPr lang="en-US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	6. ฝ่า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ฝืนข้อบังคับเกี่ยวกับการทำงานหรือระเบียบหรือคำสั่งของนายจ้างอันชอบด้วยกฎหมายและเป็นธรรม 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dirty="0" smtClean="0"/>
              <a:t>	</a:t>
            </a:r>
            <a:r>
              <a:rPr lang="th-TH" sz="2400" b="1" dirty="0" smtClean="0">
                <a:solidFill>
                  <a:srgbClr val="00B0F0"/>
                </a:solidFill>
              </a:rPr>
              <a:t>7. ละ</a:t>
            </a:r>
            <a:r>
              <a:rPr lang="th-TH" sz="2400" b="1" dirty="0">
                <a:solidFill>
                  <a:srgbClr val="00B0F0"/>
                </a:solidFill>
              </a:rPr>
              <a:t>ทิ้งหน้าที่เป็นเวลา 3 วันติดต่อกัน ไม่ว่าจะมีวันหยุดคั่นหรือไม่ก็ตาม </a:t>
            </a:r>
            <a:endParaRPr lang="th-TH" sz="2400" b="1" dirty="0" smtClean="0">
              <a:solidFill>
                <a:srgbClr val="00B0F0"/>
              </a:solidFill>
            </a:endParaRPr>
          </a:p>
          <a:p>
            <a:pPr algn="thaiDist">
              <a:tabLst>
                <a:tab pos="363538" algn="l"/>
              </a:tabLst>
            </a:pPr>
            <a:endParaRPr lang="th-TH" sz="800" dirty="0" smtClean="0"/>
          </a:p>
          <a:p>
            <a:pPr algn="thaiDist">
              <a:tabLst>
                <a:tab pos="363538" algn="l"/>
              </a:tabLst>
            </a:pPr>
            <a:r>
              <a:rPr lang="th-TH" sz="2400" dirty="0" smtClean="0"/>
              <a:t>	</a:t>
            </a:r>
            <a:r>
              <a:rPr lang="th-TH" sz="2400" b="1" dirty="0" smtClean="0">
                <a:solidFill>
                  <a:srgbClr val="00B0F0"/>
                </a:solidFill>
              </a:rPr>
              <a:t>8. ได้รับ</a:t>
            </a:r>
            <a:r>
              <a:rPr lang="th-TH" sz="2400" b="1" dirty="0">
                <a:solidFill>
                  <a:srgbClr val="00B0F0"/>
                </a:solidFill>
              </a:rPr>
              <a:t>โทษจำคุกตามคำพิพากษาถึงที่สุดให้จำคุก เว้นแต่เป็นโทษสำหรับความผิดที่ได้กระทำโดยประมาทหรือความผิดลหุโทษ</a:t>
            </a:r>
            <a:endParaRPr lang="th-TH" sz="24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8198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58" y="728942"/>
            <a:ext cx="420211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19856" y="1298247"/>
            <a:ext cx="1848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5.4.1 วัตถุประสงค์</a:t>
            </a:r>
            <a:endPara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60911" y="1773359"/>
            <a:ext cx="8614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การ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ประกันสังคม คือ การสร้างหลักประกันในการดำรงชีวิตในกลุ่มของสมาชิกที่มีรายได้และจ่ายเงินสมทบเข้ากองทุนประกันสังคมเพื่อรับผิดชอบในการเฉลี่ยความเสี่ยงที่อาจเกิดขึ้น 7 กรณี ดังนี้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66514" y="2711933"/>
            <a:ext cx="86141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1. กรณี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ประสบอันตราย เจ็บป่วย โดยสาเหตุต้องมิใช่เนื่องมาจากการ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ทำงาน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กรณี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ทุพพลภาพ โดยสาเหตุต้องมิใช่เนื่องมาจากการ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ทำงาน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3. กรณี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เสียชีวิต โดยสาเหตุต้องมิใช่เนื่องมาจากการ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ทำงาน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4. กรณี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คลอด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บุตร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5. กรณี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สงเคราะห์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บุตร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6. กรณี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ชรา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ภาพ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7. กรณี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ว่างงาน (ให้หลักประกันเฉพาะลูกจ้าง)</a:t>
            </a:r>
          </a:p>
        </p:txBody>
      </p:sp>
    </p:spTree>
    <p:extLst>
      <p:ext uri="{BB962C8B-B14F-4D97-AF65-F5344CB8AC3E}">
        <p14:creationId xmlns:p14="http://schemas.microsoft.com/office/powerpoint/2010/main" val="4100625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49851" y="722663"/>
            <a:ext cx="2605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5.4.2 ขอบเขต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การใช้บังคับ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49850" y="1268853"/>
            <a:ext cx="87386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 ข้าราชการ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และลูกจ้างประจำของส่วนราชการกลาง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ราชการส่วนภูมิภาค และราชการส่วนท้องถิ่น แต่ไม่ยกเว้นการบังคับใช้แก่ลูกจ้าง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ชั่วคราว</a:t>
            </a:r>
          </a:p>
          <a:p>
            <a:pPr algn="thaiDist">
              <a:tabLst>
                <a:tab pos="363538" algn="l"/>
              </a:tabLst>
            </a:pPr>
            <a:endParaRPr lang="th-TH" sz="800" dirty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2. ลูกจ้าง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ของรัฐบาลต่างประเทศหรือองค์การระหว่าง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ประเทศ</a:t>
            </a:r>
          </a:p>
          <a:p>
            <a:pPr algn="thaiDist">
              <a:tabLst>
                <a:tab pos="363538" algn="l"/>
              </a:tabLst>
            </a:pPr>
            <a:endParaRPr lang="th-TH" sz="800" dirty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3. ลูกจ้าง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ของนายจ้างที่มีสำนักงานในประเทศและประจำทำงานใน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ต่างประเทศ</a:t>
            </a:r>
          </a:p>
          <a:p>
            <a:pPr algn="thaiDist">
              <a:tabLst>
                <a:tab pos="363538" algn="l"/>
              </a:tabLst>
            </a:pPr>
            <a:endParaRPr lang="th-TH" sz="800" dirty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 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4. ครู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หรือครูใหญ่ของโรงเรียนเอกชนตามกฎหมายว่าด้วยโรงเรียน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เอกชน</a:t>
            </a:r>
          </a:p>
          <a:p>
            <a:pPr algn="thaiDist">
              <a:tabLst>
                <a:tab pos="363538" algn="l"/>
              </a:tabLst>
            </a:pPr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5. นักเรียน 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นักเรียนพยาบาล นิสิตหรือนักศึกษา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หรือแพทย์ฝึกหัด ซึ่งเป็นลูกจ้างของ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โรงเรียนมหาวิทยาลัย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หรือโรงพยาบาล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dirty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6.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กิจการ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หรือลูกจ้างอื่นตามกำหนดในพระราช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กฤษฎีกา</a:t>
            </a:r>
            <a:endParaRPr lang="en-US" sz="24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35156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91541" y="518319"/>
            <a:ext cx="1689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5.4.3 การ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บริหาร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31829" y="980823"/>
            <a:ext cx="86835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1.ให้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มีคณะกรรมการประกันสังคมซึ่งเป็นองค์การไตรภาคี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ประกอบด้วย ฝ่ายรัฐบาล ฝ่ายนายจ้าง และฝ่ายลูกจ้างในสัดส่วนที่เท่ากัน </a:t>
            </a:r>
            <a:endParaRPr lang="th-TH" sz="24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. ให้มีคณะกรรมการการแพทย์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ซึ่งรัฐบาลแต่งตั้งโดยมีอำนาจหน้าที่ในการเสนอความเห็นเกี่ยวกับการให้บริการทางการแพทย์ </a:t>
            </a:r>
            <a:endParaRPr lang="th-TH" sz="24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dirty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dirty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3. ให้จัดตั้งสำนักงานประกันสังคมขึ้นในกระทรวงแรงงาน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โดยมีอำนาจหน้าที่ในการปฏิบัติงานด้านธุรการของคณะกรรมการประกันสังคม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72170" y="4255665"/>
            <a:ext cx="2565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5.4.4 กองทุน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ประกันสังคม</a:t>
            </a:r>
            <a:endParaRPr lang="th-TH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72170" y="4721029"/>
            <a:ext cx="8683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 ให้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จัดตั้งกองทุนประกันสังคมขึ้นในสำนักงานประกันสังคม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เพื่อเป็นทุนใช้จ่ายให้ผู้ประกันตนได้รับประโยชน์ทดแทนตามพระราชบัญญัตินี้ </a:t>
            </a:r>
          </a:p>
        </p:txBody>
      </p:sp>
    </p:spTree>
    <p:extLst>
      <p:ext uri="{BB962C8B-B14F-4D97-AF65-F5344CB8AC3E}">
        <p14:creationId xmlns:p14="http://schemas.microsoft.com/office/powerpoint/2010/main" val="7608833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77830" y="531765"/>
            <a:ext cx="8764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2. กองทุน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ประกันสังคม ประกอบด้วย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77830" y="946683"/>
            <a:ext cx="8656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(1) เงิน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สมทบจาก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รัฐบาล</a:t>
            </a:r>
          </a:p>
          <a:p>
            <a:pPr algn="thaiDist">
              <a:tabLst>
                <a:tab pos="363538" algn="l"/>
              </a:tabLst>
            </a:pPr>
            <a:endParaRPr lang="th-TH" sz="800" b="1" dirty="0" smtClean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(2) เงิน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เพิ่มที่เรียกเก็บจากนายจ้างกรณีผิดนัดไม่นำส่งเงินสมทบหรือส่งไม่ครบจำนวนภายในเวลาที่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กำหนด</a:t>
            </a:r>
          </a:p>
          <a:p>
            <a:pPr algn="thaiDist">
              <a:tabLst>
                <a:tab pos="363538" algn="l"/>
              </a:tabLst>
            </a:pPr>
            <a:endParaRPr lang="th-TH" sz="800" b="1" dirty="0" smtClean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(3) ผลประโยชน์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ของกองทุนให้คณะกรรมการประกันสังคมเป็นผู้ออกระเบียบกำหนดวิธีการจัดหา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ผลประโยชน์</a:t>
            </a:r>
            <a:endParaRPr lang="th-TH" sz="800" b="1" dirty="0" smtClean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(4) เงิน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ค่าธรรมเนียม </a:t>
            </a:r>
            <a:endParaRPr lang="th-TH" sz="2400" b="1" dirty="0" smtClean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b="1" dirty="0" smtClean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(5) เงิน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บริจาคหรือเงิน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อุดหนุน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7829" y="3972687"/>
            <a:ext cx="8764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5.4.5 การ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เป็นผู้ประกันตน มี 3 ประเภท คือ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77830" y="4417419"/>
            <a:ext cx="865688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 ผู้ประกันตน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โดยการบังคับ คือ 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ลูกจ้าง</a:t>
            </a:r>
          </a:p>
          <a:p>
            <a:pPr algn="thaiDist">
              <a:tabLst>
                <a:tab pos="363538" algn="l"/>
              </a:tabLst>
            </a:pPr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ผู้ประกันตน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โดยสมัครใจ คือ ผู้ที่พ้นสภาพการเป็นลูกจ้างและได้สมัครเป็นผู้ประกันตน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ต่อไป</a:t>
            </a:r>
          </a:p>
          <a:p>
            <a:pPr algn="thaiDist">
              <a:tabLst>
                <a:tab pos="363538" algn="l"/>
              </a:tabLst>
            </a:pPr>
            <a:endParaRPr lang="en-US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3. ผู้ประกันตน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ซึ่งไม่ใช่ลูกจ้าง คือ ผู้ประกอบอาชีพอื่นที่มิใช่ลูกจ้างที่สมัครเป็นผู้ประกันตน เช่น เกษตรกร สมาชิกสภาผู้แทนราษฎร เป็น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ต้น</a:t>
            </a:r>
            <a:endParaRPr lang="en-US" sz="24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5418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80208" y="545212"/>
            <a:ext cx="3297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5.4.6 การ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ขึ้นทะเบียนประกันสังคม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87783" y="1033771"/>
            <a:ext cx="8565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ให้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นายจ้างยื่นแบบรายการแสดงรายชื่อผู้ประกันตน อัตราจ้าง และข้อความอื่นตามแบบที่เลขาธิการกำหนดต่อสำนักงานภาย 30 วัน นับแต่วันที่ลูกจ้างเป็นผู้ประกันตน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48270" y="1925887"/>
            <a:ext cx="1611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5.4.7 เงิน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สมทบ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94542" y="2510267"/>
            <a:ext cx="85580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 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จ่ายเงิน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สมทบ</a:t>
            </a:r>
          </a:p>
          <a:p>
            <a:pPr algn="thaiDist"/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นำส่งเงิน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สมทบ</a:t>
            </a:r>
          </a:p>
          <a:p>
            <a:pPr algn="thaiDist"/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3. 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ผิดนัดส่งเงินสมทบ 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</a:t>
            </a:r>
            <a:endParaRPr lang="th-TH" sz="24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27308" y="4089597"/>
            <a:ext cx="8692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5.4.8 ระยะเวลา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การจ่ายเงินสมทบก่อนวันรับบริการทางการแพทย์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03522" y="4543985"/>
            <a:ext cx="8558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1. ประโยชน์ทดแทน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กรณีประสบอันตรายหรือเจ็บป่วยอันมิใช่เนื่องมาจากการ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ทำงาน</a:t>
            </a:r>
          </a:p>
          <a:p>
            <a:pPr marL="228600" indent="-228600" algn="thaiDist">
              <a:buAutoNum type="arabicPeriod"/>
            </a:pPr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กรณี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ทุพพลภาพอันมิใช่เนื่องมาจากการ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ทำงาน</a:t>
            </a:r>
          </a:p>
          <a:p>
            <a:pPr algn="thaiDist"/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</a:rPr>
              <a:t>	3. กรณี</a:t>
            </a:r>
            <a:r>
              <a:rPr lang="th-TH" sz="2400" b="1" dirty="0">
                <a:solidFill>
                  <a:srgbClr val="00B0F0"/>
                </a:solidFill>
              </a:rPr>
              <a:t>เสียชีวิตอันมิใช่เนื่องมาจากการ</a:t>
            </a:r>
            <a:r>
              <a:rPr lang="th-TH" sz="2400" b="1" dirty="0" smtClean="0">
                <a:solidFill>
                  <a:srgbClr val="00B0F0"/>
                </a:solidFill>
              </a:rPr>
              <a:t>ทำงาน</a:t>
            </a:r>
          </a:p>
          <a:p>
            <a:pPr algn="thaiDist"/>
            <a:endParaRPr lang="th-TH" sz="800" b="1" dirty="0" smtClean="0">
              <a:solidFill>
                <a:srgbClr val="00B0F0"/>
              </a:solidFill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</a:rPr>
              <a:t>	4. ประโยชน์</a:t>
            </a:r>
            <a:r>
              <a:rPr lang="th-TH" sz="2400" b="1" dirty="0">
                <a:solidFill>
                  <a:srgbClr val="00B0F0"/>
                </a:solidFill>
              </a:rPr>
              <a:t>ทดแทนกรณีคลอดบุตร </a:t>
            </a:r>
            <a:endParaRPr lang="th-TH" sz="24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6496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15225" y="531765"/>
            <a:ext cx="850604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5. กรณี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สงเคราะห์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บุตร</a:t>
            </a:r>
          </a:p>
          <a:p>
            <a:pPr algn="thaiDist">
              <a:tabLst>
                <a:tab pos="363538" algn="l"/>
              </a:tabLst>
            </a:pPr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6. กรณี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ชราภาพ แบ่งออกเป็น 2 ประเภท 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คือ</a:t>
            </a:r>
          </a:p>
          <a:p>
            <a:pPr algn="thaiDist">
              <a:tabLst>
                <a:tab pos="363538" algn="l"/>
              </a:tabLst>
            </a:pPr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538163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(1) กรณี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เงินบำนาญชราภาพ </a:t>
            </a:r>
            <a:endParaRPr lang="th-TH" sz="2400" b="1" dirty="0" smtClean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538163" algn="l"/>
              </a:tabLst>
            </a:pPr>
            <a:endParaRPr lang="th-TH" sz="8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538163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(2) กรณี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เงินบำเหน็จชราภาพ </a:t>
            </a:r>
            <a:endParaRPr lang="th-TH" sz="2400" b="1" dirty="0" smtClean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538163" algn="l"/>
              </a:tabLst>
            </a:pPr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7. กรณี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ว่างงาน </a:t>
            </a:r>
            <a:endParaRPr lang="en-US" sz="24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25" y="3232944"/>
            <a:ext cx="56102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66777" y="3959020"/>
            <a:ext cx="86136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พระราชบัญญัติ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ที่ว่าด้วยการกระทำผิดเกี่ยวกับคอมพิวเตอร์ คือ กฎหมายควบคุมการกระทำผิดที่ถือว่าเป็นความผิดตามกฎหมายและเป็นการกระทำผ่านหรือโดยอาศัยคอมพิวเตอร์ตั้งโต๊ะ คอมพิวเตอร์โน้ตบุ๊ก สมาร์ต</a:t>
            </a:r>
            <a:r>
              <a:rPr lang="th-TH" sz="2400" dirty="0" err="1">
                <a:latin typeface="Cordia New" pitchFamily="34" charset="-34"/>
                <a:cs typeface="Cordia New" pitchFamily="34" charset="-34"/>
              </a:rPr>
              <a:t>โฟน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 รวมถึงระบบต่าง ๆ ในการกระทำความผิด </a:t>
            </a:r>
          </a:p>
        </p:txBody>
      </p:sp>
    </p:spTree>
    <p:extLst>
      <p:ext uri="{BB962C8B-B14F-4D97-AF65-F5344CB8AC3E}">
        <p14:creationId xmlns:p14="http://schemas.microsoft.com/office/powerpoint/2010/main" val="4176389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57236" y="558660"/>
            <a:ext cx="2985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5.5.1 การ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กระทำที่เป็นความผิด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42046" y="1039640"/>
            <a:ext cx="864645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1. เกี่ยวกับ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การเข้าถึงระบบหรือข้อมูลของผู้อื่นอย่างไม่</a:t>
            </a:r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ถูกต้อง</a:t>
            </a:r>
          </a:p>
          <a:p>
            <a:pPr marL="228600" indent="-228600" algn="thaiDist">
              <a:buAutoNum type="arabicPeriod"/>
            </a:pPr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(1) เข้าถึง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ระบบคอมพิวเตอร์ของผู้อื่น โดยเจ้าของไม่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อนุญาต</a:t>
            </a:r>
            <a:endParaRPr lang="th-TH" sz="800" b="1" dirty="0" smtClean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712788" algn="l"/>
              </a:tabLst>
            </a:pPr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โทษ</a:t>
            </a: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ที่ได้รับ คือ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 จำคุกไม่เกิน 6 เดือน หรือปรับไม่เกิน 10,000 บาท หรือทั้งจำทั้ง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ปรับ</a:t>
            </a:r>
          </a:p>
          <a:p>
            <a:pPr algn="thaiDist">
              <a:tabLst>
                <a:tab pos="363538" algn="l"/>
              </a:tabLst>
            </a:pPr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>
              <a:tabLst>
                <a:tab pos="363538" algn="l"/>
              </a:tabLst>
            </a:pPr>
            <a:r>
              <a:rPr lang="th-TH" sz="2400" dirty="0" smtClean="0"/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</a:rPr>
              <a:t>(2) ล่วงรู้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</a:rPr>
              <a:t>มาตรการป้องกันการเข้าถึงระบบคอมพิวเตอร์ของผู้อื่น แล้วนำไปเปิดเผย 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tabLst>
                <a:tab pos="712788" algn="l"/>
              </a:tabLst>
            </a:pPr>
            <a:r>
              <a:rPr lang="th-TH" sz="2400" b="1" dirty="0" smtClean="0"/>
              <a:t>โทษ</a:t>
            </a:r>
            <a:r>
              <a:rPr lang="th-TH" sz="2400" b="1" dirty="0"/>
              <a:t>ที่ได้รับ คือ</a:t>
            </a:r>
            <a:r>
              <a:rPr lang="th-TH" sz="2400" dirty="0"/>
              <a:t> จำคุกไม่เกิน 1 ปี หรือปรับไม่เกิน 20,000 บาท หรือทั้งจำทั้ง</a:t>
            </a:r>
            <a:r>
              <a:rPr lang="th-TH" sz="2400" dirty="0" smtClean="0"/>
              <a:t>ปรับ</a:t>
            </a:r>
          </a:p>
          <a:p>
            <a:endParaRPr lang="th-TH" sz="800" dirty="0" smtClean="0"/>
          </a:p>
          <a:p>
            <a:pPr>
              <a:tabLst>
                <a:tab pos="363538" algn="l"/>
              </a:tabLst>
            </a:pPr>
            <a:r>
              <a:rPr lang="th-TH" sz="2400" dirty="0" smtClean="0"/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</a:rPr>
              <a:t>(3) เข้าถึง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</a:rPr>
              <a:t>ข้อมูลคอมพิวเตอร์ของผู้อื่นที่มีการป้องกัน โดยเจ้าของไม่อนุญาต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tabLst>
                <a:tab pos="712788" algn="l"/>
              </a:tabLst>
            </a:pPr>
            <a:r>
              <a:rPr lang="th-TH" sz="2400" b="1" dirty="0" smtClean="0"/>
              <a:t>โทษ</a:t>
            </a:r>
            <a:r>
              <a:rPr lang="th-TH" sz="2400" b="1" dirty="0"/>
              <a:t>ที่ได้รับ คือ</a:t>
            </a:r>
            <a:r>
              <a:rPr lang="th-TH" sz="2400" dirty="0"/>
              <a:t> จำคุกไม่เกิน 2 ปี หรือปรับไม่เกิน 40,000 บาท หรือทั้งจำทั้ง</a:t>
            </a:r>
            <a:r>
              <a:rPr lang="th-TH" sz="2400" dirty="0" smtClean="0"/>
              <a:t>ปรับ</a:t>
            </a:r>
          </a:p>
          <a:p>
            <a:endParaRPr lang="th-TH" sz="800" dirty="0" smtClean="0"/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(4) ดัก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รับข้อมูลคอมพิวเตอร์ของผู้อื่นที่เป็นข้อมูลส่วนตัวหรือข้อมูลที่ไม่ได้ให้บุคคลทั่วไปใช้ประโยชน์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712788" algn="l"/>
              </a:tabLst>
            </a:pPr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โทษ</a:t>
            </a: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ที่ได้รับ คือ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 จำคุกไม่เกิน 3 ปี หรือปรับไม่เกิน 60,000 บาท หรือทั้งจำทั้งปรับ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  <a:p>
            <a:pPr algn="thaiDist"/>
            <a:endParaRPr lang="en-US" sz="24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681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16741" y="510448"/>
            <a:ext cx="871369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2. ทำ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ให้ข้อมูลของผู้อื่นเสียหาย ทำลาย แก้ไข เปลี่ยนแปลง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หรือเพิ่มเติมข้อมูลของผู้อื่นอย่างไม่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ถูกต้อง</a:t>
            </a:r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3.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ระงับ ชะลอ ขัดขวาง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หรือรบกวนไม่ให้ระบบคอมพิวเตอร์ของผู้อื่นทำงาน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ตามปกติ</a:t>
            </a:r>
          </a:p>
          <a:p>
            <a:pPr algn="thaiDist">
              <a:tabLst>
                <a:tab pos="363538" algn="l"/>
              </a:tabLst>
            </a:pP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4.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ส่ง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ข้อมูลหรือจดหมายอิเล็กทรอนิกส์ (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E–mail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)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โดยปกปิดหรือปลอมแปลงแหล่งที่มาของข้อมูลให้ผู้อื่นได้รับความเดือดร้อนหรือรำคานแก่ผู้อื่น โดยไม่เปิดโอกาสให้ผู้รับตอบรับหรือ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ปฏิเสธ</a:t>
            </a:r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5.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เข้าถึงระบบหรือข้อมูลคอมพิวเตอร์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การล่วงรู้มาตรการป้องกันการเข้าถึงระบบคอมพิวเตอร์ การดักรับข้อมูลคอมพิวเตอร์ หรือการส่งข้อมูลเท็จที่เกี่ยวกับความมั่นคงของประเทศ ความปลอดภัยสาธารณะ ความมั่นคงทางเศรษฐกิจหรือระบบโครงสร้างพื้นฐานต่าง ๆ </a:t>
            </a:r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6. จำหน่าย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หรือเผยแพร่ชุดคำสั่งเพื่อนำไปใช้กระทำ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ความผิด</a:t>
            </a:r>
            <a:endParaRPr lang="en-US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7.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กระทำ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ความผิดต่อไปนี้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ต้องรับโทษจำคุกไม่เกิน 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5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 ปี หรือปรับไม่เกิน 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100,000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 บาท หรือทั้งจำทั้ง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ปรับ</a:t>
            </a:r>
          </a:p>
          <a:p>
            <a:pPr algn="thaiDist">
              <a:tabLst>
                <a:tab pos="363538" algn="l"/>
              </a:tabLst>
            </a:pP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8.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ให้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ความร่วมมือ ยินยอม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หรือรู้เห็นเป็นใจให้มีกระทำความผิดตามที่ระบุไว้ในข้อ 7 </a:t>
            </a:r>
            <a:endParaRPr lang="th-TH" sz="24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9. สร้าง 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ตัดต่อ เติม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 หรือดัดแปลงภาพของผู้อื่น ทำให้ผู้อื่นได้รับความอับอาย เสียชื่อเสียง ถูกดูหมิ่น หรือเกลียด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ชัง</a:t>
            </a:r>
          </a:p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10. สร้าง 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ตัดต่อ เติม หรือดัดแปลงภาพของผู้เสียชีวิต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ทำให้บิดา มารดา คู่สมรส หรือของผู้เสียชีวิตได้รับความอับอาย เสียชื่อเสียง ถูกดูหมิ่น หรือเกลียด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ชัง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949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10" y="564403"/>
            <a:ext cx="420211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50" y="1085991"/>
            <a:ext cx="4202113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73692" y="1397478"/>
            <a:ext cx="3023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5.1.1 ความหมาย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ของภาษีอากร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73692" y="1818802"/>
            <a:ext cx="8587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ภาษี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อากร 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Taxation)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หมายถึง เงินที่รัฐจัดเก็บจากประชาชนและผู้ประกอบการเพื่อนำมาเป็นรายได้ในการใช้พัฒนาประเทศในด้านต่าง ๆ โดยผู้จ่ายมิได้รับผลประโยชน์ตอบแทนโดยตรง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33350" y="2625625"/>
            <a:ext cx="8587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5.1.2 วัตถุประสงค์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ของการจัดเก็บภาษีอากร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48651" y="3073843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ดังนี้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73692" y="3468272"/>
            <a:ext cx="8587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 ด้าน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การศึกษา จัดให้มีการเรียนฟรี 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ด้าน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สาธารณสุข จัดให้มีการรักษาพยาบาลฟรี 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3. ด้าน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เศรษฐกิจ มีกองทุนหมู่บ้านและการสร้างเขื่อน ฝายทดน้ำ เพื่อ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การเกษตร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4. ด้าน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คมนาคม มีการสร้างถนนหนทาง รวมทั้งด้านรักษาความปลอดภัยในชีวิตและ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ทรัพย์สิน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5. ด้าน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การทหาร มีการจัดสรรงบประมาณ เพื่อจัดซื้ออาวุธยุทโธปกรณ์เพื่อสร้างความเข้มแข็งและป้องกันประเทศ</a:t>
            </a:r>
          </a:p>
        </p:txBody>
      </p:sp>
    </p:spTree>
    <p:extLst>
      <p:ext uri="{BB962C8B-B14F-4D97-AF65-F5344CB8AC3E}">
        <p14:creationId xmlns:p14="http://schemas.microsoft.com/office/powerpoint/2010/main" val="69865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16" y="668946"/>
            <a:ext cx="4202113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74356" y="1166485"/>
            <a:ext cx="8748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กองทุน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เงินทดแทนเป็นกองทุนตามพระราชบัญญัติเงินทดแทน (ฉบับที่ 2) พ.ศ. 2561 จัดตั้งขึ้นเพื่อจ่ายเงินทดแทนให้แก่ลูกจ้างแทนนายจ้าง เมื่อลูกจ้างประสบอันตราย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41135" y="2065273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ค่าทดแทนมี 5 ประเภท คือ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74356" y="2528602"/>
            <a:ext cx="8062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5.6.1 ค่า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ทดแทนกรณีลูกจ้างประสบอันตรายหรือเจ็บป่วย สิทธิที่ลูกจ้างจะได้รับ ได้แก่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41135" y="3091082"/>
            <a:ext cx="861415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 กรณี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ลูกจ้างประสบอันตรายหรือเจ็บป่วยเนื่องจากการทำงาน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ได้รับค่ารักษาพยาบาลได้รับเท่าที่จ่ายจริงแต่ไม่เกิน 50,000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บาท</a:t>
            </a:r>
          </a:p>
          <a:p>
            <a:pPr algn="thaiDist">
              <a:tabLst>
                <a:tab pos="363538" algn="l"/>
              </a:tabLst>
            </a:pPr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dirty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2. กรณี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ลูกจ้างเป็นผู้ป่วยในมีค่าใช้จ่ายเกี่ยวกับค่าห้อง ค่าอาหาร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ค่าบริการพยาบาล และค่าบริการทั่วไป ได้รับเท่าที่จ่ายจริงแต่ไม่เกินวันละ 1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,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300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บาท</a:t>
            </a:r>
          </a:p>
          <a:p>
            <a:pPr algn="thaiDist">
              <a:tabLst>
                <a:tab pos="363538" algn="l"/>
              </a:tabLst>
            </a:pPr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3.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กรณี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ค่ารักษาพยาบาลทุกกรณีไม่เพียงพอ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ให้นายจ้างจ่ายค่ารักษาพยาบาลเท่าที่จ่ายจริงตามความจำเป็น โดยเมื่อรวมกับค่ารักษาพยาบาลแล้วต้องไม่เกิน 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1,000,000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 บาท 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210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36909" y="584972"/>
            <a:ext cx="8673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5.6.3 กรณี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สูญเสียอวัยวะหรือสูญเสียสมรรถภาพในการทำงานของอวัยวะบางส่วน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คือ 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36911" y="1060084"/>
            <a:ext cx="86733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1. ได้รับ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ค่าทดแทนเป็นรายเดือนร้อยละ 70 ของค่าจ้างรายเดือนตามประเภทของอวัยวะที่สูญเสีย แต่ไม่เกิน 10 ปี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36911" y="1744473"/>
            <a:ext cx="86733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ได้รับ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ค่ารักษาพยาบาลเท่าที่จ่ายจริงตามความจำเป็นเพิ่มอีกไม่เกิน 100,000 บาท เมื่อประสบอันตรายหรือเจ็บป่วยตามลักษณะดังนี้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0359" y="2575470"/>
            <a:ext cx="865990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538163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(1) บาดเจ็บ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อย่างรุนแรงของอวัยวะภายในหลายส่วน และต้องได้รับการผ่าตัด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แก้ไข</a:t>
            </a:r>
          </a:p>
          <a:p>
            <a:pPr algn="thaiDist">
              <a:tabLst>
                <a:tab pos="538163" algn="l"/>
              </a:tabLst>
            </a:pPr>
            <a:endParaRPr lang="th-TH" sz="8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538163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(2) บาดเจ็บ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อย่างรุนแรงของกระดูกหลายแห่ง และต้องได้รับการผ่าตัด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แก้ไข</a:t>
            </a:r>
          </a:p>
          <a:p>
            <a:pPr algn="thaiDist">
              <a:tabLst>
                <a:tab pos="538163" algn="l"/>
              </a:tabLst>
            </a:pPr>
            <a:endParaRPr lang="th-TH" sz="8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538163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(3) บาดเจ็บ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อย่างรุนแรงที่ศีรษะ และต้องได้รับการผ่าตัดเปิดกะโหลก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ศีรษะ</a:t>
            </a:r>
          </a:p>
          <a:p>
            <a:pPr algn="thaiDist">
              <a:tabLst>
                <a:tab pos="538163" algn="l"/>
              </a:tabLst>
            </a:pPr>
            <a:endParaRPr lang="th-TH" sz="8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538163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(4) บาดเจ็บ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อย่างรุนแรงของกระดูกสันหลัง ไขสันหลัง หรือราก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ประสาท</a:t>
            </a:r>
          </a:p>
          <a:p>
            <a:pPr algn="thaiDist">
              <a:tabLst>
                <a:tab pos="538163" algn="l"/>
              </a:tabLst>
            </a:pPr>
            <a:endParaRPr lang="th-TH" sz="8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538163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(5) ประสบ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ภาวะที่ต้องผ่าตัดต่ออวัยวะที่ยุ่งยากซึ่งต้องใช้วิธีจุล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ศัลยกรรม</a:t>
            </a:r>
          </a:p>
          <a:p>
            <a:pPr algn="thaiDist">
              <a:tabLst>
                <a:tab pos="538163" algn="l"/>
              </a:tabLst>
            </a:pPr>
            <a:endParaRPr lang="th-TH" sz="8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538163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(6) สูญเสีย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ผิวหนังลึกถึงหนังแท้ตั้งแต่ร้อยละ 25 ของพื้นที่ผิวของร่างกายจากการ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ประสบ</a:t>
            </a:r>
          </a:p>
          <a:p>
            <a:pPr algn="thaiDist">
              <a:tabLst>
                <a:tab pos="538163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อันตราย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จากไฟไหม้ น้ำร้อนลวก ความร้อน ความเย็น สารเคมี รังสี ไฟฟ้าหรือระเบิด </a:t>
            </a:r>
            <a:endParaRPr lang="th-TH" sz="2400" b="1" dirty="0" smtClean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538163" algn="l"/>
              </a:tabLst>
            </a:pPr>
            <a:endParaRPr lang="th-TH" sz="8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538163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(7) ประสบ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อันตรายหรือเจ็บป่วยอย่างอื่นซึ่งรุนแรงหรือเรื้อรัง ตามที่รัฐมนตรีประกาศกำหนด </a:t>
            </a:r>
          </a:p>
        </p:txBody>
      </p:sp>
    </p:spTree>
    <p:extLst>
      <p:ext uri="{BB962C8B-B14F-4D97-AF65-F5344CB8AC3E}">
        <p14:creationId xmlns:p14="http://schemas.microsoft.com/office/powerpoint/2010/main" val="2612526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18247" y="578087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5.6.4 กรณี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ทุพพลภาพ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ลูกจ้างจะได้รับสิทธิ คือ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30188" y="1239999"/>
            <a:ext cx="868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1. ได้รับ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ค่ารักษาพยาบาล ค่าทดแทน ร้อยละ 70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ของค่าจ้างรายเดือน ในกรณีที่ไม่สามารถทำงาน เป็นเวลาไม่เกิน 1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ปี</a:t>
            </a:r>
          </a:p>
          <a:p>
            <a:pPr algn="thaiDist">
              <a:tabLst>
                <a:tab pos="363538" algn="l"/>
              </a:tabLst>
            </a:pPr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ได้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ค่าทดแทนร้อยละ 70 ของค่าจ้างรายเดือน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กรณีสูญเสียสมรรถภาพในการทำงานของร่างกาย เป็นเวลาไม่เกิน 10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ปี</a:t>
            </a:r>
          </a:p>
          <a:p>
            <a:pPr algn="thaiDist">
              <a:tabLst>
                <a:tab pos="363538" algn="l"/>
              </a:tabLst>
            </a:pPr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3. ได้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ค่าทดแทนร้อยละ 70 ของค่าจ้างรายเดือน กรณีทุพพลภาพเป็นเวลาไม่น้อยกว่า 15 ปี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และหากจำเป็นต้องได้รับการฟื้นฟูสมรรถภาพจะได้รับค่าฟื้นฟูสมรรถภาพ 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42047" y="4633792"/>
            <a:ext cx="8686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5.6.5 กรณี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เสียชีวิตหรือสูญหาย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สิทธิที่ลูกจ้างจะได้รับ คือ 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57081" y="5095457"/>
            <a:ext cx="8686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1. ค่า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ทำศพ จำนวน 100 เท่าของอัตราสูงสุดของค่าจ้างขั้นต่ำรายวัน</a:t>
            </a:r>
          </a:p>
        </p:txBody>
      </p:sp>
    </p:spTree>
    <p:extLst>
      <p:ext uri="{BB962C8B-B14F-4D97-AF65-F5344CB8AC3E}">
        <p14:creationId xmlns:p14="http://schemas.microsoft.com/office/powerpoint/2010/main" val="2252497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47915" y="611285"/>
            <a:ext cx="878093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b="1" dirty="0" smtClean="0">
                <a:solidFill>
                  <a:srgbClr val="00B0F0"/>
                </a:solidFill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2. ลูกจ้างถึง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แก่ความตายหรือสูญหาย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เนื่องจากการทำงาน มีสิทธิได้รับค่าทดแทนร้อยละ 70 ของค่าจ้างรายเดือน เป็นระยะเวลา 10 ปี โดยจ่ายให้กับผู้มีสิทธิตามกฎหมายในจำนวนเท่า ๆ กัน ได้แก่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09282" y="1651754"/>
            <a:ext cx="861956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538163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(1) มารดา 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บิดาที่ชอบด้วยกฎหมาย </a:t>
            </a:r>
            <a:endParaRPr lang="th-TH" sz="2400" b="1" dirty="0" smtClean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538163" algn="l"/>
              </a:tabLst>
            </a:pPr>
            <a:endParaRPr lang="th-TH" sz="8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538163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(2) สามี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หรือภรรยาที่ชอบด้วยกฎหมาย </a:t>
            </a:r>
            <a:endParaRPr lang="th-TH" sz="2400" b="1" dirty="0" smtClean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538163" algn="l"/>
              </a:tabLst>
            </a:pPr>
            <a:endParaRPr lang="th-TH" sz="8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538163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(3) บุตร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ที่มีอายุต่ำกว่า 18 ปี จะได้รับเงินทดทนจนต่อไปจนกว่าจบการศึกษาระดับปริญญา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ตรี</a:t>
            </a:r>
          </a:p>
          <a:p>
            <a:pPr algn="thaiDist">
              <a:tabLst>
                <a:tab pos="538163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(4) บุตร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ที่มีอายุตั้งแต่ 18 ปีขึ้นไป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ที่อยู่ระหว่างการศึกษาต่ำกว่าปริญญาตรี จะได้รับเงินจนจบการศึกษาระดับปริญญา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ตรี</a:t>
            </a:r>
          </a:p>
          <a:p>
            <a:pPr algn="thaiDist"/>
            <a:endParaRPr lang="en-US" sz="800" dirty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538163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(5) บุตร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ที่มีอายุตั้งแต่ 18 ปี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และทุพพลภาพหรือจิตฟั่นเฟือนไม่สมประกอบ ซึ่งอยู่ในอุปการะของลูกจ้างก่อนลูกจ้างถึงแก่ความตายหรือสูญ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หาย</a:t>
            </a:r>
          </a:p>
          <a:p>
            <a:pPr algn="thaiDist"/>
            <a:endParaRPr lang="en-US" sz="800" dirty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538163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(6) บุตร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ของลูกจ้างซึ่งเกิดภายใน 310 วัน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นับแต่วันที่ลูกจ้างถึงแก่ความตาย หรือวันที่เกิดเหตุสูญหาย มีสิทธิรับเงินทดแทนนับแต่วัน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คลอด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0511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43688270_286529201958570_5433490996488830976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435" y="727541"/>
            <a:ext cx="3212306" cy="456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3101692" y="5548099"/>
            <a:ext cx="2970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สิทธิประโยชน์ที่ลูกจ้างจะได้รับ</a:t>
            </a:r>
          </a:p>
        </p:txBody>
      </p:sp>
    </p:spTree>
    <p:extLst>
      <p:ext uri="{BB962C8B-B14F-4D97-AF65-F5344CB8AC3E}">
        <p14:creationId xmlns:p14="http://schemas.microsoft.com/office/powerpoint/2010/main" val="2975093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58" y="742388"/>
            <a:ext cx="420211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422276" y="1271063"/>
            <a:ext cx="6583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ทรัพย์สินทางปัญญา แบ่งออกได้เป็น 2 ประเภท คือ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74357" y="1981181"/>
            <a:ext cx="86007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5.7.1 ทรัพย์สิน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ทางอุตสาหกรรม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(Industrial Property)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ประกอบด้วย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12147" y="2667653"/>
            <a:ext cx="749001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 สิทธิบัตร</a:t>
            </a:r>
          </a:p>
          <a:p>
            <a:pPr algn="thaiDist"/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/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2. เครื่องหมาย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การค้า 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(Trade Mark</a:t>
            </a: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)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</a:t>
            </a:r>
          </a:p>
          <a:p>
            <a:pPr algn="thaiDist"/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/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3. แผนภูมิ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ของวงจร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รวม</a:t>
            </a:r>
          </a:p>
          <a:p>
            <a:pPr algn="thaiDist"/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/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4. ความลับ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ทางการ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ค้า</a:t>
            </a:r>
          </a:p>
          <a:p>
            <a:pPr algn="thaiDist"/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/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5. สิ่ง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บ่งชี้ทางภูมิศาสตร์</a:t>
            </a:r>
          </a:p>
        </p:txBody>
      </p:sp>
    </p:spTree>
    <p:extLst>
      <p:ext uri="{BB962C8B-B14F-4D97-AF65-F5344CB8AC3E}">
        <p14:creationId xmlns:p14="http://schemas.microsoft.com/office/powerpoint/2010/main" val="834333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ccar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692" y="598392"/>
            <a:ext cx="4939792" cy="317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253970" y="4098289"/>
            <a:ext cx="4639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บัตรประกันสุขภาพถ้วนหน้า รักษาพยาบาลฟรี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30187" y="4860096"/>
            <a:ext cx="8686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นอกจาก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การเก็บภาษีอากรเพื่อนำมาพัฒนาประเทศชาติแล้ว รัฐบาลยังมีวัตถุประสงค์อย่างอื่นในการจัดเก็บภาษี คือ</a:t>
            </a:r>
          </a:p>
        </p:txBody>
      </p:sp>
    </p:spTree>
    <p:extLst>
      <p:ext uri="{BB962C8B-B14F-4D97-AF65-F5344CB8AC3E}">
        <p14:creationId xmlns:p14="http://schemas.microsoft.com/office/powerpoint/2010/main" val="56688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36911" y="530023"/>
            <a:ext cx="86733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1. เพื่อ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เป็นการส่งเสริมและคุ้มครองอุตสาหกรรมภายในประเทศ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โดยเฉพาะอุตสาหกรรมขนาดกลางและขนาดย่อมโดยวิธีตั้งกำแพงภาษี (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Tariff Wall)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สำหรับการนำเข้าสินค้าบางชนิด โดยเก็บภาษีในอัตราสูงทำให้ราคาแพงกว่าสินค้าที่ผลิตภายในประเทศ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36911" y="1750258"/>
            <a:ext cx="86733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2. เพื่อ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เป็นการควบคุมการบริโภคของประชาชนภายในประเทศ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โดยการเรียกเก็บภาษีจากสินค้าฟุ่มเฟือยหรือสินค้าที่เป็นอันตรายต่อสุขภาพ </a:t>
            </a:r>
          </a:p>
        </p:txBody>
      </p:sp>
      <p:pic>
        <p:nvPicPr>
          <p:cNvPr id="3074" name="Picture 2" descr="e34d3424a8e88713f3131df1306ac4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376" y="2675385"/>
            <a:ext cx="3816424" cy="317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1263042" y="5962729"/>
            <a:ext cx="6621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กระเป๋า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แบ</a:t>
            </a:r>
            <a:r>
              <a:rPr lang="th-TH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รนด์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ดังจากต่างประเทศจัดเป็นสินค้าฟุ่มเฟือย</a:t>
            </a:r>
          </a:p>
        </p:txBody>
      </p:sp>
    </p:spTree>
    <p:extLst>
      <p:ext uri="{BB962C8B-B14F-4D97-AF65-F5344CB8AC3E}">
        <p14:creationId xmlns:p14="http://schemas.microsoft.com/office/powerpoint/2010/main" val="16093203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7082" y="665363"/>
            <a:ext cx="8633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3. เพื่อ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เป็นการกระจายความมั่งคั่งจากผู้ที่มีรายได้มากไปสู่ผู้ที่มีรายได้น้อย โดยการจัดเก็บภาษีเงินได้บุคคลธรรมดาในอัตราก้าวหน้า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7082" y="1650010"/>
            <a:ext cx="86852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4. เพื่อ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ใช้เป็นเครื่องมือในการควบคุมปริมาณเงินหมุนเวียนภายในประเทศหรือที่เรียกว่า “นโยบายการคลัง” (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Fiscal Policy) </a:t>
            </a:r>
            <a:endParaRPr lang="th-TH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30445" y="2655818"/>
            <a:ext cx="3365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5.1.3 การ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จำแนกประเภทภาษีอากร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84035" y="3232099"/>
            <a:ext cx="8379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การจำแนกประเภทภาษีอากร สามารถจำแนกตามหลักการผลักภาระภาษีได้ 2 ประเภท คือ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57082" y="3766764"/>
            <a:ext cx="8633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1. ภาษี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ทางตรง (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Direct Tax)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คือ ภาษีที่ผู้เสียภาษีไม่สามารถผลักภาระภาษีของตนไปให้ผู้อื่นจ่ายแทนได้ เช่น ภาษีเงินได้บุคคลธรรมดา ภาษีเงินได้นิติบุคคล เป็นต้น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30982" y="4774235"/>
            <a:ext cx="86852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2</a:t>
            </a:r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. ภาษี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ทางอ้อม (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Indirect Tax)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คือ ภาษีที่ผู้ที่มีหน้าที่เสียภาษีสามารถผลักภาระภาษีของตนไปให้ผู้อื่นจ่ายแทนได้ เช่น ภาษีมูลค่าเพิ่ม ภาษีธุรกิจเฉพาะ อากร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แสตมป์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เป็นต้น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 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6222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01706" y="618411"/>
            <a:ext cx="8659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5.1.4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ภาษี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เงินได้บุคคลธรรมดา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43635" y="1063142"/>
            <a:ext cx="8659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449263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ภาษี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เงินได้บุคคลธรรมดา หมายถึง การจัดเก็บภาษีจากบุคคลทุกคนที่มีรายได้ถึงเกณฑ์ที่กำหนดตามประมวลรัษฎากร โดยกำหนดการยื่นชำระภาษีเงินได้บุคคลธรรมดาที่มีรายได้จากการประกอบธุรกิจที่มิได้จดทะเบียนเป็นนิติบุคคลต้องชำระภาษีปีละ 2 ครั้ง 6 เดือน ชำระ 1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ครั้ง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98503" y="2471268"/>
            <a:ext cx="3643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ผู้มีหน้าที่เสียภาษีเงินได้บุคคลธรรมดา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98503" y="3017915"/>
            <a:ext cx="86572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1. บุคคลธรรมดา</a:t>
            </a:r>
          </a:p>
          <a:p>
            <a:pPr marL="228600" indent="-228600" algn="thaiDist">
              <a:buAutoNum type="arabicPeriod"/>
            </a:pPr>
            <a:endParaRPr lang="th-TH" sz="800" dirty="0" smtClean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2. ผู้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ที่ถึงแก่ความตายระหว่างปี</a:t>
            </a:r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ภาษี</a:t>
            </a:r>
          </a:p>
          <a:p>
            <a:pPr algn="thaiDist"/>
            <a:endParaRPr lang="th-TH" sz="8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3. ห้าง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หุ้นส่วนสามัญหรือคณะบุคคลที่มิใช่นิติ</a:t>
            </a:r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บุคคล</a:t>
            </a:r>
          </a:p>
          <a:p>
            <a:pPr algn="thaiDist"/>
            <a:endParaRPr lang="th-TH" sz="8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4. กอง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มรดกที่ยังไม่ได้แบ่ง </a:t>
            </a:r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</a:t>
            </a:r>
            <a:endParaRPr lang="th-TH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37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67053" y="568222"/>
            <a:ext cx="2525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5.1.5 ภาษี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เงินได้นิติบุคคล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46378" y="1139787"/>
            <a:ext cx="8621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การคำนวณภาษีเงินได้นิติบุคคล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สามารถคำนวณจากฐานภาษี 4 ประเภท ดังนี้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80500" y="1734181"/>
            <a:ext cx="86214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1. กำไร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สุทธิ </a:t>
            </a:r>
            <a:endParaRPr lang="th-TH" sz="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2. รายได้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ก่อนหักรายจ่าย </a:t>
            </a:r>
            <a:endParaRPr lang="th-TH" sz="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3. เงิน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ได้ที่จ่ายจากหรือในประเทศ</a:t>
            </a:r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ไทย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4. การ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จำหน่ายกำไรออกไปนอกประเทศ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0500" y="4151618"/>
            <a:ext cx="2020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5.1.6 ภาษีมูลค่าเพิ่ม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62861" y="4813110"/>
            <a:ext cx="86214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ภาษีมูลค่าเพิ่ม 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Value Added Tax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)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หรือที่เรียกว่า “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Vat”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เป็นระบบการจัดเก็บภาษีระบบใหม่ของประเทศไทย ซึ่งได้นำมาใช้จัดเก็บภาษีแทนภาษีการค้า </a:t>
            </a:r>
          </a:p>
        </p:txBody>
      </p:sp>
    </p:spTree>
    <p:extLst>
      <p:ext uri="{BB962C8B-B14F-4D97-AF65-F5344CB8AC3E}">
        <p14:creationId xmlns:p14="http://schemas.microsoft.com/office/powerpoint/2010/main" val="3126452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1928</TotalTime>
  <Words>689</Words>
  <Application>Microsoft Office PowerPoint</Application>
  <PresentationFormat>นำเสนอทางหน้าจอ (4:3)</PresentationFormat>
  <Paragraphs>476</Paragraphs>
  <Slides>45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45</vt:i4>
      </vt:variant>
    </vt:vector>
  </HeadingPairs>
  <TitlesOfParts>
    <vt:vector size="46" baseType="lpstr"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deed_30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Windows User</cp:lastModifiedBy>
  <cp:revision>176</cp:revision>
  <dcterms:created xsi:type="dcterms:W3CDTF">2019-12-07T08:38:11Z</dcterms:created>
  <dcterms:modified xsi:type="dcterms:W3CDTF">2020-07-16T09:16:04Z</dcterms:modified>
</cp:coreProperties>
</file>