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9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60" y="-108"/>
      </p:cViewPr>
      <p:guideLst>
        <p:guide orient="horz" pos="216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28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0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10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272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3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91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09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727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060A-C0D3-4268-A7E8-32F458A57063}" type="datetimeFigureOut">
              <a:rPr lang="th-TH" smtClean="0"/>
              <a:t>16/07/63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8CC46-4ECE-4A7C-97C8-FB52ABEA0B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2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2406" y="572108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6.4.4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วิเคราะห์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SWOT </a:t>
            </a:r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18606" y="1162037"/>
            <a:ext cx="8713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SWOT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Analysis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เครื่องมือที่ช่วยในการวิเคราะห์สภาพแวดล้อมภายในธุรกิจและสภาพแวดล้อมภายนอกธุรกิจ ซึ่งใช้ได้กับธุรกิจทุกประเภท ทุกขนาด ประกอบด้วย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2406" y="2278998"/>
            <a:ext cx="8713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จุด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แข็ง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Strengths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จุดอ่อน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Weaknesses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en-US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โอกาส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Opportunities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	4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.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อุปสรรค 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Threats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en-US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2181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0742" y="534142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6.4.5 วัตถุประสงค์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และเป้าหมายทางธุรกิจ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81007" y="946046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0742" y="1443097"/>
            <a:ext cx="8623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วิสัยทัศน์ 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Vision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ได้แก่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1007" y="1917719"/>
            <a:ext cx="6738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เป็น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ผู้นำทางด้านคุณภาพในอุตสาหกรรมเส้น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ใย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เป็น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ผู้นำในธุรกิจเรือท่องเที่ยวที่ใหญ่ที่สุดในประเทศไทย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7636" y="3041193"/>
            <a:ext cx="5517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พันธ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กิจ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Mission) 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ได้แก่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0742" y="3502858"/>
            <a:ext cx="8744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268288" algn="l"/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บริษัท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จะเน้นทำวิจัยและพัฒนาในทุกด้าน เพื่อการผลิตเส้นใยที่มี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คุณภาพ</a:t>
            </a:r>
          </a:p>
          <a:p>
            <a:pPr algn="thaiDist">
              <a:tabLst>
                <a:tab pos="26828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	(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2)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บริษัท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จะขยายธุรกิจอย่างต่อเนื่อง เลือกลงทุนในกิจการที่คุ้มค่าเพื่อสร้างผลตอบแทนที่ดีต่อผู้ถือหุ้นและ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พนักงาน</a:t>
            </a:r>
          </a:p>
          <a:p>
            <a:pPr algn="thaiDist">
              <a:tabLst>
                <a:tab pos="26828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26828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เป้าหมาย 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Goal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) เช่น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7636" y="5318740"/>
            <a:ext cx="8744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ยอดขาย 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100 ล้านบาท ในปีที่ 5</a:t>
            </a: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ส่วน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แบ่งตลาด 20% ในปีที่ 3</a:t>
            </a:r>
          </a:p>
        </p:txBody>
      </p:sp>
    </p:spTree>
    <p:extLst>
      <p:ext uri="{BB962C8B-B14F-4D97-AF65-F5344CB8AC3E}">
        <p14:creationId xmlns:p14="http://schemas.microsoft.com/office/powerpoint/2010/main" val="2226311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1876" y="652208"/>
            <a:ext cx="8700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6.4.6 แผนการ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กลยุทธ์ระดับปฏิบัติงาน ซึ่งจะช่วยผลักดันให้ธุรกิจบรรลุ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เป้าหมายประกอบด้วย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46308" y="1510661"/>
            <a:ext cx="7651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กำหนดเป้าหมายทางการ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ตลาด</a:t>
            </a:r>
          </a:p>
          <a:p>
            <a:pPr algn="thaiDist"/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เลือกกลุ่มลูกค้า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เป้าหมาย</a:t>
            </a:r>
          </a:p>
          <a:p>
            <a:pPr algn="thaiDist"/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3.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วางตำแหน่ง</a:t>
            </a: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สินค้า</a:t>
            </a:r>
          </a:p>
          <a:p>
            <a:pPr algn="thaiDist"/>
            <a:endParaRPr lang="th-TH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4. การ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ใช้ส่วนประสมทางการตลาด (4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P’s)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1876" y="3771635"/>
            <a:ext cx="8700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6.4.7 แผนการ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ออกแบบและพัฒนาผลิตภัณฑ์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1874" y="4219854"/>
            <a:ext cx="8700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44450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การ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ออกแบบผลิตภัณฑ์เป็นการออกแบบเพื่อการผลิตผลิตภัณฑ์ชนิดต่าง ๆ ซึ่งผู้ออกแบบผลิตภัณฑ์จะต้องคำนึงถึง ประโยชน์ใช้สอย ความสวยงาม ความแข็งแรง ความปลอดภัยและความสะดวกสบายในการใช้ </a:t>
            </a:r>
          </a:p>
        </p:txBody>
      </p:sp>
    </p:spTree>
    <p:extLst>
      <p:ext uri="{BB962C8B-B14F-4D97-AF65-F5344CB8AC3E}">
        <p14:creationId xmlns:p14="http://schemas.microsoft.com/office/powerpoint/2010/main" val="3979296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18" y="1804901"/>
            <a:ext cx="3407874" cy="255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รูปภาพ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92" y="1636705"/>
            <a:ext cx="3498280" cy="263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375725" y="4630349"/>
            <a:ext cx="4392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การออกแบบผลิตภัณฑ์ให้มีรูปลักษณ์สวยงาม </a:t>
            </a:r>
          </a:p>
        </p:txBody>
      </p:sp>
    </p:spTree>
    <p:extLst>
      <p:ext uri="{BB962C8B-B14F-4D97-AF65-F5344CB8AC3E}">
        <p14:creationId xmlns:p14="http://schemas.microsoft.com/office/powerpoint/2010/main" val="1173869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5153" y="526128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ความสำคัญของการออกแบบผลิตภัณฑ์และการพัฒนาผลิตภัณฑ์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8600" y="1007398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สร้าง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เอกลักษณ์สินค้าให้เกิดสัมผัสและการรับรู้ที่ดีต่อองค์กรโดยผ่านการใช้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ผลิตภัณฑ์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พัฒนา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ผลิตภัณฑ์เดิมให้เกิดประโยชน์ใช้สอยที่ดีขึ้น ทั้งทางด้านกายภาพและจิตใจ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เพิ่ม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คุณค่าผลิตภัณฑ์ให้สูงขึ้น เพื่อนำไปสู่การเพิ่มราคาสินค้าให้สูงขึ้น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ลด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ต้นทุน เพื่อเพิ่มผลกำไร เช่น การออกแบบให้ผลิตง่าย ลดขั้นตอนในการผลิต เลือกใช้วัสดุภายในประเทศ ฯลฯ</a:t>
            </a:r>
          </a:p>
        </p:txBody>
      </p:sp>
      <p:pic>
        <p:nvPicPr>
          <p:cNvPr id="3074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1" y="3423298"/>
            <a:ext cx="3115301" cy="212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รูปภาพ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51553" y="3342616"/>
            <a:ext cx="2955318" cy="22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57200" y="588985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การออกแบบผลิตภัณฑ์ที่เน้นความสะดวกสบายในการใช้และประโยชน์ใช้สอยหลากหลาย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385856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575" y="585554"/>
            <a:ext cx="4012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6.4.8 แผนการผลิตหรือแผนการปฏิบัติการ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5323" y="1027075"/>
            <a:ext cx="86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ใน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กรณีที่กิจการทำธุรกิจการผลิต สิ่งที่ต้องให้รายละเอียด ประกอบด้วย การจัดซื้อและระบบสินค้าคงคลัง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1816" y="1959667"/>
            <a:ext cx="86733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</a:t>
            </a:r>
            <a:r>
              <a:rPr lang="th-TH" sz="2400" b="1" dirty="0" err="1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ทำเล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ที่ตั้งและการวางผัง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โรงงาน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กระบวนการ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ผลิตและเทคโนโลยีที่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ใช้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วางแผนการ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(4) ระบบ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ควบคุม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คุณภาพ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(5)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บำรุงรักษาระบบการ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(6)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เพิ่มประสิทธิภาพทางการผลิต</a:t>
            </a:r>
          </a:p>
        </p:txBody>
      </p:sp>
    </p:spTree>
    <p:extLst>
      <p:ext uri="{BB962C8B-B14F-4D97-AF65-F5344CB8AC3E}">
        <p14:creationId xmlns:p14="http://schemas.microsoft.com/office/powerpoint/2010/main" val="293720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5494" y="601089"/>
            <a:ext cx="8633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ใน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กรณีเป็นธุรกิจพาณิชยก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รรม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หรือธุรกิจซื้อมาขายไป รายละเอียดที่จะต้องเขียนไว้ในแผนธุรกิจ มีดังนี้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2047" y="1387511"/>
            <a:ext cx="8633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หาแหล่ง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สินค้า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วางระบบการ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ขนส่ง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(3)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วางระบบ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จัดซื้อ</a:t>
            </a:r>
          </a:p>
          <a:p>
            <a:pPr algn="thaiDist"/>
            <a:endParaRPr lang="th-TH" sz="8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(4)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วางระบบสินค้าคงคลัง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5494" y="3573957"/>
            <a:ext cx="863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ใน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กรณีเป็นธุรกิจบริการ รายละเอียดที่จะต้องเขียนในแผนธุรกิจ มีดังนี้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8941" y="4049069"/>
            <a:ext cx="86195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(1) สถานที่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และ</a:t>
            </a:r>
            <a:r>
              <a:rPr lang="th-TH" sz="2400" b="1" dirty="0" err="1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ทำเล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ที่ตั้ง</a:t>
            </a: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(2) กระบวนการ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บริการ</a:t>
            </a: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(3) พนักงาน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ที่ให้บริการ</a:t>
            </a: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(4) ความสามารถ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สูงสุดที่ให้บริการได้</a:t>
            </a:r>
          </a:p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(5) คุณภาพ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งานบริการ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239153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2317" y="455216"/>
            <a:ext cx="8633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6.4.9 แผน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จัดการและแผนกำลังคน ประกอบด้วย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76753" y="795858"/>
            <a:ext cx="75841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โครงสร้าง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องค์กรและทีม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บริหาร</a:t>
            </a: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แผนกำลังคน</a:t>
            </a:r>
          </a:p>
          <a:p>
            <a:pPr algn="thaiDist"/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3. ระบบ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การบริหาร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2671" y="2169441"/>
            <a:ext cx="3369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6.4.10 แผนการ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ดำเนินงานโดยรวม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3907" y="2554732"/>
            <a:ext cx="8633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เมื่อ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มีการวางแผนด้านต่าง ๆ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ทั้งแผนการตลาด แผนการผลิต กิจการต้องรวบรวมแผนทั้งหมดมาเขียนเป็นแผนเรื่องเดียวกัน เพื่อให้เกิดความสอดคล้องและบรรลุเป้าหมาย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3907" y="3358835"/>
            <a:ext cx="3177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6.4.11 แผนการ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เงิน ประกอบด้วย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2317" y="3789439"/>
            <a:ext cx="8631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เงินทุน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หมุนเวียน ที่กิจการต้อง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ใช้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เงิน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ลงทุนและแหล่งที่มาของเงิน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ผลตอบแทน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จากการ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ลงทุน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งบ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ดุลและงบกำไร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ขาดทุน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5. งบ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กระแสเงิน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สด</a:t>
            </a:r>
          </a:p>
          <a:p>
            <a:pPr algn="thaiDist">
              <a:tabLst>
                <a:tab pos="538163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538163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6. จุดคุ้มทุน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9124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36295" y="477978"/>
            <a:ext cx="3291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6.4.12 ความ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เสี่ยงและแผนฉุกเฉิน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0801" y="889843"/>
            <a:ext cx="8579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ดำเนินธุรกิจไม่ว่าจะเป็นขนาดเล็กหรือใหญ่ย่อมมีความเสี่ยงเกิดขึ้นเสมอแม้ว่าจะได้มีการทำแผนธุรกิจไว้เป็นอย่างดีแล้วก็ตาม ความเสี่ยงอาจเกิดจากปัจจัยหลายอย่าง เช่น ภาวะเศรษฐกิจ เสถียรภาพทางการเมือง อัตราดอกเบี้ย ราคาน้ำมันเชื้อเพลิง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48" y="2386007"/>
            <a:ext cx="4763130" cy="33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26936" y="5968390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ส่วนประกอบของแผนธุรกิจ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2927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5" y="788015"/>
            <a:ext cx="5047732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930069" y="1322521"/>
            <a:ext cx="0" cy="43227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930069" y="2268763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930069" y="3302222"/>
            <a:ext cx="16676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930069" y="4510712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940228" y="5612598"/>
            <a:ext cx="16676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4" y="2073500"/>
            <a:ext cx="420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4" y="3121867"/>
            <a:ext cx="420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4" y="4315449"/>
            <a:ext cx="420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27" y="5417335"/>
            <a:ext cx="4203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15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6" y="682157"/>
            <a:ext cx="4210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6" y="1198095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7291" y="1645265"/>
            <a:ext cx="8585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แผนธุรกิจ คือ แผนงานที่แสดงถึงกิจกรรมต่าง ๆ ขององค์กรที่ต้องปฏิบัติอย่างเป็นระบบเพื่อให้งานบรรลุเป้าหมายและเพื่อใช้ทรัพยากรที่มีอยู่อย่างจำกัดให้เกิดประโยชน์สูงสุด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6" y="2598730"/>
            <a:ext cx="4210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75946" y="3086417"/>
            <a:ext cx="8585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บุคคล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ที่เกี่ยวข้องกับแผนธุรกิจ ประกอบด้วย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6286" y="3596760"/>
            <a:ext cx="8606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6.2.1 ผู้ประกอบการ 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ซึ่งเป็นผู้วางแผนธุรกิจจะต้องดำเนินธุรกิจตามแผนที่วางไว้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5946" y="4065437"/>
            <a:ext cx="86464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6.2.1 ผู้ประกอบการ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ซึ่งเป็นผู้วางแผนธุรกิจจะต้องดำเนินธุรกิจตามแผนที่วาง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ไว้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6.2.2 หุ้นส่วน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เป็นผู้ลงทุนร่วมกับกิจการ ประเด็นที่สำคัญสำหรับหุ้นส่วน คือ เรื่องกำไร ขาดทุน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จุดคุ้มทุน</a:t>
            </a:r>
          </a:p>
          <a:p>
            <a:pPr algn="thaiDist">
              <a:tabLst>
                <a:tab pos="363538" algn="l"/>
              </a:tabLst>
            </a:pPr>
            <a:endParaRPr lang="th-TH" sz="800" dirty="0"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 6.2.3 สถาบัน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การเงิน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หน่วยงานที่จะให้ธุรกิจกู้เงินไปลงทุน ประเด็นที่สถาบันการเงินสนใจ คือ โอกาสที่จะได้ดอกเบี้ยกับเงินต้นคืนเป็นอย่างไร ความเสี่ยงมาก–น้อยเพียงไร มีอะไรเป็นหลักประกันความเสี่ยงบ้าง</a:t>
            </a:r>
          </a:p>
        </p:txBody>
      </p:sp>
    </p:spTree>
    <p:extLst>
      <p:ext uri="{BB962C8B-B14F-4D97-AF65-F5344CB8AC3E}">
        <p14:creationId xmlns:p14="http://schemas.microsoft.com/office/powerpoint/2010/main" val="4119525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bank-10-E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85" y="904934"/>
            <a:ext cx="5628341" cy="365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619655" y="4913275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สถาบันทางการเงิน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val="69269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1656" y="705995"/>
            <a:ext cx="8606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6.2.4 ผู้บริหาร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ผู้ที่นำแผนธุรกิจไปปฏิบัติให้บรรลุเป้าหมายของกิจการ ดังนั้นต้องศึกษารายละเอียดทั้งหมดของแผนธุรกิจ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6" y="1576434"/>
            <a:ext cx="4210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82388" y="2032307"/>
            <a:ext cx="521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ประโยชน์ของแผนธุรกิจ มีดังนี้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2388" y="2493972"/>
            <a:ext cx="862684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แผน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ธุรกิจต้องแสดงให้นักลงทุนเห็นหลักฐานที่แสดงถึงความเจริญเติบโตของ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กิจการ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แผน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ธุรกิจช่วยทำให้ผู้ประกอบการธุรกิจได้รับการสนับสนุนทางการเงินจากสถาบัน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การเงิน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แผน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ธุรกิจช่วยเปลี่ยนความคิดที่เป็นนามธรรมมาเป็นรูปธรรม ทำให้มองเห็นภาพรวมของกิจการได้อย่างชัดเจน </a:t>
            </a:r>
            <a:endParaRPr lang="th-TH" sz="24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แผน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ช่วยให้ผู้ประกอบการธุรกิจได้คิดอย่างรอบคอบมองเห็นข้อบกพร่องที่อาจจะเกิดขึ้นจากการดำเนินกิจกรรมทา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5. แผน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ธุรกิจทำให้ผู้ประกอบการธุรกิจมีกรอบหรือแนวทางในการดำเนินงานว่าเรื่องใดควรดำเนินการก่อน–หลัง และสามารถป้องกันและแก้ไขปัญหา อุปสรรคได้ทันท่วงที</a:t>
            </a:r>
          </a:p>
        </p:txBody>
      </p:sp>
    </p:spTree>
    <p:extLst>
      <p:ext uri="{BB962C8B-B14F-4D97-AF65-F5344CB8AC3E}">
        <p14:creationId xmlns:p14="http://schemas.microsoft.com/office/powerpoint/2010/main" val="3963892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3" y="665955"/>
            <a:ext cx="42100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44630" y="1148914"/>
            <a:ext cx="3948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ส่วนประกอบของแผนธุรกิจ ประกอบด้วย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8067" y="1583685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6.4.1 บทสรุปของผู้บริหาร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98541" y="2054045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หัวข้อที่จะนำมาสรุปประกอบด้วย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1183" y="2573393"/>
            <a:ext cx="8667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1. เล่า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ความเป็นมาของ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2. ต้องการ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จะทำอะไร มี</a:t>
            </a:r>
            <a:r>
              <a:rPr lang="th-TH" sz="2400" b="1" dirty="0" err="1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แผนกล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ยุทธ์และแผนดำเนินงานอย่างไรที่จะทำให้ธุรกิจบรรลุ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เป้าหมาย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3. ให้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ผลตอบแทนมากน้อยแค่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ไหน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	4. ถ้า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มีปัญหาจะแก้ไขอย่างไร เช่น มีแผนสำรองยามฉุกเฉินหรือไม่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1628325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6744" y="518319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6.4.2 ประวัติ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ย่อของกิจการ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6744" y="899302"/>
            <a:ext cx="867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ประวัติ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ย่อของกิจการ คือ การให้ข้อมูลเกี่ยวกับองค์การ เพื่อให้ผู้ใช้แผนธุรกิจมีความเข้าใจต่อองค์การ เช่น ประวัติความ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เป็นมา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ต้น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6744" y="1683842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6.4.3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วิเคราะห์สภาพแวดล้อม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6743" y="2171146"/>
            <a:ext cx="8671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ก่อน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เริ่มต้นทำธุรกิจ ผู้ประกอบการจะต้องศึกษาและหาข้อมูลเกี่ยวกับสภาพแวดล้อมทั้งภายในและภายนอกกิจการเพื่อป้องกันความผิดพลาดหรืออาจเกิดเหตุการณ์ที่ไม่คาดฝันในอนาคต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9177" y="2932529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สภาพแวดล้อมทางธุรกิจมี 2 ประเภท คือ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76748" y="3286618"/>
            <a:ext cx="85789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1. สภาพแวดล้อม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ภายใน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ธุรกิจ</a:t>
            </a:r>
          </a:p>
          <a:p>
            <a:pPr lvl="1">
              <a:tabLst>
                <a:tab pos="363538" algn="l"/>
              </a:tabLst>
            </a:pPr>
            <a:endParaRPr lang="th-TH" sz="800" b="1" dirty="0" smtClean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  <a:p>
            <a:pPr lvl="1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2. สภาพแวดล้อม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ภายนอกธุรกิจ (</a:t>
            </a:r>
            <a:r>
              <a:rPr lang="en-US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External Environment</a:t>
            </a:r>
            <a:r>
              <a:rPr lang="th-TH" sz="2400" b="1" dirty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sz="2400" b="1" dirty="0" smtClean="0">
                <a:solidFill>
                  <a:srgbClr val="00B0F0"/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rgbClr val="00B0F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6" name="Picture 2" descr="8c7e96704e6e7bba63095846b825e8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04" y="4240726"/>
            <a:ext cx="2805767" cy="21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1772687" y="4877618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ร้านเสริมสวยสุนัข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44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0532" y="492915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6.4.2 ประวัติ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ย่อของกิจการ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531" y="905076"/>
            <a:ext cx="865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ประวัติ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ย่อของกิจการ คือ การให้ข้อมูลเกี่ยวกับองค์การ เพื่อให้ผู้ใช้แผนธุรกิจมีความเข้าใจต่อองค์การ เช่น ประวัติความเป็นมา การศึกษาและประสบการณ์ของผู้เขียนแผนธุรกิจ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0531" y="1709179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6.4.3 การ</a:t>
            </a:r>
            <a:r>
              <a:rPr lang="th-TH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วิเคราะห์สภาพแวดล้อม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06089" y="2157397"/>
            <a:ext cx="3974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สภาพแวดล้อมทางธุรกิจมี 2 ประเภท คือ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0530" y="2551827"/>
            <a:ext cx="8657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1. สภาพแวดล้อม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ภายในธุรกิจ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สภาพแวดล้อมที่อยู่ภายในกิจการ ถือว่าเป็นปัจจัยภายในที่กิจการสามารถควบคุมได้ พัฒนาให้ดีขึ้นได้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06089" y="333422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สภาพแวดล้อม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ภายในประกอบด้วย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06089" y="3692133"/>
            <a:ext cx="72542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โครงสร้างองค์การ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การตลาด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การเงิน 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วิจัยและพัฒนา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(5)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ผลิตและการ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ดำเนินงาน</a:t>
            </a:r>
          </a:p>
          <a:p>
            <a:pPr algn="thaiDist">
              <a:tabLst>
                <a:tab pos="363538" algn="l"/>
              </a:tabLst>
            </a:pPr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(6) การ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บริหารทรัพยากรมนุษย์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15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598" y="584682"/>
            <a:ext cx="8673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th-TH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	2</a:t>
            </a:r>
            <a:r>
              <a:rPr lang="th-TH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. สภาพแวดล้อมภายนอกธุรกิจ (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External Environment)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คือ สภาพแวดล้อมที่ส่งผลกระทบต่อธุรกิจทั้งในเชิงลบและเชิงบวกเป็นปัจจัยภายนอกที่กิจการไม่สามารถควบคุม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ได้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ประกอบด้วย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0454" y="1544033"/>
            <a:ext cx="814600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(1) ด้าน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สังคม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Social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/>
            <a:endParaRPr lang="en-US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(2) ด้าน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เทคโนโลยี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Technological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/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(3) ด้าน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เศรษฐกิจ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Economic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/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(4) ด้าน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การเมือง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Political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/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(5) ลูกค้า  </a:t>
            </a:r>
          </a:p>
          <a:p>
            <a:pPr algn="thaiDist"/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(6) คู่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แข่งขัน 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algn="thaiDist"/>
            <a:endParaRPr lang="en-US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	(7) ผู้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จัดหาปัจจัยการผลิต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Supplier</a:t>
            </a: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algn="thaiDist"/>
            <a:endParaRPr lang="th-TH" sz="800" b="1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pPr algn="thaiDist">
              <a:tabLst>
                <a:tab pos="363538" algn="l"/>
              </a:tabLst>
            </a:pPr>
            <a:r>
              <a:rPr lang="th-TH" sz="2400" b="1" dirty="0" smtClean="0">
                <a:solidFill>
                  <a:schemeClr val="accent2">
                    <a:lumMod val="75000"/>
                  </a:schemeClr>
                </a:solidFill>
              </a:rPr>
              <a:t>	(8) ตัวแทน</a:t>
            </a:r>
            <a:r>
              <a:rPr lang="th-TH" sz="2400" b="1" dirty="0">
                <a:solidFill>
                  <a:schemeClr val="accent2">
                    <a:lumMod val="75000"/>
                  </a:schemeClr>
                </a:solidFill>
              </a:rPr>
              <a:t>จำหน่าย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endParaRPr lang="th-TH" sz="2400" b="1" dirty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6" name="Picture 2" descr="fr_pic02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85" y="3263104"/>
            <a:ext cx="3371592" cy="24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828948" y="5783450"/>
            <a:ext cx="4028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ตัวแทนจำหน่ายผลิตภัณฑ์จากต่างประเทศ</a:t>
            </a:r>
          </a:p>
        </p:txBody>
      </p:sp>
    </p:spTree>
    <p:extLst>
      <p:ext uri="{BB962C8B-B14F-4D97-AF65-F5344CB8AC3E}">
        <p14:creationId xmlns:p14="http://schemas.microsoft.com/office/powerpoint/2010/main" val="2253110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429</Words>
  <Application>Microsoft Office PowerPoint</Application>
  <PresentationFormat>นำเสนอทางหน้าจอ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135</cp:revision>
  <dcterms:created xsi:type="dcterms:W3CDTF">2019-12-07T08:38:11Z</dcterms:created>
  <dcterms:modified xsi:type="dcterms:W3CDTF">2020-07-16T09:22:35Z</dcterms:modified>
</cp:coreProperties>
</file>