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79" userDrawn="1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9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114" y="-990"/>
      </p:cViewPr>
      <p:guideLst>
        <p:guide orient="horz" pos="2145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428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508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69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410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272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932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270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918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77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092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727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62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069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6" y="740802"/>
            <a:ext cx="42068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57735" y="1163195"/>
            <a:ext cx="8644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กระบวนการ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เพิ่มผลผลิต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Productivity Cycle)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เป็นกระบวนการต่อเนื่อง โดยมีวงจรของการเพิ่มผลผลิต ดังต่อไปนี้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6717" y="2050026"/>
            <a:ext cx="8644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วัดผลงาน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Measurement) </a:t>
            </a:r>
            <a:endParaRPr lang="en-US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363538" algn="l"/>
              </a:tabLst>
            </a:pPr>
            <a:endParaRPr lang="en-US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363538" algn="l"/>
              </a:tabLst>
            </a:pP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ประเมินผลงาน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Evaluation) </a:t>
            </a:r>
            <a:endParaRPr lang="en-US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363538" algn="l"/>
              </a:tabLst>
            </a:pPr>
            <a:endParaRPr lang="en-US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363538" algn="l"/>
              </a:tabLst>
            </a:pP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วางแผน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Planning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lvl="1" algn="thaiDist">
              <a:tabLst>
                <a:tab pos="363538" algn="l"/>
              </a:tabLst>
            </a:pPr>
            <a:endParaRPr lang="en-US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363538" algn="l"/>
              </a:tabLst>
            </a:pP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4.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ปรับปรุงเพื่อเพิ่มผลผลิต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Productivity Improvement)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5" y="4177181"/>
            <a:ext cx="42068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68755" y="4695736"/>
            <a:ext cx="2778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แบ่งออกเป็น 3 ประเภท คือ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8755" y="5168616"/>
            <a:ext cx="86331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ค่า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วัสดุ </a:t>
            </a:r>
          </a:p>
          <a:p>
            <a:pPr lvl="1"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ค่าแรงงาน 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ค่า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โสหุ้ย เช่น ค่าเสื่อมราคาเครื่องจักร ค่าขนส่ง ค่าสาธารณูปโภค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2560362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6" y="619590"/>
            <a:ext cx="42068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57735" y="1147610"/>
            <a:ext cx="3562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8.7.1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เพิ่มผลผลิตโดยหลักการ 3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T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10474" y="1651267"/>
            <a:ext cx="1728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มี 3 ลักษณะ คือ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10474" y="2170947"/>
            <a:ext cx="8551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T1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เวลาที่ใช้ในการผลิตจริง คือ เวลาที่ใช้ในการผลิตสินค้าหรือบริการจริง ๆ ที่ไม่เสียเวลาอะไรเลย ไม่ว่าจะด้วยสาเหตุใด ๆ ก็ตาม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7735" y="3444875"/>
            <a:ext cx="8551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T2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เวลาที่ใช้ในการทำงานแต่ไม่ได้ผลผลิต คือ เวลาที่ใช้ในกระบวนการทำงานหรือกระบวนการผลิตแต่ไม่ได้ผลผลิตเพิ่ม หรือไม่เกิดผลผลิตแต่อย่างใด สาเหตุส่วนใหญ่เกิดจาก 	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10474" y="4516997"/>
            <a:ext cx="8551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(1) 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ออกแบบผลิตภัณฑ์หรือกระบวนการผลิตที่มีขั้นตอนซับซ้อนและใช้เวลา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มาก</a:t>
            </a:r>
          </a:p>
          <a:p>
            <a:pPr lvl="1">
              <a:tabLst>
                <a:tab pos="538163" algn="l"/>
              </a:tabLst>
            </a:pPr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lvl="1"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(2) วิธีการ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ทำงานที่ไม่สอดคล้องกับการ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ผลิต</a:t>
            </a:r>
          </a:p>
        </p:txBody>
      </p:sp>
    </p:spTree>
    <p:extLst>
      <p:ext uri="{BB962C8B-B14F-4D97-AF65-F5344CB8AC3E}">
        <p14:creationId xmlns:p14="http://schemas.microsoft.com/office/powerpoint/2010/main" val="1525988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2486" y="669685"/>
            <a:ext cx="8592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174625" algn="l"/>
              </a:tabLst>
            </a:pP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T3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เวลาที่ไร้ประสิทธิภาพ คือ เวลาที่พนักงานไม่ทำงานและไม่เกิดผลผลิตใด ๆ เลย สาเหตุเกิดจาก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9830" y="1536994"/>
            <a:ext cx="85926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(1) ความ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บกพร่องของฝ่ายบริหาร เช่น ฝ่ายจัดซื้อสั่งซื้อวัตถุดิบล่าช้าไม่ทันต่อการ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ผลิต</a:t>
            </a:r>
          </a:p>
          <a:p>
            <a:pPr lvl="1" algn="thaiDist">
              <a:tabLst>
                <a:tab pos="363538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(2) ความ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บกพร่องของฝ่ายพนักงาน เช่น การหยุด รอ หลบ หลีกของพนักงาน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2489" y="2958424"/>
            <a:ext cx="6585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8.7.2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เพิ่มผลผลิตโดยหลักการ 4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ZERO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57447" y="3448240"/>
            <a:ext cx="3709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หลักการของ 4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ZERO 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มี 4 ประเภท คือ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2486" y="3909905"/>
            <a:ext cx="8696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ของ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เสียต้องเป็นศูนย์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Zero Defect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รอต้องเป็นศูนย์ 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(Zero Delay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พัสดุ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คงคลังต้องเป็นศูนย์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(Zero Inventory)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4. อุบัติเหตุ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ต้องเป็นศูนย์ 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(Zero Accident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4652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3" y="692218"/>
            <a:ext cx="5047732" cy="45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122267" y="1223682"/>
            <a:ext cx="0" cy="420475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ตรง 3"/>
          <p:cNvCxnSpPr/>
          <p:nvPr/>
        </p:nvCxnSpPr>
        <p:spPr>
          <a:xfrm>
            <a:off x="1122267" y="2051943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1122267" y="3085402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1122267" y="4293892"/>
            <a:ext cx="16676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1165084" y="5428436"/>
            <a:ext cx="16676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219" y="1861443"/>
            <a:ext cx="420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219" y="2914265"/>
            <a:ext cx="420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219" y="4103392"/>
            <a:ext cx="420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88" y="5237936"/>
            <a:ext cx="420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28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2" y="663485"/>
            <a:ext cx="5047732" cy="45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195806" y="1197991"/>
            <a:ext cx="0" cy="319151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ตรง 3"/>
          <p:cNvCxnSpPr/>
          <p:nvPr/>
        </p:nvCxnSpPr>
        <p:spPr>
          <a:xfrm>
            <a:off x="1195806" y="2144233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1195806" y="3177692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1195806" y="4386182"/>
            <a:ext cx="16676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25" y="1948604"/>
            <a:ext cx="420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25" y="2987192"/>
            <a:ext cx="420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25" y="4199010"/>
            <a:ext cx="420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664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3" y="693408"/>
            <a:ext cx="42068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2" y="1279898"/>
            <a:ext cx="42068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51864" y="1800617"/>
            <a:ext cx="2274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สรุปผลการศึกษา ดังนี้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6715" y="2262282"/>
            <a:ext cx="86442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ต้อง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ศึกษาวิธีการปฏิบัติงานในกระบวนการผลิตทุกส่วนอย่างละเอียด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พัฒนา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วิธีการปฏิบัติงานให้ได้ผลดี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ที่สุด</a:t>
            </a:r>
          </a:p>
          <a:p>
            <a:pPr lvl="1"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คัดเลือก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และฝึกฝนคนงานให้ทำงานตามขั้นตอนที่กำหนดไว้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4. ฝ่าย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บริหารมีหน้าที่วางแผนงาน กำหนดวิธีการทำงาน และเลือกสรรคนงาน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5. คนงาน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ต้องมีความรับผิดชอบงานตามที่ได้รับมอบหมาย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จาก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การศึกษาของ 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Taylor 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ทำให้ผลผลิตเพิ่มขึ้นและถือว่าเป็นยุคเริ่มต้นของการเพิ่มผลผลิต </a:t>
            </a:r>
          </a:p>
        </p:txBody>
      </p:sp>
    </p:spTree>
    <p:extLst>
      <p:ext uri="{BB962C8B-B14F-4D97-AF65-F5344CB8AC3E}">
        <p14:creationId xmlns:p14="http://schemas.microsoft.com/office/powerpoint/2010/main" val="1905172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3" y="854637"/>
            <a:ext cx="42068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33269" y="1487132"/>
            <a:ext cx="8644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ความหมาย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ของการเพิ่มผลผลิต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Productivity Improvement) 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มี 2 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แนวคิด คือ </a:t>
            </a:r>
            <a:endParaRPr lang="th-TH" sz="24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0163" y="2161914"/>
            <a:ext cx="8617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8.2.1 ความหมาย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ของการเพิ่มผลผลิตตามแนวคิดทางวิทยาศาสตร์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7057" y="2754523"/>
            <a:ext cx="86173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ผลิตสินค้าหรือบริการ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เกิดขึ้นได้จากการนำปัจจัยการผลิต (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Input)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มาผ่านกระบวนการ (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Process)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เพื่อให้ได้ผลิตผล (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Output)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ตามที่ต้องการ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ผลิตผล 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Output)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ได้แก่สินค้าและบริการต่าง ๆ เช่น เสื้อผ้า อาหาร รถยนต์ วิทยุ โทรทัศน์ บริการจากธนาคาร เป็นต้น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ปัจจัย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การผลิต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Input)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ได้แก่ ทรัพยากรที่นำมาใช้ในการผลิตสินค้าและบริการ ได้แก่ เครื่องจักร เงินทุน วัตถุดิบ แรงงาน เทคโนโลยี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57895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0906-04-171345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6" y="1616136"/>
            <a:ext cx="2733848" cy="205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101217099492623_110205191944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66" y="1644593"/>
            <a:ext cx="1937920" cy="199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bih65k8a7c76785aj9j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45" y="1696529"/>
            <a:ext cx="2942401" cy="194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872725" y="3882575"/>
            <a:ext cx="1149816" cy="469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เครื่องจักร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019015" y="3859711"/>
            <a:ext cx="823719" cy="469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เงินทุน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560210" y="3851797"/>
            <a:ext cx="908504" cy="469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แรงงาน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0808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01705" y="746628"/>
            <a:ext cx="8673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8.2.2 ความหมาย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ของการเพิ่มผลผลิตตามแนวคิดเศรษฐกิจสังคม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43753" y="1242759"/>
            <a:ext cx="6615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การเพิ่มผลผลิตตามแนวคิดทางเศรษฐกิจสังคม หมายถึง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01705" y="1712823"/>
            <a:ext cx="8673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ความ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สำนึกใน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จิตใจ</a:t>
            </a:r>
          </a:p>
          <a:p>
            <a:pPr lvl="1" algn="thaiDist">
              <a:tabLst>
                <a:tab pos="538163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ใช้ทรัพยากรให้เกิดประโยชน์สูงสุด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5" y="2891913"/>
            <a:ext cx="42068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01705" y="3408273"/>
            <a:ext cx="8673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แข่งขันจากคู่แข่งขันทางธุรกิจ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>
              <a:tabLst>
                <a:tab pos="444500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ทรัพยากร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ที่มีอยู่จำกัด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>
              <a:tabLst>
                <a:tab pos="444500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ทำ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ให้ได้กำไรเพิ่มมากขึ้น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>
              <a:tabLst>
                <a:tab pos="444500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4.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ลดส่วนเกินและความสูญเปล่าในการผลิต</a:t>
            </a:r>
          </a:p>
        </p:txBody>
      </p:sp>
      <p:pic>
        <p:nvPicPr>
          <p:cNvPr id="8195" name="Picture 3" descr="85660n_Untitled-3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" t="4668" r="4767" b="5186"/>
          <a:stretch>
            <a:fillRect/>
          </a:stretch>
        </p:blipFill>
        <p:spPr bwMode="auto">
          <a:xfrm>
            <a:off x="5479015" y="2985342"/>
            <a:ext cx="2437185" cy="279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5087232" y="5856803"/>
            <a:ext cx="3220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การแข่งขันจากคู่แข่งขันทางธุรกิจ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57211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5" y="808037"/>
            <a:ext cx="42068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92206" y="1311404"/>
            <a:ext cx="6600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cs typeface="Cordia New" pitchFamily="34" charset="-34"/>
              </a:rPr>
              <a:t>ประโยชน์ของการเพิ่มผลผลิตที่มีต่อบุคคล มีรายละเอียดดังนี้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7734" y="1847345"/>
            <a:ext cx="6600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8.4.1 ประโยชน์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การเพิ่มผลผลิตที่มีต่อพนักงาน 	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7735" y="2371978"/>
            <a:ext cx="86576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. ได้รับ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ผลตอบแทนจากการทำงานที่สูงขึ้นและอย่าง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ยุติธรรม</a:t>
            </a:r>
          </a:p>
          <a:p>
            <a:pPr lvl="1" algn="thaiDist">
              <a:tabLst>
                <a:tab pos="444500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มี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สภาพการทำงานที่ดีขึ้น สะดวก และมีความปลอดภัย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444500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มี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คุณภาพชีวิตสูงขึ้น และมีความมั่นคงในการทำงาน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444500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4. มี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โอกาสในการพัฒนาตนเองและก่อให้เกิดความภาคภูมิใจ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7735" y="4525688"/>
            <a:ext cx="8657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8.4.2 ประโยชน์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การเพิ่มผลผลิตที่มีต่อผู้บริโภค 	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7733" y="5122798"/>
            <a:ext cx="86576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สินค้า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และบริการมีราคาถูก มีให้เลือกหลากหลาย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444500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สินค้า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และบริการมีคุณภาพ เป็นที่พึงพอใจของผู้บริโภค </a:t>
            </a:r>
          </a:p>
        </p:txBody>
      </p:sp>
    </p:spTree>
    <p:extLst>
      <p:ext uri="{BB962C8B-B14F-4D97-AF65-F5344CB8AC3E}">
        <p14:creationId xmlns:p14="http://schemas.microsoft.com/office/powerpoint/2010/main" val="3388818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2047" y="713234"/>
            <a:ext cx="8538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8.4.3 ประโยชน์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ของการเพิ่มผลผลิตที่ผู้ประกอบการได้รับ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2388" y="1080771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ทำ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ให้ต้นทุนการผลิตลดลง ส่งผลให้ค่าตอบแทนสูงขึ้น </a:t>
            </a:r>
          </a:p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ช่วย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เพิ่มความสามารถในการแข่งขัน</a:t>
            </a:r>
          </a:p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สามารถ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ขยายตลาดได้มากขึ้น</a:t>
            </a:r>
          </a:p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4. ช่วย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ยกระดับความสามารถทางเทคโนโลยีทำให้ผลิตสินค้าและบริการที่มีคุณภาพ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2387" y="2817476"/>
            <a:ext cx="8498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8.4.4 ประโยชน์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ของการเพิ่มผลผลิตที่มีต่อสังคม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9281" y="342905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จัดหา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บริการให้สังคม</a:t>
            </a:r>
            <a:r>
              <a:rPr lang="th-TH" sz="2400" b="1" dirty="0" err="1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ได้มาก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ขึ้นและมีคุณภาพดีขึ้น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กว่าเดิม</a:t>
            </a:r>
          </a:p>
          <a:p>
            <a:pPr lvl="1" algn="thaiDist">
              <a:tabLst>
                <a:tab pos="444500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สามารถ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ดำเนินการตามโครงการพัฒนาต่าง ๆ อย่างมีประสิทธิผล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9281" y="4501755"/>
            <a:ext cx="8498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8.4.5 ประโยชน์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ของการเพิ่มผลผลิตที่มีต่อประเทศชาติ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26138" y="4963420"/>
            <a:ext cx="65621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sz="2400" b="1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. ช่วย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ให้มาตรฐานการครองชีพของประชาชน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สูงขึ้น</a:t>
            </a:r>
          </a:p>
          <a:p>
            <a:pPr algn="thaiDist"/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ขยาย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และกระจายโอกาสการจ้างงานมาก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ขึ้น</a:t>
            </a:r>
          </a:p>
          <a:p>
            <a:pPr algn="thaiDist"/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ได้รับ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ภาษีอากรเพิ่มมาก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ขึ้น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9967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1391</TotalTime>
  <Words>678</Words>
  <Application>Microsoft Office PowerPoint</Application>
  <PresentationFormat>นำเสนอทางหน้าจอ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3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Administrator</cp:lastModifiedBy>
  <cp:revision>125</cp:revision>
  <dcterms:created xsi:type="dcterms:W3CDTF">2019-12-07T08:38:11Z</dcterms:created>
  <dcterms:modified xsi:type="dcterms:W3CDTF">2020-07-16T06:09:49Z</dcterms:modified>
</cp:coreProperties>
</file>