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73E0-64D1-40C0-BA39-110D2BA4198A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9A7BB-F178-466D-9E1E-4A72CD66C7C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A7BB-F178-466D-9E1E-4A72CD66C7C0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CF8B6D-757F-48C4-83E4-9395D39EBCA9}" type="datetimeFigureOut">
              <a:rPr lang="th-TH" smtClean="0"/>
              <a:t>20/11/55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13C272-EC37-4EBF-A5F2-2CEA155030C4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A3%E0%B8%B0%E0%B8%A2%E0%B8%AD%E0%B8%8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.wikipedia.org/wiki/%E0%B8%88%E0%B8%B1%E0%B8%87%E0%B8%AB%E0%B8%A7%E0%B8%B1%E0%B8%94%E0%B9%80%E0%B8%9E%E0%B8%8A%E0%B8%A3%E0%B8%9A%E0%B8%B8%E0%B8%A3%E0%B8%B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AA%E0%B8%87%E0%B8%82%E0%B8%A5%E0%B8%B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.wikipedia.org/wiki/%E0%B8%88%E0%B8%B1%E0%B8%87%E0%B8%AB%E0%B8%A7%E0%B8%B1%E0%B8%94%E0%B8%9B%E0%B8%B1%E0%B8%95%E0%B8%95%E0%B8%B2%E0%B8%99%E0%B8%B5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h.wikipedia.org/wiki/%E0%B9%80%E0%B8%82%E0%B8%95%E0%B8%9A%E0%B8%B2%E0%B8%87%E0%B8%81%E0%B8%B0%E0%B8%9B%E0%B8%B4" TargetMode="External"/><Relationship Id="rId3" Type="http://schemas.openxmlformats.org/officeDocument/2006/relationships/hyperlink" Target="http://th.wikipedia.org/wiki/%E0%B8%A0%E0%B8%B2%E0%B8%A9%E0%B8%B2%E0%B8%AD%E0%B8%B1%E0%B8%87%E0%B8%81%E0%B8%A4%E0%B8%A9" TargetMode="External"/><Relationship Id="rId7" Type="http://schemas.openxmlformats.org/officeDocument/2006/relationships/hyperlink" Target="http://th.wikipedia.org/wiki/%E0%B9%80%E0%B8%82%E0%B8%95%E0%B8%A1%E0%B8%B5%E0%B8%99%E0%B8%9A%E0%B8%B8%E0%B8%A3%E0%B8%B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.wikipedia.org/wiki/%E0%B8%9E.%E0%B8%A8._2515" TargetMode="External"/><Relationship Id="rId5" Type="http://schemas.openxmlformats.org/officeDocument/2006/relationships/hyperlink" Target="http://th.wikipedia.org/wiki/%E0%B8%81%E0%B8%A3%E0%B8%B0%E0%B8%97%E0%B8%A3%E0%B8%A7%E0%B8%87%E0%B8%AD%E0%B8%B8%E0%B8%95%E0%B8%AA%E0%B8%B2%E0%B8%AB%E0%B8%81%E0%B8%A3%E0%B8%A3%E0%B8%A1" TargetMode="External"/><Relationship Id="rId4" Type="http://schemas.openxmlformats.org/officeDocument/2006/relationships/hyperlink" Target="http://th.wikipedia.org/wiki/%E0%B8%A3%E0%B8%B1%E0%B8%90%E0%B8%A7%E0%B8%B4%E0%B8%AA%E0%B8%B2%E0%B8%AB%E0%B8%81%E0%B8%B4%E0%B8%8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A5%E0%B8%B3%E0%B8%9E%E0%B8%B9%E0%B8%9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.wikipedia.org/wiki/%E0%B8%88%E0%B8%B1%E0%B8%87%E0%B8%AB%E0%B8%A7%E0%B8%B1%E0%B8%94%E0%B8%9E%E0%B8%B4%E0%B8%88%E0%B8%B4%E0%B8%95%E0%B8%A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AA%E0%B8%A3%E0%B8%B0%E0%B8%9A%E0%B8%B8%E0%B8%A3%E0%B8%B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.wikipedia.org/wiki/%E0%B8%88%E0%B8%B1%E0%B8%87%E0%B8%AB%E0%B8%A7%E0%B8%B1%E0%B8%94%E0%B8%9B%E0%B8%A3%E0%B8%B0%E0%B8%88%E0%B8%A7%E0%B8%9A%E0%B8%84%E0%B8%B5%E0%B8%A3%E0%B8%B5%E0%B8%82%E0%B8%B1%E0%B8%99%E0%B8%98%E0%B9%8C" TargetMode="External"/><Relationship Id="rId5" Type="http://schemas.openxmlformats.org/officeDocument/2006/relationships/hyperlink" Target="http://th.wikipedia.org/wiki/%E0%B8%88%E0%B8%B1%E0%B8%87%E0%B8%AB%E0%B8%A7%E0%B8%B1%E0%B8%94%E0%B8%A3%E0%B8%B2%E0%B8%8A%E0%B8%9A%E0%B8%B8%E0%B8%A3%E0%B8%B5" TargetMode="External"/><Relationship Id="rId4" Type="http://schemas.openxmlformats.org/officeDocument/2006/relationships/hyperlink" Target="http://th.wikipedia.org/wiki/%E0%B8%88%E0%B8%B1%E0%B8%87%E0%B8%AB%E0%B8%A7%E0%B8%B1%E0%B8%94%E0%B8%9E%E0%B8%A3%E0%B8%B0%E0%B8%99%E0%B8%84%E0%B8%A3%E0%B8%A8%E0%B8%A3%E0%B8%B5%E0%B8%AD%E0%B8%A2%E0%B8%B8%E0%B8%98%E0%B8%A2%E0%B8%B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AA%E0%B8%A1%E0%B8%B8%E0%B8%97%E0%B8%A3%E0%B8%AA%E0%B8%B2%E0%B8%84%E0%B8%A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.wikipedia.org/wiki/%E0%B8%88%E0%B8%B1%E0%B8%87%E0%B8%AB%E0%B8%A7%E0%B8%B1%E0%B8%94%E0%B8%AA%E0%B8%A1%E0%B8%B8%E0%B8%97%E0%B8%A3%E0%B8%9B%E0%B8%A3%E0%B8%B2%E0%B8%81%E0%B8%B2%E0%B8%A3" TargetMode="External"/><Relationship Id="rId5" Type="http://schemas.openxmlformats.org/officeDocument/2006/relationships/hyperlink" Target="http://th.wikipedia.org/wiki/%E0%B8%88%E0%B8%B1%E0%B8%87%E0%B8%AB%E0%B8%A7%E0%B8%B1%E0%B8%94%E0%B8%89%E0%B8%B0%E0%B9%80%E0%B8%8A%E0%B8%B4%E0%B8%87%E0%B9%80%E0%B8%97%E0%B8%A3%E0%B8%B2" TargetMode="External"/><Relationship Id="rId4" Type="http://schemas.openxmlformats.org/officeDocument/2006/relationships/hyperlink" Target="http://th.wikipedia.org/wiki/%E0%B8%81%E0%B8%A3%E0%B8%B8%E0%B8%87%E0%B9%80%E0%B8%97%E0%B8%9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8%E0%B8%B1%E0%B8%87%E0%B8%AB%E0%B8%A7%E0%B8%B1%E0%B8%94%E0%B8%9B%E0%B8%A3%E0%B8%B2%E0%B8%88%E0%B8%B5%E0%B8%99%E0%B8%9A%E0%B8%B8%E0%B8%A3%E0%B8%B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.wikipedia.org/wiki/%E0%B8%88%E0%B8%B1%E0%B8%87%E0%B8%AB%E0%B8%A7%E0%B8%B1%E0%B8%94%E0%B8%8A%E0%B8%A5%E0%B8%9A%E0%B8%B8%E0%B8%A3%E0%B8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1000132"/>
          </a:xfrm>
        </p:spPr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นิคมอุตสาหกรรม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15370" cy="4929222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   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นิคมอุตสาหกรรม 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หมายถึง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ตพื้นที่ที่กำหนดไว้สำหรับการประกอบอุตสาหกรรมและกิจการอื่นที่เป็นประโยชน์หรือเกี่ยวเนื่องกับการประกอบอุตสาหกรรม ซึ่งเป็นได้ทั้งอุตสาหกรรมทั่วไปและอุตสาหกรรมส่งออก โดยมีการนิคมอุตสาหกรรมแห่งประเทศไทย หรือ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กนอ.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เป็นผู้ดำเนินการ </a:t>
            </a:r>
          </a:p>
          <a:p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นิคมอุตสาหกรรม แบ่งได้เป็น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 ประเภท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คือ       </a:t>
            </a:r>
            <a:endParaRPr lang="th-TH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  1.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เขตอุตสาหกรรมทั่วไป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General Industrial Zone : GIZ)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เป็นพื้นที่สำหรับอุตสาหกรรมที่ผลิตสินค้าเพื่อหน่ายภายในประเทศ และ/หรือส่งออกไป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จำหน่ายต่างประเทศ </a:t>
            </a:r>
            <a:endParaRPr lang="th-TH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        2.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เขตอุตสาหกรรมส่งออก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Export Processing Zone : EPZ) </a:t>
            </a: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เป็นพื้นที่สำหรับอุตสาหกรรมที่ผลิตเพื่อส่งออกไปจำหน่ายยังต่างประเทศเป็นหลัก โดยสามารถจำหน่ายภายในประเทศได้เป็นบางส่วน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hlinkClick r:id="rId3" action="ppaction://hlinkfile" tooltip="จังหวัดระยอง"/>
              </a:rPr>
              <a:t>จังหวัดระยอง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นิคมอุตสาหกรรมมาบตาพุด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dirty="0" smtClean="0"/>
              <a:t>นิคมอุตสาหกรรมเหมราชตะวันออก (มาบตาพุด)</a:t>
            </a:r>
          </a:p>
          <a:p>
            <a:pPr lvl="1"/>
            <a:r>
              <a:rPr lang="th-TH" dirty="0" smtClean="0"/>
              <a:t>นิคมอุตสาหกรรมผาแดง</a:t>
            </a:r>
          </a:p>
          <a:p>
            <a:pPr lvl="1"/>
            <a:r>
              <a:rPr lang="th-TH" dirty="0" smtClean="0"/>
              <a:t>นิคมอุตสาหกรรมอีส</a:t>
            </a:r>
            <a:r>
              <a:rPr lang="th-TH" dirty="0" err="1" smtClean="0"/>
              <a:t>เทิร์น</a:t>
            </a:r>
            <a:r>
              <a:rPr lang="th-TH" dirty="0" smtClean="0"/>
              <a:t>ซีบอร์ด</a:t>
            </a:r>
          </a:p>
          <a:p>
            <a:pPr lvl="1"/>
            <a:r>
              <a:rPr lang="th-TH" dirty="0" smtClean="0"/>
              <a:t>นิคมอุตสาหกรรมอมตะ</a:t>
            </a:r>
            <a:r>
              <a:rPr lang="th-TH" dirty="0" err="1" smtClean="0"/>
              <a:t>ซิตี้</a:t>
            </a:r>
            <a:endParaRPr lang="th-TH" dirty="0" smtClean="0"/>
          </a:p>
          <a:p>
            <a:pPr lvl="1"/>
            <a:r>
              <a:rPr lang="th-TH" dirty="0" smtClean="0"/>
              <a:t>นิคมอุตสาหกรรมเหมราชอีส</a:t>
            </a:r>
            <a:r>
              <a:rPr lang="th-TH" dirty="0" err="1" smtClean="0"/>
              <a:t>เทิร์น</a:t>
            </a:r>
            <a:r>
              <a:rPr lang="th-TH" dirty="0" smtClean="0"/>
              <a:t>ซีบอร์ด</a:t>
            </a:r>
          </a:p>
          <a:p>
            <a:pPr lvl="1"/>
            <a:r>
              <a:rPr lang="th-TH" dirty="0" smtClean="0"/>
              <a:t>นิคมอุตสาหกรรมเอเชีย</a:t>
            </a:r>
          </a:p>
          <a:p>
            <a:pPr lvl="1"/>
            <a:r>
              <a:rPr lang="th-TH" dirty="0" smtClean="0"/>
              <a:t>นิคมอุตสาหกรรม</a:t>
            </a:r>
            <a:r>
              <a:rPr lang="th-TH" dirty="0" err="1" smtClean="0"/>
              <a:t>อาร์</a:t>
            </a:r>
            <a:r>
              <a:rPr lang="th-TH" dirty="0" smtClean="0"/>
              <a:t> ไอ </a:t>
            </a:r>
            <a:r>
              <a:rPr lang="th-TH" dirty="0" err="1" smtClean="0"/>
              <a:t>แอล</a:t>
            </a:r>
            <a:endParaRPr lang="th-TH" dirty="0" smtClean="0"/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นิคมอุตสาหกรรมท่าเรือ เอเชีย </a:t>
            </a:r>
            <a:r>
              <a:rPr lang="th-TH" i="1" dirty="0" err="1" smtClean="0">
                <a:solidFill>
                  <a:srgbClr val="00B0F0"/>
                </a:solidFill>
              </a:rPr>
              <a:t>เทอร์มินัส</a:t>
            </a:r>
            <a:endParaRPr lang="th-TH" dirty="0" smtClean="0">
              <a:solidFill>
                <a:srgbClr val="00B0F0"/>
              </a:solidFill>
            </a:endParaRP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</a:t>
            </a:r>
            <a:r>
              <a:rPr lang="th-TH" i="1" dirty="0" err="1" smtClean="0">
                <a:solidFill>
                  <a:srgbClr val="00B0F0"/>
                </a:solidFill>
              </a:rPr>
              <a:t>อุต</a:t>
            </a:r>
            <a:r>
              <a:rPr lang="th-TH" i="1" dirty="0" smtClean="0">
                <a:solidFill>
                  <a:srgbClr val="00B0F0"/>
                </a:solidFill>
              </a:rPr>
              <a:t>สากรรมระยอง (บ้านค่าย)</a:t>
            </a:r>
            <a:endParaRPr lang="th-TH" dirty="0" smtClean="0">
              <a:solidFill>
                <a:srgbClr val="00B0F0"/>
              </a:solidFill>
            </a:endParaRP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นิคมอุตสาหกรรมหลักชัยเมืองยาง</a:t>
            </a:r>
            <a:endParaRPr lang="th-TH" dirty="0" smtClean="0">
              <a:solidFill>
                <a:srgbClr val="00B0F0"/>
              </a:solidFill>
            </a:endParaRPr>
          </a:p>
          <a:p>
            <a:r>
              <a:rPr lang="th-TH" dirty="0" smtClean="0">
                <a:hlinkClick r:id="rId4" action="ppaction://hlinkfile" tooltip="จังหวัดเพชรบุรี"/>
              </a:rPr>
              <a:t>จังหวัดเพชรบุรี</a:t>
            </a:r>
            <a:r>
              <a:rPr lang="th-TH" dirty="0" smtClean="0"/>
              <a:t> </a:t>
            </a: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นิคมอุตสาหกรรมบริการ (</a:t>
            </a:r>
            <a:r>
              <a:rPr lang="th-TH" i="1" dirty="0" err="1" smtClean="0">
                <a:solidFill>
                  <a:srgbClr val="00B0F0"/>
                </a:solidFill>
              </a:rPr>
              <a:t>Thai</a:t>
            </a:r>
            <a:r>
              <a:rPr lang="th-TH" i="1" dirty="0" smtClean="0">
                <a:solidFill>
                  <a:srgbClr val="00B0F0"/>
                </a:solidFill>
              </a:rPr>
              <a:t> </a:t>
            </a:r>
            <a:r>
              <a:rPr lang="th-TH" i="1" dirty="0" err="1" smtClean="0">
                <a:solidFill>
                  <a:srgbClr val="00B0F0"/>
                </a:solidFill>
              </a:rPr>
              <a:t>Diamond</a:t>
            </a:r>
            <a:r>
              <a:rPr lang="th-TH" i="1" dirty="0" smtClean="0">
                <a:solidFill>
                  <a:srgbClr val="00B0F0"/>
                </a:solidFill>
              </a:rPr>
              <a:t> </a:t>
            </a:r>
            <a:r>
              <a:rPr lang="th-TH" i="1" dirty="0" err="1" smtClean="0">
                <a:solidFill>
                  <a:srgbClr val="00B0F0"/>
                </a:solidFill>
              </a:rPr>
              <a:t>City</a:t>
            </a:r>
            <a:r>
              <a:rPr lang="th-TH" i="1" dirty="0" smtClean="0">
                <a:solidFill>
                  <a:srgbClr val="00B0F0"/>
                </a:solidFill>
              </a:rPr>
              <a:t>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ภาคใต้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hlinkClick r:id="rId3" action="ppaction://hlinkfile" tooltip="จังหวัดสงขลา"/>
              </a:rPr>
              <a:t>จังหวัดสงขลา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นิคมอุตสาหกรรมภาคใต้</a:t>
            </a:r>
            <a:endParaRPr lang="th-TH" dirty="0" smtClean="0">
              <a:solidFill>
                <a:srgbClr val="FFFF00"/>
              </a:solidFill>
            </a:endParaRPr>
          </a:p>
          <a:p>
            <a:r>
              <a:rPr lang="th-TH" dirty="0" smtClean="0">
                <a:hlinkClick r:id="rId4" action="ppaction://hlinkfile" tooltip="จังหวัดปัตตานี"/>
              </a:rPr>
              <a:t>จังหวัดปัตตานี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นิคมอุตสาหกรรมอาหารฮา</a:t>
            </a:r>
            <a:r>
              <a:rPr lang="th-TH" dirty="0" err="1" smtClean="0"/>
              <a:t>ลาล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การนิคมอุตสาหกรรมแห่งประเทศไทย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3" action="ppaction://hlinkfile" tooltip="ภาษาอังกฤษ"/>
              </a:rPr>
              <a:t>อังกฤษ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Industrial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Estate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Authority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of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Thailand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ชื่อย่อ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IEAT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 ; 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กนอ.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เป็น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4" action="ppaction://hlinkfile" tooltip="รัฐวิสาหกิจ"/>
              </a:rPr>
              <a:t>รัฐวิสาหกิจ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ในสังกัด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5" action="ppaction://hlinkfile" tooltip="กระทรวงอุตสาหกรรม"/>
              </a:rPr>
              <a:t>กระทรวงอุตสาหกรรม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ก่อตั้งขึ้นตามประกาศของคณะปฏิวัติ ฉบับที่ 339 เมื่อปี 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6" action="ppaction://hlinkfile" tooltip="พ.ศ. 2515"/>
              </a:rPr>
              <a:t>พ.ศ. 2515</a:t>
            </a:r>
            <a:r>
              <a:rPr lang="th-TH" sz="3200" baseline="300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" action="ppaction://hlinkfile"/>
              </a:rPr>
              <a:t>[2]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เป็นหน่วยงานที่มีหน้าที่พัฒนาและจัดตั้งนิคมอุตสาหกรรม จัดพื้นที่สำหรับโรงงานอุตสาหกรรมให้เข้ารวมกันอย่างมีระบบและมีระเบียบ และเป็นกลไกของภาครัฐในการกระจายการพัฒนาอุตสาหกรรมออกไปสู่ภูมิภาค</a:t>
            </a:r>
          </a:p>
          <a:p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การนิคมอุตสาหกรรมแห่งประเทศไทย ได้มีการจัดตั้งนิคมอุตสาหกรรม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แห่งแรกของ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ประเทศไทยขึ้น เมื่อปี พ.ศ. 2516 คือ นิคมอุตสาหกรรมบางชัน ครอบคลุม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7" action="ppaction://hlinkfile" tooltip="เขตมีนบุรี"/>
              </a:rPr>
              <a:t>เขต</a:t>
            </a:r>
            <a:r>
              <a:rPr lang="th-TH" sz="32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7" action="ppaction://hlinkfile" tooltip="เขตมีนบุรี"/>
              </a:rPr>
              <a:t>มีนบุรี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sz="32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rId8" action="ppaction://hlinkfile" tooltip="เขตบางกะปิ"/>
              </a:rPr>
              <a:t>เขตบางกะปิ</a:t>
            </a:r>
            <a:r>
              <a:rPr lang="th-TH" sz="3200" baseline="300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  <a:hlinkClick r:id="" action="ppaction://hlinkfile"/>
              </a:rPr>
              <a:t>[3]</a:t>
            </a:r>
            <a:endParaRPr lang="th-TH" sz="32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อำนาจหน้าที่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การนิคมอุตสาหกรรมแห่งประเทศไทย มีอำนาจหน้าที่ ดังนี้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จัดตั้งนิคมอุตสาหกรรม</a:t>
            </a:r>
            <a:r>
              <a:rPr lang="th-TH" dirty="0" smtClean="0">
                <a:solidFill>
                  <a:srgbClr val="002060"/>
                </a:solidFill>
              </a:rPr>
              <a:t>ส่งเสริมและสนับสนุน</a:t>
            </a:r>
            <a:r>
              <a:rPr lang="th-TH" dirty="0" smtClean="0">
                <a:solidFill>
                  <a:srgbClr val="FF0000"/>
                </a:solidFill>
              </a:rPr>
              <a:t>เอกชนหรือองค์กรของรัฐจัดตั้งนิคมอุตสาหกรรม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จัดให้มีและให้บริการใน</a:t>
            </a:r>
            <a:r>
              <a:rPr lang="th-TH" dirty="0" smtClean="0">
                <a:solidFill>
                  <a:srgbClr val="002060"/>
                </a:solidFill>
              </a:rPr>
              <a:t>ระบบสาธารณูปโภคและสาธารณูปการ </a:t>
            </a:r>
            <a:r>
              <a:rPr lang="th-TH" dirty="0" smtClean="0">
                <a:solidFill>
                  <a:srgbClr val="FF0000"/>
                </a:solidFill>
              </a:rPr>
              <a:t>ซึ่งจำเป็นแก่การประกอบอุตสาหกรรม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ส่งเสริมและสนับสนุนให้</a:t>
            </a:r>
            <a:r>
              <a:rPr lang="th-TH" dirty="0" smtClean="0">
                <a:solidFill>
                  <a:srgbClr val="002060"/>
                </a:solidFill>
              </a:rPr>
              <a:t>เอกชนลงทุน</a:t>
            </a:r>
            <a:r>
              <a:rPr lang="th-TH" dirty="0" smtClean="0">
                <a:solidFill>
                  <a:srgbClr val="FF0000"/>
                </a:solidFill>
              </a:rPr>
              <a:t>และให้บริการในระบบสาธารณูปโภคและสาธารณูปการ ซึ่งจำเป็นแก่การประกอบอุตสาหกรรม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จัดให้มี</a:t>
            </a:r>
            <a:r>
              <a:rPr lang="th-TH" dirty="0" smtClean="0">
                <a:solidFill>
                  <a:srgbClr val="002060"/>
                </a:solidFill>
              </a:rPr>
              <a:t>ระบบและการจัดการ ด้านสิ่งแวดล้อม </a:t>
            </a:r>
            <a:r>
              <a:rPr lang="th-TH" dirty="0" smtClean="0">
                <a:solidFill>
                  <a:srgbClr val="FF0000"/>
                </a:solidFill>
              </a:rPr>
              <a:t>การป้องกันและบรรเทาอุบัติภัยจากอุตสาหกรรม</a:t>
            </a:r>
          </a:p>
          <a:p>
            <a:r>
              <a:rPr lang="th-TH" dirty="0" smtClean="0">
                <a:solidFill>
                  <a:srgbClr val="002060"/>
                </a:solidFill>
              </a:rPr>
              <a:t>อนุญาต อนุมัติ การประกอบกิจการ</a:t>
            </a:r>
            <a:r>
              <a:rPr lang="th-TH" dirty="0" smtClean="0">
                <a:solidFill>
                  <a:srgbClr val="FF0000"/>
                </a:solidFill>
              </a:rPr>
              <a:t>ในนิคมอุตสาหกรรมและจัดให้ได้เพิ่มเติมซึ่งสิทธิประโยชน์ สิ่งจูงใจ และการอำนวยความสะดวกแก่การประกอบอุตสาหกรรม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นิคมอุตสาหกรรม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นิคมอุตสาหกรรม </a:t>
            </a:r>
            <a:r>
              <a:rPr lang="th-TH" sz="3600" dirty="0" smtClean="0">
                <a:solidFill>
                  <a:srgbClr val="FF0000"/>
                </a:solidFill>
              </a:rPr>
              <a:t>หมายถึง เขตพื้นที่ดินซึ่งจัดสรรไว้สำหรับโรงงานอุตสาหกรรมเข้าไปอยู่รวมกันอย่างเป็นสัดส่วน ประกอบด้วย พื้นที่อุตสาหกรรม สิ่งอำนวยความสะดวก สาธารณูปโภค และสาธารณูปการ เช่น ถนน ท่อระบายน้ำ โรงกำจัดน้ำเสียส่วนกลาง ระบบป้องกันน้ำท่วม ไฟฟ้า น้ำประปา โทรศัพท์ นอกจากนั้นยังประกอบด้วย บริการอื่นที่จำเป็น อาทิ ที่ทำการไปรษณีย์โทรเลข ธนาคาร ศูนย์การค้า ที่พักอาศัยสำหรับคนงาน สถานีบริการน้ำมัน เป็นต้น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รายชื่อนิคมอุตสาหกรรมในประเทศไทย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ปัจจุบัน </a:t>
            </a:r>
            <a:r>
              <a:rPr lang="th-TH" sz="4000" dirty="0" err="1" smtClean="0"/>
              <a:t>กนอ.</a:t>
            </a:r>
            <a:r>
              <a:rPr lang="th-TH" sz="4000" dirty="0" smtClean="0"/>
              <a:t> มีนิคมอุตสาหกรรมที่เปิดดำเนินการแล้ว 47 นิคม กระจายอยู่ใน 15 จังหวัด ประกอบด้วย นิคมอุตสาหกรรมที่ </a:t>
            </a:r>
            <a:r>
              <a:rPr lang="th-TH" sz="4000" dirty="0" err="1" smtClean="0"/>
              <a:t>กนอ.</a:t>
            </a:r>
            <a:r>
              <a:rPr lang="th-TH" sz="4000" dirty="0" smtClean="0"/>
              <a:t>ดำเนินการเอง จำนวน 11 นิคม และนิคมอุตสาหกรรมที่ร่วมดำเนินงานกับผู้พัฒนา จำนวน 36 นิคม</a:t>
            </a:r>
            <a:r>
              <a:rPr lang="th-TH" sz="4000" baseline="30000" dirty="0" smtClean="0">
                <a:hlinkClick r:id="" action="ppaction://hlinkfile"/>
              </a:rPr>
              <a:t>[4]</a:t>
            </a:r>
            <a:r>
              <a:rPr lang="th-TH" sz="4000" dirty="0" smtClean="0"/>
              <a:t> (</a:t>
            </a:r>
            <a:r>
              <a:rPr lang="th-TH" sz="4000" b="1" dirty="0" smtClean="0">
                <a:solidFill>
                  <a:srgbClr val="FFFF00"/>
                </a:solidFill>
              </a:rPr>
              <a:t>ตัวหนา</a:t>
            </a:r>
            <a:r>
              <a:rPr lang="th-TH" sz="4000" dirty="0" smtClean="0">
                <a:solidFill>
                  <a:srgbClr val="FFFF00"/>
                </a:solidFill>
              </a:rPr>
              <a:t> คือ นิคมอุตสาหกรรมที่ </a:t>
            </a:r>
            <a:r>
              <a:rPr lang="th-TH" sz="4000" dirty="0" err="1" smtClean="0">
                <a:solidFill>
                  <a:srgbClr val="FFFF00"/>
                </a:solidFill>
              </a:rPr>
              <a:t>กนอ.</a:t>
            </a:r>
            <a:r>
              <a:rPr lang="th-TH" sz="4000" dirty="0" smtClean="0">
                <a:solidFill>
                  <a:srgbClr val="FFFF00"/>
                </a:solidFill>
              </a:rPr>
              <a:t> ดำเนินการเอง </a:t>
            </a:r>
            <a:r>
              <a:rPr lang="th-TH" sz="4000" dirty="0" smtClean="0"/>
              <a:t>และ </a:t>
            </a:r>
            <a:r>
              <a:rPr lang="th-TH" sz="4000" i="1" dirty="0" smtClean="0">
                <a:solidFill>
                  <a:srgbClr val="00B0F0"/>
                </a:solidFill>
              </a:rPr>
              <a:t>ตัวเอียง</a:t>
            </a:r>
            <a:r>
              <a:rPr lang="th-TH" sz="4000" dirty="0" smtClean="0">
                <a:solidFill>
                  <a:srgbClr val="00B0F0"/>
                </a:solidFill>
              </a:rPr>
              <a:t> คือ นิคมอุตสาหกรรมที่กำลังพัฒนา)</a:t>
            </a:r>
            <a:endParaRPr lang="th-TH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ภาคเหนือ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>
                <a:hlinkClick r:id="rId3" action="ppaction://hlinkfile" tooltip="จังหวัดลำพูน"/>
              </a:rPr>
              <a:t>จังหวัดลำพูน</a:t>
            </a:r>
            <a:r>
              <a:rPr lang="th-TH" sz="3600" dirty="0" smtClean="0"/>
              <a:t> </a:t>
            </a:r>
          </a:p>
          <a:p>
            <a:pPr lvl="1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นิคมอุตสาหกรรมภาคเหนือ</a:t>
            </a:r>
          </a:p>
          <a:p>
            <a:pPr lvl="1"/>
            <a:r>
              <a:rPr lang="th-TH" sz="3600" dirty="0" smtClean="0"/>
              <a:t>นิคมอุตสาหกรรมลำพูน</a:t>
            </a:r>
          </a:p>
          <a:p>
            <a:pPr lvl="1"/>
            <a:r>
              <a:rPr lang="th-TH" sz="3600" dirty="0" smtClean="0"/>
              <a:t>นิคมอุตสาหกรรมลำพูน 2</a:t>
            </a:r>
          </a:p>
          <a:p>
            <a:r>
              <a:rPr lang="th-TH" sz="3600" dirty="0" smtClean="0">
                <a:hlinkClick r:id="rId4" action="ppaction://hlinkfile" tooltip="จังหวัดพิจิตร"/>
              </a:rPr>
              <a:t>จังหวัดพิจิตร</a:t>
            </a:r>
            <a:r>
              <a:rPr lang="th-TH" sz="3600" dirty="0" smtClean="0"/>
              <a:t> </a:t>
            </a:r>
          </a:p>
          <a:p>
            <a:pPr lvl="1"/>
            <a:r>
              <a:rPr lang="th-TH" sz="3600" b="1" dirty="0" smtClean="0">
                <a:solidFill>
                  <a:srgbClr val="FFFF00"/>
                </a:solidFill>
              </a:rPr>
              <a:t>นิคมอุตสาหกรรมพิจิตร</a:t>
            </a:r>
            <a:endParaRPr lang="th-TH" sz="3600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dirty="0" smtClean="0"/>
              <a:t>ภาคกลาง และภาคตะวันออก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th-TH" dirty="0" smtClean="0">
                <a:hlinkClick r:id="rId3" action="ppaction://hlinkfile" tooltip="จังหวัดสระบุรี"/>
              </a:rPr>
              <a:t>จังหวัดสระบุรี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นิคมอุตสาหกรรมแก่งคอย</a:t>
            </a:r>
          </a:p>
          <a:p>
            <a:pPr lvl="1"/>
            <a:r>
              <a:rPr lang="th-TH" dirty="0" smtClean="0"/>
              <a:t>นิคมอุตสาหกรรมหนองแค</a:t>
            </a:r>
          </a:p>
          <a:p>
            <a:r>
              <a:rPr lang="th-TH" dirty="0" smtClean="0">
                <a:hlinkClick r:id="rId4" action="ppaction://hlinkfile" tooltip="จังหวัดพระนครศรีอยุธยา"/>
              </a:rPr>
              <a:t>จังหวัดพระนครศรีอยุธยา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นิคมอุตสาหกรรมบ้านหว้า</a:t>
            </a:r>
          </a:p>
          <a:p>
            <a:pPr lvl="1"/>
            <a:r>
              <a:rPr lang="th-TH" dirty="0" smtClean="0"/>
              <a:t>นิคมอุตสาหกรรมบางปะอิน</a:t>
            </a:r>
          </a:p>
          <a:p>
            <a:pPr lvl="1"/>
            <a:r>
              <a:rPr lang="th-TH" dirty="0" smtClean="0"/>
              <a:t>นิคมอุตสาหกรรม</a:t>
            </a:r>
            <a:r>
              <a:rPr lang="th-TH" dirty="0" err="1" smtClean="0"/>
              <a:t>สหรัตนนคร</a:t>
            </a:r>
            <a:endParaRPr lang="th-TH" dirty="0" smtClean="0"/>
          </a:p>
          <a:p>
            <a:r>
              <a:rPr lang="th-TH" dirty="0" smtClean="0">
                <a:hlinkClick r:id="rId5" action="ppaction://hlinkfile" tooltip="จังหวัดราชบุรี"/>
              </a:rPr>
              <a:t>จังหวัดราชบุรี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นิคมอุตสาหกรรมราชบุรี</a:t>
            </a:r>
          </a:p>
          <a:p>
            <a:pPr lvl="1"/>
            <a:r>
              <a:rPr lang="th-TH" dirty="0" smtClean="0"/>
              <a:t>นิคมอุตสาหกรรมวี</a:t>
            </a:r>
            <a:r>
              <a:rPr lang="th-TH" dirty="0" err="1" smtClean="0"/>
              <a:t>อาร์</a:t>
            </a:r>
            <a:r>
              <a:rPr lang="th-TH" dirty="0" smtClean="0"/>
              <a:t> </a:t>
            </a:r>
            <a:r>
              <a:rPr lang="th-TH" dirty="0" err="1" smtClean="0"/>
              <a:t>เอ็ม</a:t>
            </a:r>
            <a:endParaRPr lang="th-TH" dirty="0" smtClean="0"/>
          </a:p>
          <a:p>
            <a:r>
              <a:rPr lang="th-TH" dirty="0" smtClean="0">
                <a:hlinkClick r:id="rId6" action="ppaction://hlinkfile" tooltip="จังหวัดประจวบคีรีขันธ์"/>
              </a:rPr>
              <a:t>จังหวัดประจวบคีรีขันธ์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นิคมอุตสาหกรรมเหล็กบางสะพาน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>
                <a:hlinkClick r:id="rId3" action="ppaction://hlinkfile" tooltip="จังหวัดสมุทรสาคร"/>
              </a:rPr>
              <a:t>จังหวัดสมุทรสาคร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นิคมอุตสาหกรรมสมุทรสาคร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dirty="0" smtClean="0"/>
              <a:t>นิคมอุตสาหกรรมสินสาคร</a:t>
            </a:r>
          </a:p>
          <a:p>
            <a:pPr lvl="1"/>
            <a:r>
              <a:rPr lang="th-TH" dirty="0" smtClean="0"/>
              <a:t>นิคมอุตสาหกรรมมหาราชนคร</a:t>
            </a:r>
          </a:p>
          <a:p>
            <a:r>
              <a:rPr lang="th-TH" dirty="0" smtClean="0">
                <a:hlinkClick r:id="rId4" action="ppaction://hlinkfile" tooltip="กรุงเทพ"/>
              </a:rPr>
              <a:t>กรุงเทพ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นิคมอุตสาหกรรมบางชัน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นิคมอุตสาหกรรมลาดกระบัง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dirty="0" smtClean="0"/>
              <a:t>นิคม</a:t>
            </a:r>
            <a:r>
              <a:rPr lang="th-TH" dirty="0" err="1" smtClean="0"/>
              <a:t>อุตสาหกรรมอัญ</a:t>
            </a:r>
            <a:r>
              <a:rPr lang="th-TH" dirty="0" smtClean="0"/>
              <a:t>ธานี</a:t>
            </a: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</a:t>
            </a:r>
            <a:r>
              <a:rPr lang="th-TH" i="1" dirty="0" err="1" smtClean="0">
                <a:solidFill>
                  <a:srgbClr val="00B0F0"/>
                </a:solidFill>
              </a:rPr>
              <a:t>อุตสาหกรรมอัญ</a:t>
            </a:r>
            <a:r>
              <a:rPr lang="th-TH" i="1" dirty="0" smtClean="0">
                <a:solidFill>
                  <a:srgbClr val="00B0F0"/>
                </a:solidFill>
              </a:rPr>
              <a:t>ธานี (โครงการ 2)</a:t>
            </a:r>
            <a:endParaRPr lang="th-TH" dirty="0" smtClean="0">
              <a:solidFill>
                <a:srgbClr val="00B0F0"/>
              </a:solidFill>
            </a:endParaRPr>
          </a:p>
          <a:p>
            <a:r>
              <a:rPr lang="th-TH" dirty="0" smtClean="0">
                <a:hlinkClick r:id="rId5" action="ppaction://hlinkfile" tooltip="จังหวัดฉะเชิงเทรา"/>
              </a:rPr>
              <a:t>จังหวัดฉะเชิงเทรา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</a:t>
            </a:r>
            <a:r>
              <a:rPr lang="th-TH" dirty="0" err="1" smtClean="0"/>
              <a:t>เวลโกรว์</a:t>
            </a:r>
            <a:endParaRPr lang="th-TH" dirty="0" smtClean="0"/>
          </a:p>
          <a:p>
            <a:pPr lvl="1"/>
            <a:r>
              <a:rPr lang="th-TH" dirty="0" smtClean="0"/>
              <a:t>นิคมอุตสาหกรรมเกต</a:t>
            </a:r>
            <a:r>
              <a:rPr lang="th-TH" dirty="0" err="1" smtClean="0"/>
              <a:t>เวย์</a:t>
            </a:r>
            <a:endParaRPr lang="th-TH" dirty="0" smtClean="0"/>
          </a:p>
          <a:p>
            <a:pPr lvl="1"/>
            <a:r>
              <a:rPr lang="th-TH" dirty="0" smtClean="0"/>
              <a:t>นิคมอุตสาหกรรมที </a:t>
            </a:r>
            <a:r>
              <a:rPr lang="th-TH" dirty="0" err="1" smtClean="0"/>
              <a:t>เอฟ</a:t>
            </a:r>
            <a:r>
              <a:rPr lang="th-TH" dirty="0" smtClean="0"/>
              <a:t> ดี</a:t>
            </a:r>
          </a:p>
          <a:p>
            <a:r>
              <a:rPr lang="th-TH" dirty="0" smtClean="0">
                <a:hlinkClick r:id="rId6" action="ppaction://hlinkfile" tooltip="จังหวัดสมุทรปราการ"/>
              </a:rPr>
              <a:t>จังหวัดสมุทรปราการ</a:t>
            </a:r>
            <a:r>
              <a:rPr lang="th-TH" dirty="0" smtClean="0"/>
              <a:t> 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นิคมอุตสาหกรรมบางปู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นิคมอุตสาหกรรมบางพลี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นิคมอุตสาหกรรมเอเชีย (สุวรรณภูมิ)</a:t>
            </a:r>
            <a:endParaRPr lang="th-TH" dirty="0" smtClean="0">
              <a:solidFill>
                <a:srgbClr val="00B0F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r>
              <a:rPr lang="th-TH" dirty="0" smtClean="0">
                <a:hlinkClick r:id="rId3" action="ppaction://hlinkfile" tooltip="จังหวัดปราจีนบุรี"/>
              </a:rPr>
              <a:t>จังหวัดปราจีนบุรี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นิคมอุตสาหกรรม304</a:t>
            </a:r>
          </a:p>
          <a:p>
            <a:pPr lvl="1"/>
            <a:r>
              <a:rPr lang="th-TH" dirty="0" smtClean="0"/>
              <a:t>นิคมอุตสาหกรรมกบินทร์บุรี</a:t>
            </a:r>
          </a:p>
          <a:p>
            <a:pPr lvl="1"/>
            <a:r>
              <a:rPr lang="th-TH" dirty="0" smtClean="0"/>
              <a:t>นิคมอุตสาหกรรมใน</a:t>
            </a:r>
            <a:r>
              <a:rPr lang="th-TH" dirty="0" err="1" smtClean="0"/>
              <a:t>เครือสหพัฒน์</a:t>
            </a:r>
            <a:endParaRPr lang="th-TH" dirty="0" smtClean="0"/>
          </a:p>
          <a:p>
            <a:r>
              <a:rPr lang="th-TH" dirty="0" smtClean="0">
                <a:hlinkClick r:id="rId4" action="ppaction://hlinkfile" tooltip="จังหวัดชลบุรี"/>
              </a:rPr>
              <a:t>จังหวัดชลบุรี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นิคมอุตสาหกรรมเหมราชชลบุรี</a:t>
            </a:r>
          </a:p>
          <a:p>
            <a:pPr lvl="1"/>
            <a:r>
              <a:rPr lang="th-TH" dirty="0" smtClean="0"/>
              <a:t>นิคมอุตสาหกรรมอมตะนคร</a:t>
            </a:r>
          </a:p>
          <a:p>
            <a:pPr lvl="1"/>
            <a:r>
              <a:rPr lang="th-TH" dirty="0" smtClean="0"/>
              <a:t>นิคมอุตสาหกรรมอมตะนคร (โครงการ 2)</a:t>
            </a:r>
          </a:p>
          <a:p>
            <a:pPr lvl="1"/>
            <a:r>
              <a:rPr lang="th-TH" dirty="0" smtClean="0"/>
              <a:t>นิคมอุตสาหกรรมปิ่นทอง</a:t>
            </a:r>
          </a:p>
          <a:p>
            <a:pPr lvl="1"/>
            <a:r>
              <a:rPr lang="th-TH" dirty="0" smtClean="0"/>
              <a:t>นิคมอุตสาหกรรมปิ่นทอง (แหลมฉบัง)</a:t>
            </a:r>
          </a:p>
          <a:p>
            <a:pPr lvl="1"/>
            <a:r>
              <a:rPr lang="th-TH" b="1" dirty="0" smtClean="0">
                <a:solidFill>
                  <a:srgbClr val="FFFF00"/>
                </a:solidFill>
              </a:rPr>
              <a:t>นิคมอุตสาหกรรมแหลมฉบัง</a:t>
            </a:r>
            <a:endParaRPr lang="th-TH" dirty="0" smtClean="0">
              <a:solidFill>
                <a:srgbClr val="FFFF00"/>
              </a:solidFill>
            </a:endParaRPr>
          </a:p>
          <a:p>
            <a:pPr lvl="1"/>
            <a:r>
              <a:rPr lang="th-TH" i="1" dirty="0" smtClean="0">
                <a:solidFill>
                  <a:srgbClr val="00B0F0"/>
                </a:solidFill>
              </a:rPr>
              <a:t>นิคมอุตสาหกรรมพานทองเกษม</a:t>
            </a:r>
            <a:endParaRPr lang="th-TH" dirty="0" smtClean="0">
              <a:solidFill>
                <a:srgbClr val="00B0F0"/>
              </a:solidFill>
            </a:endParaRPr>
          </a:p>
          <a:p>
            <a:pPr lvl="1"/>
            <a:r>
              <a:rPr lang="th-TH" dirty="0" smtClean="0"/>
              <a:t>นิคมอุตสาหกรรมปิ่นทอง (โครงการ 3)</a:t>
            </a:r>
          </a:p>
          <a:p>
            <a:pPr lvl="1"/>
            <a:r>
              <a:rPr lang="th-TH" dirty="0" smtClean="0"/>
              <a:t>นิคมอุตสาหกรรม</a:t>
            </a:r>
            <a:r>
              <a:rPr lang="th-TH" dirty="0" err="1" smtClean="0"/>
              <a:t>เครือสหพัฒน์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ลายสุด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553</Words>
  <Application>Microsoft Office PowerPoint</Application>
  <PresentationFormat>นำเสนอทางหน้าจอ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ปลายสุด</vt:lpstr>
      <vt:lpstr>นิคมอุตสาหกรรม</vt:lpstr>
      <vt:lpstr>ภาพนิ่ง 2</vt:lpstr>
      <vt:lpstr>อำนาจหน้าที่</vt:lpstr>
      <vt:lpstr>นิคมอุตสาหกรรม</vt:lpstr>
      <vt:lpstr>รายชื่อนิคมอุตสาหกรรมในประเทศไทย</vt:lpstr>
      <vt:lpstr>ภาคเหนือ</vt:lpstr>
      <vt:lpstr>ภาคกลาง และภาคตะวันออก</vt:lpstr>
      <vt:lpstr>ภาพนิ่ง 8</vt:lpstr>
      <vt:lpstr>ภาพนิ่ง 9</vt:lpstr>
      <vt:lpstr>ภาพนิ่ง 10</vt:lpstr>
      <vt:lpstr>ภาคใต้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นิคมอุตสาหกรรม</dc:title>
  <dc:creator>Corporate Edition</dc:creator>
  <cp:lastModifiedBy>Corporate Edition</cp:lastModifiedBy>
  <cp:revision>13</cp:revision>
  <dcterms:created xsi:type="dcterms:W3CDTF">2012-11-20T02:06:36Z</dcterms:created>
  <dcterms:modified xsi:type="dcterms:W3CDTF">2012-11-20T02:51:59Z</dcterms:modified>
</cp:coreProperties>
</file>