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42" r:id="rId2"/>
    <p:sldId id="281" r:id="rId3"/>
    <p:sldId id="339" r:id="rId4"/>
    <p:sldId id="297" r:id="rId5"/>
    <p:sldId id="343" r:id="rId6"/>
    <p:sldId id="344" r:id="rId7"/>
    <p:sldId id="319" r:id="rId8"/>
    <p:sldId id="320" r:id="rId9"/>
    <p:sldId id="321" r:id="rId10"/>
    <p:sldId id="340" r:id="rId11"/>
    <p:sldId id="322" r:id="rId12"/>
    <p:sldId id="323" r:id="rId13"/>
    <p:sldId id="341" r:id="rId14"/>
    <p:sldId id="324" r:id="rId15"/>
    <p:sldId id="30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025"/>
    <a:srgbClr val="0066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94301" autoAdjust="0"/>
  </p:normalViewPr>
  <p:slideViewPr>
    <p:cSldViewPr snapToGrid="0">
      <p:cViewPr>
        <p:scale>
          <a:sx n="94" d="100"/>
          <a:sy n="94" d="100"/>
        </p:scale>
        <p:origin x="-102" y="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F4EBC-1767-439B-8993-6B078815F6DF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B834A-AA53-49AC-8942-3312957F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834A-AA53-49AC-8942-3312957FE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9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9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6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4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3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7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0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3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CF185FF-57DD-4742-AC7E-1910FFA8560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CF185FF-57DD-4742-AC7E-1910FFA8560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540B9D95-FD53-448A-86C0-9E93A737C056}"/>
              </a:ext>
            </a:extLst>
          </p:cNvPr>
          <p:cNvSpPr/>
          <p:nvPr/>
        </p:nvSpPr>
        <p:spPr>
          <a:xfrm>
            <a:off x="0" y="600428"/>
            <a:ext cx="12192000" cy="5657143"/>
          </a:xfrm>
          <a:prstGeom prst="rect">
            <a:avLst/>
          </a:prstGeom>
          <a:solidFill>
            <a:srgbClr val="F26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ตัวแทนหมายเลขสไลด์ 15">
            <a:extLst>
              <a:ext uri="{FF2B5EF4-FFF2-40B4-BE49-F238E27FC236}">
                <a16:creationId xmlns:a16="http://schemas.microsoft.com/office/drawing/2014/main" xmlns="" id="{B1F027F1-EBC8-44C4-8F92-ECF146743CE1}"/>
              </a:ext>
            </a:extLst>
          </p:cNvPr>
          <p:cNvSpPr txBox="1">
            <a:spLocks/>
          </p:cNvSpPr>
          <p:nvPr/>
        </p:nvSpPr>
        <p:spPr bwMode="auto">
          <a:xfrm>
            <a:off x="379828" y="2889631"/>
            <a:ext cx="5092504" cy="81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r>
              <a:rPr lang="th-TH" sz="6000" b="1" dirty="0">
                <a:solidFill>
                  <a:schemeClr val="bg1"/>
                </a:solidFill>
                <a:cs typeface="PSLxText" panose="02000000000000000000" pitchFamily="2" charset="-34"/>
              </a:rPr>
              <a:t>กฎหมายเกี่ยวกับ</a:t>
            </a:r>
            <a:endParaRPr lang="en-US" sz="6000" b="1" dirty="0">
              <a:solidFill>
                <a:schemeClr val="bg1"/>
              </a:solidFill>
              <a:cs typeface="PSLxText" panose="02000000000000000000" pitchFamily="2" charset="-34"/>
            </a:endParaRPr>
          </a:p>
          <a:p>
            <a:r>
              <a:rPr lang="th-TH" sz="6000" b="1" dirty="0">
                <a:solidFill>
                  <a:schemeClr val="bg1"/>
                </a:solidFill>
                <a:cs typeface="PSLxText" panose="02000000000000000000" pitchFamily="2" charset="-34"/>
              </a:rPr>
              <a:t>ความปลอดภัยและอาชีวอนามัย</a:t>
            </a:r>
            <a:endParaRPr lang="en-US" sz="6000" b="1" dirty="0">
              <a:solidFill>
                <a:schemeClr val="bg1"/>
              </a:solidFill>
              <a:cs typeface="PSLxText" panose="02000000000000000000" pitchFamily="2" charset="-34"/>
            </a:endParaRPr>
          </a:p>
          <a:p>
            <a:endParaRPr lang="en-US" sz="6000" b="1" dirty="0">
              <a:solidFill>
                <a:schemeClr val="bg1"/>
              </a:solidFill>
              <a:cs typeface="PSLxText" panose="02000000000000000000" pitchFamily="2" charset="-3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7F9F51D-FB37-41DD-BCF7-EB2F5AB8DEAC}"/>
              </a:ext>
            </a:extLst>
          </p:cNvPr>
          <p:cNvSpPr txBox="1">
            <a:spLocks/>
          </p:cNvSpPr>
          <p:nvPr/>
        </p:nvSpPr>
        <p:spPr>
          <a:xfrm>
            <a:off x="379828" y="1441083"/>
            <a:ext cx="4466492" cy="804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 smtClean="0">
                <a:solidFill>
                  <a:schemeClr val="bg1"/>
                </a:solidFill>
                <a:latin typeface="Arial" charset="0"/>
                <a:ea typeface="+mn-ea"/>
                <a:cs typeface="PSLxText" panose="02000000000000000000" pitchFamily="2" charset="-34"/>
              </a:rPr>
              <a:t>หน่วยการเรียนรู้ที่ 4</a:t>
            </a:r>
            <a:endParaRPr lang="en-US" sz="6600" b="1" dirty="0">
              <a:solidFill>
                <a:schemeClr val="bg1"/>
              </a:solidFill>
              <a:latin typeface="Arial" charset="0"/>
              <a:ea typeface="+mn-ea"/>
              <a:cs typeface="PSLxText" panose="020000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1228C13E-D5B0-4582-909C-A0E762FEE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016" y="1101996"/>
            <a:ext cx="7061984" cy="46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3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6119F844-6A17-416D-9C53-7E21A831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406501" cy="5406501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xmlns="" id="{B8ED01B4-5439-498E-8CCF-37312C0D8324}"/>
              </a:ext>
            </a:extLst>
          </p:cNvPr>
          <p:cNvGrpSpPr/>
          <p:nvPr/>
        </p:nvGrpSpPr>
        <p:grpSpPr>
          <a:xfrm>
            <a:off x="5589741" y="634696"/>
            <a:ext cx="5664413" cy="830997"/>
            <a:chOff x="5589741" y="858216"/>
            <a:chExt cx="5664413" cy="830997"/>
          </a:xfrm>
        </p:grpSpPr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xmlns="" id="{4E621395-9D96-4C9A-BD8E-357B0B4A912F}"/>
                </a:ext>
              </a:extLst>
            </p:cNvPr>
            <p:cNvSpPr/>
            <p:nvPr/>
          </p:nvSpPr>
          <p:spPr>
            <a:xfrm>
              <a:off x="6602260" y="858216"/>
              <a:ext cx="46518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เข้าไปในสถานประกอบกิจการ หรือสำนักงานของนายจ้างในเวลาทำการหรือเมื่อเกิดอุบัติภัย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grpSp>
          <p:nvGrpSpPr>
            <p:cNvPr id="12" name="กลุ่ม 11">
              <a:extLst>
                <a:ext uri="{FF2B5EF4-FFF2-40B4-BE49-F238E27FC236}">
                  <a16:creationId xmlns:a16="http://schemas.microsoft.com/office/drawing/2014/main" xmlns="" id="{3EA57D16-D552-465F-A32D-5280EDEA160E}"/>
                </a:ext>
              </a:extLst>
            </p:cNvPr>
            <p:cNvGrpSpPr/>
            <p:nvPr/>
          </p:nvGrpSpPr>
          <p:grpSpPr>
            <a:xfrm>
              <a:off x="5589741" y="858216"/>
              <a:ext cx="897705" cy="804661"/>
              <a:chOff x="5661941" y="1582980"/>
              <a:chExt cx="897705" cy="804661"/>
            </a:xfrm>
          </p:grpSpPr>
          <p:sp>
            <p:nvSpPr>
              <p:cNvPr id="13" name="วงรี 12">
                <a:extLst>
                  <a:ext uri="{FF2B5EF4-FFF2-40B4-BE49-F238E27FC236}">
                    <a16:creationId xmlns:a16="http://schemas.microsoft.com/office/drawing/2014/main" xmlns="" id="{1B1AB5FF-7E51-469A-A33B-0AA27ADFCC82}"/>
                  </a:ext>
                </a:extLst>
              </p:cNvPr>
              <p:cNvSpPr/>
              <p:nvPr/>
            </p:nvSpPr>
            <p:spPr>
              <a:xfrm>
                <a:off x="5772271" y="1664870"/>
                <a:ext cx="661182" cy="640882"/>
              </a:xfrm>
              <a:prstGeom prst="ellipse">
                <a:avLst/>
              </a:prstGeom>
              <a:solidFill>
                <a:srgbClr val="F2633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xmlns="" id="{6AA3917D-D186-423D-93F4-FEBF154885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61941" y="1582980"/>
                <a:ext cx="897705" cy="8046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b="1" dirty="0" smtClean="0">
                    <a:solidFill>
                      <a:schemeClr val="bg1"/>
                    </a:solidFill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1</a:t>
                </a:r>
                <a:r>
                  <a:rPr lang="th-TH" sz="4000" b="1" dirty="0" smtClean="0">
                    <a:solidFill>
                      <a:schemeClr val="bg1"/>
                    </a:solidFill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endParaRPr>
              </a:p>
            </p:txBody>
          </p:sp>
        </p:grp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xmlns="" id="{DDC8AFC6-56C7-4902-AC17-22DD3AD1A4C5}"/>
              </a:ext>
            </a:extLst>
          </p:cNvPr>
          <p:cNvGrpSpPr/>
          <p:nvPr/>
        </p:nvGrpSpPr>
        <p:grpSpPr>
          <a:xfrm>
            <a:off x="5573877" y="1652910"/>
            <a:ext cx="5806886" cy="1569660"/>
            <a:chOff x="5573877" y="1988190"/>
            <a:chExt cx="5806886" cy="1569660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xmlns="" id="{BA130F3B-D6AD-44C8-ABED-B04C7C097C84}"/>
                </a:ext>
              </a:extLst>
            </p:cNvPr>
            <p:cNvSpPr/>
            <p:nvPr/>
          </p:nvSpPr>
          <p:spPr>
            <a:xfrm>
              <a:off x="6602260" y="1988190"/>
              <a:ext cx="477850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ตรวจสอบ บันทึกภาพและเสียงเกี่ยวกับสภาพแวดล้อมในการทำงานที่เกี่ยวกับความปลอดภัย อาชีวอนามัย และสภาพแวดล้อมในการทำงาน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xmlns="" id="{8A12EAE4-E765-466B-B008-D29836EF6127}"/>
                </a:ext>
              </a:extLst>
            </p:cNvPr>
            <p:cNvGrpSpPr/>
            <p:nvPr/>
          </p:nvGrpSpPr>
          <p:grpSpPr>
            <a:xfrm>
              <a:off x="5573877" y="2093664"/>
              <a:ext cx="897705" cy="804661"/>
              <a:chOff x="5661941" y="1593140"/>
              <a:chExt cx="897705" cy="804661"/>
            </a:xfrm>
          </p:grpSpPr>
          <p:sp>
            <p:nvSpPr>
              <p:cNvPr id="16" name="วงรี 15">
                <a:extLst>
                  <a:ext uri="{FF2B5EF4-FFF2-40B4-BE49-F238E27FC236}">
                    <a16:creationId xmlns:a16="http://schemas.microsoft.com/office/drawing/2014/main" xmlns="" id="{08CC0B46-6CD6-4F55-8226-418F1B21B267}"/>
                  </a:ext>
                </a:extLst>
              </p:cNvPr>
              <p:cNvSpPr/>
              <p:nvPr/>
            </p:nvSpPr>
            <p:spPr>
              <a:xfrm>
                <a:off x="5772271" y="1664870"/>
                <a:ext cx="661182" cy="640882"/>
              </a:xfrm>
              <a:prstGeom prst="ellipse">
                <a:avLst/>
              </a:prstGeom>
              <a:solidFill>
                <a:srgbClr val="F2633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="" id="{D4A48DEF-89D1-47B9-AC29-1F6E868D22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61941" y="1593140"/>
                <a:ext cx="897705" cy="8046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b="1" dirty="0" smtClean="0">
                    <a:solidFill>
                      <a:schemeClr val="bg1"/>
                    </a:solidFill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2</a:t>
                </a:r>
                <a:r>
                  <a:rPr lang="th-TH" sz="4000" b="1" dirty="0" smtClean="0">
                    <a:solidFill>
                      <a:schemeClr val="bg1"/>
                    </a:solidFill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endParaRPr>
              </a:p>
            </p:txBody>
          </p:sp>
        </p:grp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xmlns="" id="{488F06E7-852A-4CC0-81F4-9E3B2EE4C29F}"/>
              </a:ext>
            </a:extLst>
          </p:cNvPr>
          <p:cNvGrpSpPr/>
          <p:nvPr/>
        </p:nvGrpSpPr>
        <p:grpSpPr>
          <a:xfrm>
            <a:off x="5555526" y="3418840"/>
            <a:ext cx="5698628" cy="877127"/>
            <a:chOff x="5555526" y="3429000"/>
            <a:chExt cx="5698628" cy="877127"/>
          </a:xfrm>
        </p:grpSpPr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xmlns="" id="{A9B9F8E9-4C13-412B-812D-9E0FCC239575}"/>
                </a:ext>
              </a:extLst>
            </p:cNvPr>
            <p:cNvSpPr/>
            <p:nvPr/>
          </p:nvSpPr>
          <p:spPr>
            <a:xfrm>
              <a:off x="6574124" y="3429000"/>
              <a:ext cx="46800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ใช้เครื่องมือในการตรวจวัดหรือตรวจสอบเครื่องจักร หรืออุปกรณ์ในสถานประกอบกิจการ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grpSp>
          <p:nvGrpSpPr>
            <p:cNvPr id="18" name="กลุ่ม 17">
              <a:extLst>
                <a:ext uri="{FF2B5EF4-FFF2-40B4-BE49-F238E27FC236}">
                  <a16:creationId xmlns:a16="http://schemas.microsoft.com/office/drawing/2014/main" xmlns="" id="{B45873F1-3307-4164-B9AA-A3E72E27BF2B}"/>
                </a:ext>
              </a:extLst>
            </p:cNvPr>
            <p:cNvGrpSpPr/>
            <p:nvPr/>
          </p:nvGrpSpPr>
          <p:grpSpPr>
            <a:xfrm>
              <a:off x="5555526" y="3501466"/>
              <a:ext cx="897705" cy="804661"/>
              <a:chOff x="5661941" y="1582980"/>
              <a:chExt cx="897705" cy="804661"/>
            </a:xfrm>
          </p:grpSpPr>
          <p:sp>
            <p:nvSpPr>
              <p:cNvPr id="19" name="วงรี 18">
                <a:extLst>
                  <a:ext uri="{FF2B5EF4-FFF2-40B4-BE49-F238E27FC236}">
                    <a16:creationId xmlns:a16="http://schemas.microsoft.com/office/drawing/2014/main" xmlns="" id="{C60F5460-132A-4E48-BA04-9FD93CFC826D}"/>
                  </a:ext>
                </a:extLst>
              </p:cNvPr>
              <p:cNvSpPr/>
              <p:nvPr/>
            </p:nvSpPr>
            <p:spPr>
              <a:xfrm>
                <a:off x="5772271" y="1664870"/>
                <a:ext cx="661182" cy="640882"/>
              </a:xfrm>
              <a:prstGeom prst="ellipse">
                <a:avLst/>
              </a:prstGeom>
              <a:solidFill>
                <a:srgbClr val="F2633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xmlns="" id="{7ACDBC67-A497-46E9-A248-9B1B105F81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61941" y="1582980"/>
                <a:ext cx="897705" cy="8046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b="1" dirty="0" smtClean="0">
                    <a:solidFill>
                      <a:schemeClr val="bg1"/>
                    </a:solidFill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3</a:t>
                </a:r>
                <a:r>
                  <a:rPr lang="th-TH" sz="4000" b="1" dirty="0" smtClean="0">
                    <a:solidFill>
                      <a:schemeClr val="bg1"/>
                    </a:solidFill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xmlns="" id="{742B717F-C937-4DE4-9CB5-3572ABD40C5B}"/>
              </a:ext>
            </a:extLst>
          </p:cNvPr>
          <p:cNvGrpSpPr/>
          <p:nvPr/>
        </p:nvGrpSpPr>
        <p:grpSpPr>
          <a:xfrm>
            <a:off x="5581809" y="4553654"/>
            <a:ext cx="5798953" cy="1569660"/>
            <a:chOff x="5581809" y="4553654"/>
            <a:chExt cx="5798953" cy="1569660"/>
          </a:xfrm>
        </p:grpSpPr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xmlns="" id="{CF812F27-096B-4ED5-8558-C631957CC01B}"/>
                </a:ext>
              </a:extLst>
            </p:cNvPr>
            <p:cNvSpPr/>
            <p:nvPr/>
          </p:nvSpPr>
          <p:spPr>
            <a:xfrm>
              <a:off x="6602259" y="4553654"/>
              <a:ext cx="477850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เก็บตัวอย่างของวัสดุหรือผลิตภัณฑ์ใด ๆ ภายในขอบเขตอำนาจ และเรียกบุคคลที่เกี่ยวข้องมาชี้แจง รวมทั้งตรวจสอบหรือให้ส่งเอกสารหลักฐานที่เกี่ยวข้อง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xmlns="" id="{401AAFF3-03B6-41DE-8CF6-DF452725B9BD}"/>
                </a:ext>
              </a:extLst>
            </p:cNvPr>
            <p:cNvGrpSpPr/>
            <p:nvPr/>
          </p:nvGrpSpPr>
          <p:grpSpPr>
            <a:xfrm>
              <a:off x="5581809" y="4763455"/>
              <a:ext cx="897705" cy="804661"/>
              <a:chOff x="5661941" y="1582980"/>
              <a:chExt cx="897705" cy="804661"/>
            </a:xfrm>
          </p:grpSpPr>
          <p:sp>
            <p:nvSpPr>
              <p:cNvPr id="22" name="วงรี 21">
                <a:extLst>
                  <a:ext uri="{FF2B5EF4-FFF2-40B4-BE49-F238E27FC236}">
                    <a16:creationId xmlns:a16="http://schemas.microsoft.com/office/drawing/2014/main" xmlns="" id="{9AABF0FE-C1DA-45A8-A836-15E8544FD341}"/>
                  </a:ext>
                </a:extLst>
              </p:cNvPr>
              <p:cNvSpPr/>
              <p:nvPr/>
            </p:nvSpPr>
            <p:spPr>
              <a:xfrm>
                <a:off x="5772271" y="1664870"/>
                <a:ext cx="661182" cy="640882"/>
              </a:xfrm>
              <a:prstGeom prst="ellipse">
                <a:avLst/>
              </a:prstGeom>
              <a:solidFill>
                <a:srgbClr val="F2633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xmlns="" id="{C11D17B4-8A2B-4603-BB08-20E0C1E322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61941" y="1582980"/>
                <a:ext cx="897705" cy="8046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b="1" dirty="0" smtClean="0">
                    <a:solidFill>
                      <a:schemeClr val="bg1"/>
                    </a:solidFill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4</a:t>
                </a:r>
                <a:r>
                  <a:rPr lang="th-TH" sz="4000" b="1" dirty="0" smtClean="0">
                    <a:solidFill>
                      <a:schemeClr val="bg1"/>
                    </a:solidFill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endParaRPr>
              </a:p>
            </p:txBody>
          </p:sp>
        </p:grp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2A2B1D03-2F00-4E69-81D8-9FC10E4F5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46" y="1651298"/>
            <a:ext cx="3903536" cy="40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5A15C748-E7BE-4E6B-A46A-49C92E86DBB0}"/>
              </a:ext>
            </a:extLst>
          </p:cNvPr>
          <p:cNvSpPr/>
          <p:nvPr/>
        </p:nvSpPr>
        <p:spPr>
          <a:xfrm>
            <a:off x="380122" y="1959048"/>
            <a:ext cx="46701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เพื่อ</a:t>
            </a:r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มาตรการบังคับนายจ้างให้รับผิดชอบค่าใช้จ่ายกรณีพนักงานตรวจความปลอดภัยหรือบุคคลอื่นเข้าไปดำเนินการด้านความปลอดภัยแทนนายจ้าง หากปรากฏว่านายจ้างไม่ชำระค่าใช้จ่ายตามที่กฎหมายบังคับไว้ อธิบดีกรมสวัสดิการและคุ้มครองแรงงานมีอำนาจออกคำสั่งเป็นหนังสือให้ยึด อายัดทรัพย์สินของนายจ้างออกขายทอดตลาดใช้หนี้ที่จ่ายไปแล้วได้เท่าที่จำเป็นตามที่ได้ใช้จ่ายไปจริง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2A968A7-E7E4-40B3-850F-B44AE21A5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483" y="1"/>
            <a:ext cx="7617517" cy="68580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F3F4ADAE-8AF6-42D1-94DC-814DC9F4A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592" y="1544187"/>
            <a:ext cx="5601298" cy="4258838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xmlns="" id="{27F17635-075E-4A4B-B184-FA777C7093C4}"/>
              </a:ext>
            </a:extLst>
          </p:cNvPr>
          <p:cNvGrpSpPr/>
          <p:nvPr/>
        </p:nvGrpSpPr>
        <p:grpSpPr>
          <a:xfrm>
            <a:off x="389030" y="-65663"/>
            <a:ext cx="10143284" cy="1323439"/>
            <a:chOff x="389030" y="-65663"/>
            <a:chExt cx="10143284" cy="1323439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xmlns="" id="{2DF9EBF8-3365-432E-A143-8CE7FA174AC8}"/>
                </a:ext>
              </a:extLst>
            </p:cNvPr>
            <p:cNvSpPr/>
            <p:nvPr/>
          </p:nvSpPr>
          <p:spPr>
            <a:xfrm>
              <a:off x="396237" y="192049"/>
              <a:ext cx="729177" cy="769441"/>
            </a:xfrm>
            <a:prstGeom prst="rect">
              <a:avLst/>
            </a:prstGeom>
            <a:solidFill>
              <a:srgbClr val="F263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xmlns="" id="{123542D6-36BD-4A83-9AC1-6FC472383295}"/>
                </a:ext>
              </a:extLst>
            </p:cNvPr>
            <p:cNvSpPr/>
            <p:nvPr/>
          </p:nvSpPr>
          <p:spPr>
            <a:xfrm>
              <a:off x="389030" y="-65663"/>
              <a:ext cx="1014328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8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6. </a:t>
              </a:r>
              <a:r>
                <a:rPr lang="th-TH" sz="80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การ</a:t>
              </a:r>
              <a:r>
                <a:rPr lang="th-TH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ยึด อายัด และขายทอดตลาดทรัพย์สินของนายจ้าง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35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7B821F34-4B5C-478E-8B99-E072D4C63239}"/>
              </a:ext>
            </a:extLst>
          </p:cNvPr>
          <p:cNvSpPr/>
          <p:nvPr/>
        </p:nvSpPr>
        <p:spPr>
          <a:xfrm>
            <a:off x="7320363" y="0"/>
            <a:ext cx="4948947" cy="6858000"/>
          </a:xfrm>
          <a:prstGeom prst="rect">
            <a:avLst/>
          </a:prstGeom>
          <a:solidFill>
            <a:srgbClr val="F26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9D6F36BC-A2FA-4EFC-9640-8375F43ACF84}"/>
              </a:ext>
            </a:extLst>
          </p:cNvPr>
          <p:cNvSpPr/>
          <p:nvPr/>
        </p:nvSpPr>
        <p:spPr>
          <a:xfrm>
            <a:off x="7497113" y="1600526"/>
            <a:ext cx="45954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กร</a:t>
            </a:r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ณีที่พนักงานตรวจความปลอดภัยสั่งให้นายจ้างหยุดการผลิต เพื่อทำการแก้ไข ปรับปรุงปฏิบัติให้ถูกต้องตามกฎหมายว่าด้วยความปลอดภัย อาชีวอนามัย และสภาพแวดล้อมในการทำงานระหว่างหยุดการทำงานหรือหยุดกระบวนการผลิตให้นายจ้างจ่ายเงินให้แก่ลูกจ้างที่เกี่ยวข้องกับการหยุดการทำงานหรือหยุดกระบวนการผลิตนั้นเท่ากับค่าจ้างหรือสิทธิประโยชน์อื่นใดที่ลูกจ้างต้องได้รับ เว้นแต่ลูกจ้างรายนั้นจงใจกระทำการอันเป็นเหตุให้มีการหยุดการทำงานหรือหยุดกระบวนการผลิต</a:t>
            </a:r>
            <a:endParaRPr lang="en-US" sz="2400" b="1" dirty="0">
              <a:solidFill>
                <a:schemeClr val="bg1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xmlns="" id="{0CDB210D-EC74-45BC-B60D-559E93FD7506}"/>
              </a:ext>
            </a:extLst>
          </p:cNvPr>
          <p:cNvGrpSpPr/>
          <p:nvPr/>
        </p:nvGrpSpPr>
        <p:grpSpPr>
          <a:xfrm>
            <a:off x="396237" y="0"/>
            <a:ext cx="6583683" cy="1323439"/>
            <a:chOff x="396237" y="0"/>
            <a:chExt cx="6583683" cy="1323439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xmlns="" id="{6CC960E5-3668-40B7-AA51-DED84952FBBE}"/>
                </a:ext>
              </a:extLst>
            </p:cNvPr>
            <p:cNvSpPr/>
            <p:nvPr/>
          </p:nvSpPr>
          <p:spPr>
            <a:xfrm>
              <a:off x="396237" y="192049"/>
              <a:ext cx="729177" cy="769441"/>
            </a:xfrm>
            <a:prstGeom prst="rect">
              <a:avLst/>
            </a:prstGeom>
            <a:solidFill>
              <a:srgbClr val="F263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xmlns="" id="{2BC4AA53-82AA-49FC-8672-68096FC71D02}"/>
                </a:ext>
              </a:extLst>
            </p:cNvPr>
            <p:cNvSpPr/>
            <p:nvPr/>
          </p:nvSpPr>
          <p:spPr>
            <a:xfrm>
              <a:off x="404054" y="0"/>
              <a:ext cx="657586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8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7. </a:t>
              </a:r>
              <a:r>
                <a:rPr lang="th-TH" sz="80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การ</a:t>
              </a:r>
              <a:r>
                <a:rPr lang="th-TH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คุ้มครองสิทธิของลูกจ้าง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CA639D95-7363-4E05-A988-C9E30DE16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249" y="1090160"/>
            <a:ext cx="4441776" cy="576784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21218D1-9110-42F4-9FF3-EDF699C0EB96}"/>
              </a:ext>
            </a:extLst>
          </p:cNvPr>
          <p:cNvSpPr txBox="1">
            <a:spLocks/>
          </p:cNvSpPr>
          <p:nvPr/>
        </p:nvSpPr>
        <p:spPr>
          <a:xfrm>
            <a:off x="8791008" y="687829"/>
            <a:ext cx="2018743" cy="804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>
                <a:solidFill>
                  <a:schemeClr val="bg1"/>
                </a:solidFill>
                <a:latin typeface="Arial" charset="0"/>
                <a:ea typeface="+mn-ea"/>
                <a:cs typeface="PSLxText" panose="02000000000000000000" pitchFamily="2" charset="-34"/>
              </a:rPr>
              <a:t>1.</a:t>
            </a:r>
            <a:endParaRPr lang="en-US" sz="5400" b="1" dirty="0">
              <a:solidFill>
                <a:schemeClr val="bg1"/>
              </a:solidFill>
              <a:latin typeface="Arial" charset="0"/>
              <a:ea typeface="+mn-ea"/>
              <a:cs typeface="PSLxText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506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9D6F36BC-A2FA-4EFC-9640-8375F43ACF84}"/>
              </a:ext>
            </a:extLst>
          </p:cNvPr>
          <p:cNvSpPr/>
          <p:nvPr/>
        </p:nvSpPr>
        <p:spPr>
          <a:xfrm>
            <a:off x="6877053" y="2342607"/>
            <a:ext cx="45637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ห้าม</a:t>
            </a:r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นายจ้างเลิกจ้างลูกจ้าง หรือโยกย้ายหน้าที่การทำงานของลูกจ้างเพราะเหตุที่ลูกจ้างดำเนินการฟ้องร้อง หรือเป็นพยาน หรือให้หลักฐาน หรือให้ข้อมูลเกี่ยวกับความปลอดภัยอาชีวอนามัย และสภาพแวดล้อมในการทำงานต่อพนักงานตรวจความปลอดภัย หรือคณะกรรมการตามพระราชบัญญัตินี้หรือต่อศาล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FD0C5D7-D8A7-4FFF-BED2-90D94D354517}"/>
              </a:ext>
            </a:extLst>
          </p:cNvPr>
          <p:cNvSpPr txBox="1">
            <a:spLocks/>
          </p:cNvSpPr>
          <p:nvPr/>
        </p:nvSpPr>
        <p:spPr>
          <a:xfrm>
            <a:off x="8149542" y="1468405"/>
            <a:ext cx="2018743" cy="804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>
                <a:solidFill>
                  <a:srgbClr val="002060"/>
                </a:solidFill>
                <a:latin typeface="Arial" charset="0"/>
                <a:ea typeface="+mn-ea"/>
                <a:cs typeface="PSLxText" panose="02000000000000000000" pitchFamily="2" charset="-34"/>
              </a:rPr>
              <a:t>2</a:t>
            </a:r>
            <a:r>
              <a:rPr lang="th-TH" sz="4800" b="1" dirty="0" smtClean="0">
                <a:solidFill>
                  <a:srgbClr val="002060"/>
                </a:solidFill>
                <a:latin typeface="Arial" charset="0"/>
                <a:ea typeface="+mn-ea"/>
                <a:cs typeface="PSLxText" panose="02000000000000000000" pitchFamily="2" charset="-34"/>
              </a:rPr>
              <a:t>.</a:t>
            </a:r>
            <a:endParaRPr lang="en-US" sz="4800" b="1" dirty="0">
              <a:solidFill>
                <a:srgbClr val="002060"/>
              </a:solidFill>
              <a:latin typeface="Arial" charset="0"/>
              <a:ea typeface="+mn-ea"/>
              <a:cs typeface="PSLxText" panose="02000000000000000000" pitchFamily="2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48A85B7B-874F-4E40-A3D9-12C7BD223CCC}"/>
              </a:ext>
            </a:extLst>
          </p:cNvPr>
          <p:cNvSpPr/>
          <p:nvPr/>
        </p:nvSpPr>
        <p:spPr>
          <a:xfrm>
            <a:off x="2842016" y="0"/>
            <a:ext cx="3470031" cy="6858000"/>
          </a:xfrm>
          <a:prstGeom prst="rect">
            <a:avLst/>
          </a:prstGeom>
          <a:solidFill>
            <a:srgbClr val="F26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9EF85096-F843-4971-8D6B-6C28B046F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13657"/>
            <a:ext cx="6555546" cy="438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xmlns="" id="{60891D14-8BE8-4B5E-B296-73D305729804}"/>
              </a:ext>
            </a:extLst>
          </p:cNvPr>
          <p:cNvGrpSpPr/>
          <p:nvPr/>
        </p:nvGrpSpPr>
        <p:grpSpPr>
          <a:xfrm>
            <a:off x="396237" y="0"/>
            <a:ext cx="10822207" cy="1200329"/>
            <a:chOff x="396237" y="0"/>
            <a:chExt cx="10822207" cy="1200329"/>
          </a:xfrm>
        </p:grpSpPr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xmlns="" id="{F0F85FE7-1FA7-4AAB-8DDA-D09A6951E03A}"/>
                </a:ext>
              </a:extLst>
            </p:cNvPr>
            <p:cNvSpPr/>
            <p:nvPr/>
          </p:nvSpPr>
          <p:spPr>
            <a:xfrm>
              <a:off x="396237" y="192049"/>
              <a:ext cx="729177" cy="769441"/>
            </a:xfrm>
            <a:prstGeom prst="rect">
              <a:avLst/>
            </a:prstGeom>
            <a:solidFill>
              <a:srgbClr val="F263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xmlns="" id="{7356993C-8FF4-4E09-81A8-782C461001A3}"/>
                </a:ext>
              </a:extLst>
            </p:cNvPr>
            <p:cNvSpPr/>
            <p:nvPr/>
          </p:nvSpPr>
          <p:spPr>
            <a:xfrm>
              <a:off x="404054" y="0"/>
              <a:ext cx="1081439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8.</a:t>
              </a:r>
              <a:r>
                <a:rPr lang="th-TH" sz="7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 กอง</a:t>
              </a:r>
              <a:r>
                <a:rPr lang="th-TH" sz="38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ทุน</a:t>
              </a:r>
              <a:r>
                <a:rPr lang="th-TH" sz="38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ความปลอดภัย อาชีวอนามัยและสภาพแวดล้อมในการทำงาน</a:t>
              </a:r>
              <a:endParaRPr lang="en-US" sz="3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xmlns="" id="{DE827D03-E0A1-40F2-AD16-53C131B26AA8}"/>
              </a:ext>
            </a:extLst>
          </p:cNvPr>
          <p:cNvGrpSpPr/>
          <p:nvPr/>
        </p:nvGrpSpPr>
        <p:grpSpPr>
          <a:xfrm>
            <a:off x="-3894" y="1612264"/>
            <a:ext cx="7380055" cy="1264138"/>
            <a:chOff x="-3894" y="1612264"/>
            <a:chExt cx="7380055" cy="1264138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xmlns="" id="{99E1B831-4C18-449D-8E66-9353BDD67322}"/>
                </a:ext>
              </a:extLst>
            </p:cNvPr>
            <p:cNvSpPr/>
            <p:nvPr/>
          </p:nvSpPr>
          <p:spPr>
            <a:xfrm>
              <a:off x="1040590" y="1646213"/>
              <a:ext cx="31370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เพื่อการรณรงค์ส่งเสริม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xmlns="" id="{1513E8E9-352E-4D15-A82B-B66C232C7101}"/>
                </a:ext>
              </a:extLst>
            </p:cNvPr>
            <p:cNvSpPr/>
            <p:nvPr/>
          </p:nvSpPr>
          <p:spPr>
            <a:xfrm>
              <a:off x="1040591" y="2045405"/>
              <a:ext cx="633557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ความปลอดภัย อาชีวอนามัย และสภาพแวดล้อมในการทำงานและการพัฒนา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xmlns="" id="{0FC23FC4-580F-4CD1-9AE1-AF7B1D708B72}"/>
                </a:ext>
              </a:extLst>
            </p:cNvPr>
            <p:cNvSpPr txBox="1">
              <a:spLocks/>
            </p:cNvSpPr>
            <p:nvPr/>
          </p:nvSpPr>
          <p:spPr>
            <a:xfrm>
              <a:off x="-3894" y="1612264"/>
              <a:ext cx="1255081" cy="8046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b="1" dirty="0" smtClean="0">
                  <a:solidFill>
                    <a:srgbClr val="002060"/>
                  </a:solidFill>
                  <a:latin typeface="Arial" charset="0"/>
                  <a:ea typeface="+mn-ea"/>
                  <a:cs typeface="PSLxText" panose="02000000000000000000" pitchFamily="2" charset="-34"/>
                </a:rPr>
                <a:t>1</a:t>
              </a:r>
              <a:r>
                <a:rPr lang="th-TH" sz="4800" b="1" dirty="0" smtClean="0">
                  <a:solidFill>
                    <a:srgbClr val="002060"/>
                  </a:solidFill>
                  <a:latin typeface="Arial" charset="0"/>
                  <a:ea typeface="+mn-ea"/>
                  <a:cs typeface="PSLxText" panose="02000000000000000000" pitchFamily="2" charset="-34"/>
                </a:rPr>
                <a:t>.</a:t>
              </a:r>
              <a:endParaRPr lang="en-US" sz="4800" b="1" dirty="0">
                <a:solidFill>
                  <a:srgbClr val="002060"/>
                </a:solidFill>
                <a:latin typeface="Arial" charset="0"/>
                <a:ea typeface="+mn-ea"/>
                <a:cs typeface="PSLxText" panose="02000000000000000000" pitchFamily="2" charset="-34"/>
              </a:endParaRP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xmlns="" id="{BD95A4BC-6902-443D-9FA3-598056A5FB23}"/>
              </a:ext>
            </a:extLst>
          </p:cNvPr>
          <p:cNvGrpSpPr/>
          <p:nvPr/>
        </p:nvGrpSpPr>
        <p:grpSpPr>
          <a:xfrm>
            <a:off x="-3894" y="3221212"/>
            <a:ext cx="7618411" cy="1263753"/>
            <a:chOff x="-3894" y="3221212"/>
            <a:chExt cx="7618411" cy="1263753"/>
          </a:xfrm>
        </p:grpSpPr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xmlns="" id="{50BDDF80-9E47-48CF-876E-94DD9725B481}"/>
                </a:ext>
              </a:extLst>
            </p:cNvPr>
            <p:cNvSpPr/>
            <p:nvPr/>
          </p:nvSpPr>
          <p:spPr>
            <a:xfrm>
              <a:off x="1125414" y="3221212"/>
              <a:ext cx="6489103" cy="1263753"/>
            </a:xfrm>
            <a:prstGeom prst="rect">
              <a:avLst/>
            </a:prstGeom>
            <a:solidFill>
              <a:srgbClr val="F263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xmlns="" id="{E71498FC-348C-4D3B-8E14-6AE7C98570BE}"/>
                </a:ext>
              </a:extLst>
            </p:cNvPr>
            <p:cNvSpPr/>
            <p:nvPr/>
          </p:nvSpPr>
          <p:spPr>
            <a:xfrm>
              <a:off x="1125414" y="3221212"/>
              <a:ext cx="25462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ช่วยเหลือและอุดหนุน</a:t>
              </a:r>
              <a:endParaRPr lang="en-US" sz="2800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xmlns="" id="{8533DB7F-345D-42F6-9E01-0A97CDF19FBA}"/>
                </a:ext>
              </a:extLst>
            </p:cNvPr>
            <p:cNvSpPr/>
            <p:nvPr/>
          </p:nvSpPr>
          <p:spPr>
            <a:xfrm>
              <a:off x="1157068" y="3624559"/>
              <a:ext cx="64574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งานของรัฐ สมาคม มูลนิธิ ในการดำเนินการส่งเสริม ความปลอดภัยอาชีวอนามัย และสภาพแวดล้อมในการทำงาน</a:t>
              </a:r>
              <a:endParaRPr lang="en-US" sz="2400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xmlns="" id="{86E24282-6809-4613-B471-782032DA334D}"/>
                </a:ext>
              </a:extLst>
            </p:cNvPr>
            <p:cNvSpPr txBox="1">
              <a:spLocks/>
            </p:cNvSpPr>
            <p:nvPr/>
          </p:nvSpPr>
          <p:spPr>
            <a:xfrm>
              <a:off x="-3894" y="3356067"/>
              <a:ext cx="1255081" cy="8046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b="1" dirty="0" smtClean="0">
                  <a:solidFill>
                    <a:srgbClr val="EF5025"/>
                  </a:solidFill>
                  <a:latin typeface="Arial" charset="0"/>
                  <a:ea typeface="+mn-ea"/>
                  <a:cs typeface="PSLxText" panose="02000000000000000000" pitchFamily="2" charset="-34"/>
                </a:rPr>
                <a:t>2</a:t>
              </a:r>
              <a:r>
                <a:rPr lang="th-TH" sz="4800" b="1" dirty="0" smtClean="0">
                  <a:solidFill>
                    <a:srgbClr val="EF5025"/>
                  </a:solidFill>
                  <a:latin typeface="Arial" charset="0"/>
                  <a:ea typeface="+mn-ea"/>
                  <a:cs typeface="PSLxText" panose="02000000000000000000" pitchFamily="2" charset="-34"/>
                </a:rPr>
                <a:t>.</a:t>
              </a:r>
              <a:endParaRPr lang="en-US" sz="4800" b="1" dirty="0">
                <a:solidFill>
                  <a:srgbClr val="EF5025"/>
                </a:solidFill>
                <a:latin typeface="Arial" charset="0"/>
                <a:ea typeface="+mn-ea"/>
                <a:cs typeface="PSLxText" panose="02000000000000000000" pitchFamily="2" charset="-34"/>
              </a:endParaRP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xmlns="" id="{761C9A73-1F12-4F1C-903B-C3D66FC5DA24}"/>
              </a:ext>
            </a:extLst>
          </p:cNvPr>
          <p:cNvGrpSpPr/>
          <p:nvPr/>
        </p:nvGrpSpPr>
        <p:grpSpPr>
          <a:xfrm>
            <a:off x="0" y="5225753"/>
            <a:ext cx="8002931" cy="1291809"/>
            <a:chOff x="0" y="5225753"/>
            <a:chExt cx="8002931" cy="1291809"/>
          </a:xfrm>
        </p:grpSpPr>
        <p:sp>
          <p:nvSpPr>
            <p:cNvPr id="14" name="สี่เหลี่ยมผืนผ้า 13">
              <a:extLst>
                <a:ext uri="{FF2B5EF4-FFF2-40B4-BE49-F238E27FC236}">
                  <a16:creationId xmlns:a16="http://schemas.microsoft.com/office/drawing/2014/main" xmlns="" id="{5829037D-A43E-4585-A126-56D7576C581B}"/>
                </a:ext>
              </a:extLst>
            </p:cNvPr>
            <p:cNvSpPr/>
            <p:nvPr/>
          </p:nvSpPr>
          <p:spPr>
            <a:xfrm>
              <a:off x="1008936" y="5225753"/>
              <a:ext cx="34469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ค่าใช้จ่ายในการบริหารกองทุน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xmlns="" id="{11A7AECA-98CF-484E-B0AD-75BC71412302}"/>
                </a:ext>
              </a:extLst>
            </p:cNvPr>
            <p:cNvSpPr/>
            <p:nvPr/>
          </p:nvSpPr>
          <p:spPr>
            <a:xfrm>
              <a:off x="1040590" y="5686565"/>
              <a:ext cx="696234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การปฏิบัติหน้าที่ของกรรมการและอนุกรรมการตามระเบียบที่รัฐมนตรีกำหนด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xmlns="" id="{E464C1FE-226C-4A07-B0B9-0B5F5E63FCF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270269"/>
              <a:ext cx="1255081" cy="8046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b="1" dirty="0" smtClean="0">
                  <a:solidFill>
                    <a:srgbClr val="002060"/>
                  </a:solidFill>
                  <a:latin typeface="Arial" charset="0"/>
                  <a:ea typeface="+mn-ea"/>
                  <a:cs typeface="PSLxText" panose="02000000000000000000" pitchFamily="2" charset="-34"/>
                </a:rPr>
                <a:t>3</a:t>
              </a:r>
              <a:r>
                <a:rPr lang="th-TH" sz="4800" b="1" dirty="0" smtClean="0">
                  <a:solidFill>
                    <a:srgbClr val="002060"/>
                  </a:solidFill>
                  <a:latin typeface="Arial" charset="0"/>
                  <a:ea typeface="+mn-ea"/>
                  <a:cs typeface="PSLxText" panose="02000000000000000000" pitchFamily="2" charset="-34"/>
                </a:rPr>
                <a:t>.</a:t>
              </a:r>
              <a:endParaRPr lang="en-US" sz="4800" b="1" dirty="0">
                <a:solidFill>
                  <a:srgbClr val="002060"/>
                </a:solidFill>
                <a:latin typeface="Arial" charset="0"/>
                <a:ea typeface="+mn-ea"/>
                <a:cs typeface="PSLxText" panose="02000000000000000000" pitchFamily="2" charset="-34"/>
              </a:endParaRPr>
            </a:p>
          </p:txBody>
        </p:sp>
      </p:grp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8D8DDDB5-FE87-4726-A5F7-63D8374E4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409" y="1237679"/>
            <a:ext cx="3647780" cy="2631482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xmlns="" id="{B6E3AC96-71A4-4FA5-9821-DD75647DE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64" y="3954528"/>
            <a:ext cx="3642325" cy="26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2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xmlns="" id="{75CCD406-E138-4BF3-AC71-6D2129D39DD7}"/>
              </a:ext>
            </a:extLst>
          </p:cNvPr>
          <p:cNvGrpSpPr/>
          <p:nvPr/>
        </p:nvGrpSpPr>
        <p:grpSpPr>
          <a:xfrm>
            <a:off x="4628268" y="594093"/>
            <a:ext cx="6639172" cy="1265473"/>
            <a:chOff x="4628268" y="594093"/>
            <a:chExt cx="6639172" cy="1265473"/>
          </a:xfrm>
        </p:grpSpPr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xmlns="" id="{B510D6C4-3587-4456-B056-D583B377D943}"/>
                </a:ext>
              </a:extLst>
            </p:cNvPr>
            <p:cNvSpPr/>
            <p:nvPr/>
          </p:nvSpPr>
          <p:spPr>
            <a:xfrm>
              <a:off x="5674655" y="1028569"/>
              <a:ext cx="559278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ของสถาบันส่งเสริมความปลอดภัย อาชีวอนามัย และสภาพแวดล้อมในการทำงานตามความเหมาะสมเป็นรายปี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xmlns="" id="{B6E8BA87-6896-4EF4-A533-C93B4B09741C}"/>
                </a:ext>
              </a:extLst>
            </p:cNvPr>
            <p:cNvSpPr txBox="1">
              <a:spLocks/>
            </p:cNvSpPr>
            <p:nvPr/>
          </p:nvSpPr>
          <p:spPr>
            <a:xfrm>
              <a:off x="4628268" y="775700"/>
              <a:ext cx="1255081" cy="8046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b="1" dirty="0" smtClean="0">
                  <a:solidFill>
                    <a:srgbClr val="002060"/>
                  </a:solidFill>
                  <a:latin typeface="Arial" charset="0"/>
                  <a:ea typeface="+mn-ea"/>
                  <a:cs typeface="PSLxText" panose="02000000000000000000" pitchFamily="2" charset="-34"/>
                </a:rPr>
                <a:t>4</a:t>
              </a:r>
              <a:r>
                <a:rPr lang="th-TH" sz="4800" b="1" dirty="0" smtClean="0">
                  <a:solidFill>
                    <a:srgbClr val="002060"/>
                  </a:solidFill>
                  <a:latin typeface="Arial" charset="0"/>
                  <a:ea typeface="+mn-ea"/>
                  <a:cs typeface="PSLxText" panose="02000000000000000000" pitchFamily="2" charset="-34"/>
                </a:rPr>
                <a:t>.</a:t>
              </a:r>
              <a:endParaRPr lang="en-US" sz="4800" b="1" dirty="0">
                <a:solidFill>
                  <a:srgbClr val="002060"/>
                </a:solidFill>
                <a:latin typeface="Arial" charset="0"/>
                <a:ea typeface="+mn-ea"/>
                <a:cs typeface="PSLxText" panose="02000000000000000000" pitchFamily="2" charset="-34"/>
              </a:endParaRPr>
            </a:p>
          </p:txBody>
        </p:sp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xmlns="" id="{7624022C-C302-4C15-9D49-DEAB4504288C}"/>
                </a:ext>
              </a:extLst>
            </p:cNvPr>
            <p:cNvSpPr/>
            <p:nvPr/>
          </p:nvSpPr>
          <p:spPr>
            <a:xfrm>
              <a:off x="5702894" y="594093"/>
              <a:ext cx="40179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สนับสนุนการดำเนินงาน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xmlns="" id="{473F869D-87A4-46B9-B3F9-E9E27E8443CE}"/>
              </a:ext>
            </a:extLst>
          </p:cNvPr>
          <p:cNvGrpSpPr/>
          <p:nvPr/>
        </p:nvGrpSpPr>
        <p:grpSpPr>
          <a:xfrm>
            <a:off x="4600027" y="2676144"/>
            <a:ext cx="7123151" cy="1263753"/>
            <a:chOff x="4600027" y="2676144"/>
            <a:chExt cx="7123151" cy="1263753"/>
          </a:xfrm>
        </p:grpSpPr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xmlns="" id="{B0BE967E-0C53-446F-B6FA-DF9FE1028302}"/>
                </a:ext>
              </a:extLst>
            </p:cNvPr>
            <p:cNvSpPr/>
            <p:nvPr/>
          </p:nvSpPr>
          <p:spPr>
            <a:xfrm>
              <a:off x="5674655" y="2676144"/>
              <a:ext cx="6048523" cy="1263753"/>
            </a:xfrm>
            <a:prstGeom prst="rect">
              <a:avLst/>
            </a:prstGeom>
            <a:solidFill>
              <a:srgbClr val="F263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xmlns="" id="{C067AB56-82CF-44E3-BC79-3887CB227876}"/>
                </a:ext>
              </a:extLst>
            </p:cNvPr>
            <p:cNvSpPr/>
            <p:nvPr/>
          </p:nvSpPr>
          <p:spPr>
            <a:xfrm>
              <a:off x="5674656" y="3332995"/>
              <a:ext cx="60485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เพื่อแก้ไขสภาพความไม่ปลอดภัยหรือเพื่อป้องกันอุบัติเหตุ</a:t>
              </a:r>
              <a:endParaRPr lang="en-US" sz="2400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xmlns="" id="{36C586D3-AD0B-4F15-929C-A1501A83B1F3}"/>
                </a:ext>
              </a:extLst>
            </p:cNvPr>
            <p:cNvSpPr txBox="1">
              <a:spLocks/>
            </p:cNvSpPr>
            <p:nvPr/>
          </p:nvSpPr>
          <p:spPr>
            <a:xfrm>
              <a:off x="4600027" y="2906953"/>
              <a:ext cx="1255081" cy="8046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b="1" dirty="0" smtClean="0">
                  <a:solidFill>
                    <a:srgbClr val="EF5025"/>
                  </a:solidFill>
                  <a:latin typeface="Arial" charset="0"/>
                  <a:ea typeface="+mn-ea"/>
                  <a:cs typeface="PSLxText" panose="02000000000000000000" pitchFamily="2" charset="-34"/>
                </a:rPr>
                <a:t>5</a:t>
              </a:r>
              <a:r>
                <a:rPr lang="th-TH" sz="4800" b="1" dirty="0" smtClean="0">
                  <a:solidFill>
                    <a:srgbClr val="EF5025"/>
                  </a:solidFill>
                  <a:latin typeface="Arial" charset="0"/>
                  <a:ea typeface="+mn-ea"/>
                  <a:cs typeface="PSLxText" panose="02000000000000000000" pitchFamily="2" charset="-34"/>
                </a:rPr>
                <a:t>.</a:t>
              </a:r>
              <a:endParaRPr lang="en-US" sz="4800" b="1" dirty="0">
                <a:solidFill>
                  <a:srgbClr val="EF5025"/>
                </a:solidFill>
                <a:latin typeface="Arial" charset="0"/>
                <a:ea typeface="+mn-ea"/>
                <a:cs typeface="PSLxText" panose="02000000000000000000" pitchFamily="2" charset="-34"/>
              </a:endParaRPr>
            </a:p>
          </p:txBody>
        </p:sp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xmlns="" id="{E30CDD98-624C-4055-890C-3426E24C1B13}"/>
                </a:ext>
              </a:extLst>
            </p:cNvPr>
            <p:cNvSpPr/>
            <p:nvPr/>
          </p:nvSpPr>
          <p:spPr>
            <a:xfrm>
              <a:off x="5674655" y="2853929"/>
              <a:ext cx="19149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ให้นายจ้างกู้ยืม</a:t>
              </a:r>
              <a:endParaRPr lang="en-US" sz="2800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xmlns="" id="{C886233B-18AB-4955-8126-4C697165C609}"/>
              </a:ext>
            </a:extLst>
          </p:cNvPr>
          <p:cNvGrpSpPr/>
          <p:nvPr/>
        </p:nvGrpSpPr>
        <p:grpSpPr>
          <a:xfrm>
            <a:off x="4628268" y="4723546"/>
            <a:ext cx="7228452" cy="1621619"/>
            <a:chOff x="4628268" y="4723546"/>
            <a:chExt cx="7002522" cy="1621619"/>
          </a:xfrm>
        </p:grpSpPr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xmlns="" id="{9B325F2A-00CE-4F7C-8205-8A98000D184F}"/>
                </a:ext>
              </a:extLst>
            </p:cNvPr>
            <p:cNvSpPr/>
            <p:nvPr/>
          </p:nvSpPr>
          <p:spPr>
            <a:xfrm>
              <a:off x="5686778" y="5144836"/>
              <a:ext cx="594401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เป็นเงินทดลองจ่ายให้พนักงานตรวจความปลอดภัย แก้ไขปัญหาที่นายจ้างไม่ปฏิบัติตามคำสั่งโดยให้บุคคลอื่นเข้าดำเนินการแทนไปก่อน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xmlns="" id="{79D6FE29-2FAC-48C5-8262-739224C0F872}"/>
                </a:ext>
              </a:extLst>
            </p:cNvPr>
            <p:cNvSpPr txBox="1">
              <a:spLocks/>
            </p:cNvSpPr>
            <p:nvPr/>
          </p:nvSpPr>
          <p:spPr>
            <a:xfrm>
              <a:off x="4628268" y="4810371"/>
              <a:ext cx="1255081" cy="8046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b="1" dirty="0" smtClean="0">
                  <a:solidFill>
                    <a:srgbClr val="002060"/>
                  </a:solidFill>
                  <a:latin typeface="Arial" charset="0"/>
                  <a:ea typeface="+mn-ea"/>
                  <a:cs typeface="PSLxText" panose="02000000000000000000" pitchFamily="2" charset="-34"/>
                </a:rPr>
                <a:t>6</a:t>
              </a:r>
              <a:r>
                <a:rPr lang="th-TH" sz="4800" b="1" smtClean="0">
                  <a:solidFill>
                    <a:srgbClr val="002060"/>
                  </a:solidFill>
                  <a:latin typeface="Arial" charset="0"/>
                  <a:ea typeface="+mn-ea"/>
                  <a:cs typeface="PSLxText" panose="02000000000000000000" pitchFamily="2" charset="-34"/>
                </a:rPr>
                <a:t>.</a:t>
              </a:r>
              <a:endParaRPr lang="en-US" sz="4800" b="1" dirty="0">
                <a:solidFill>
                  <a:srgbClr val="002060"/>
                </a:solidFill>
                <a:latin typeface="Arial" charset="0"/>
                <a:ea typeface="+mn-ea"/>
                <a:cs typeface="PSLxText" panose="02000000000000000000" pitchFamily="2" charset="-34"/>
              </a:endParaRPr>
            </a:p>
          </p:txBody>
        </p:sp>
        <p:sp>
          <p:nvSpPr>
            <p:cNvPr id="14" name="สี่เหลี่ยมผืนผ้า 13">
              <a:extLst>
                <a:ext uri="{FF2B5EF4-FFF2-40B4-BE49-F238E27FC236}">
                  <a16:creationId xmlns:a16="http://schemas.microsoft.com/office/drawing/2014/main" xmlns="" id="{181487B1-E0B2-44FC-B63D-3CFB550118C3}"/>
                </a:ext>
              </a:extLst>
            </p:cNvPr>
            <p:cNvSpPr/>
            <p:nvPr/>
          </p:nvSpPr>
          <p:spPr>
            <a:xfrm>
              <a:off x="5702897" y="4723546"/>
              <a:ext cx="27139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เป็นเงินทดลองจ่าย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83760E09-ADAC-4680-9DF2-2BD742D7F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64" y="268121"/>
            <a:ext cx="4182720" cy="30399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01A77414-8752-4AA2-A212-ADF60AD57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51" y="3576510"/>
            <a:ext cx="4182720" cy="30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DF4386D7-7251-4B55-A005-1F216A202318}"/>
              </a:ext>
            </a:extLst>
          </p:cNvPr>
          <p:cNvSpPr/>
          <p:nvPr/>
        </p:nvSpPr>
        <p:spPr>
          <a:xfrm>
            <a:off x="7934178" y="2693808"/>
            <a:ext cx="4257821" cy="3749197"/>
          </a:xfrm>
          <a:prstGeom prst="rect">
            <a:avLst/>
          </a:prstGeom>
          <a:solidFill>
            <a:srgbClr val="F26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E074EF49-C847-43B1-B17E-2654539D2099}"/>
              </a:ext>
            </a:extLst>
          </p:cNvPr>
          <p:cNvSpPr/>
          <p:nvPr/>
        </p:nvSpPr>
        <p:spPr>
          <a:xfrm>
            <a:off x="2421985" y="1875528"/>
            <a:ext cx="7641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ปลอดภัยอาชีว อนามัย และสภาพแวดล้อมในการทำงาน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xmlns="" id="{4DB645D3-9A62-409B-B785-B89D280783C2}"/>
              </a:ext>
            </a:extLst>
          </p:cNvPr>
          <p:cNvGrpSpPr/>
          <p:nvPr/>
        </p:nvGrpSpPr>
        <p:grpSpPr>
          <a:xfrm>
            <a:off x="199285" y="-125020"/>
            <a:ext cx="11310426" cy="2000548"/>
            <a:chOff x="199285" y="-125020"/>
            <a:chExt cx="11310426" cy="2000548"/>
          </a:xfrm>
        </p:grpSpPr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xmlns="" id="{4C03E8CF-3B3D-4EC4-B4C7-988D26D673D3}"/>
                </a:ext>
              </a:extLst>
            </p:cNvPr>
            <p:cNvSpPr/>
            <p:nvPr/>
          </p:nvSpPr>
          <p:spPr>
            <a:xfrm>
              <a:off x="199285" y="192049"/>
              <a:ext cx="729177" cy="769441"/>
            </a:xfrm>
            <a:prstGeom prst="rect">
              <a:avLst/>
            </a:prstGeom>
            <a:solidFill>
              <a:srgbClr val="F263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xmlns="" id="{FB14BFAC-7BF0-477C-81FD-3A378FC968DC}"/>
                </a:ext>
              </a:extLst>
            </p:cNvPr>
            <p:cNvSpPr/>
            <p:nvPr/>
          </p:nvSpPr>
          <p:spPr>
            <a:xfrm>
              <a:off x="199285" y="-125020"/>
              <a:ext cx="11310426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8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1.</a:t>
              </a:r>
              <a:r>
                <a:rPr lang="th-TH" sz="80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 พระ</a:t>
              </a:r>
              <a:r>
                <a:rPr lang="th-TH" sz="4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ราชบัญญัติ</a:t>
              </a:r>
              <a:r>
                <a:rPr lang="th-TH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ความปลอดภัย อาชีวอนามัยและสภาพแวดล้อม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 </a:t>
              </a:r>
              <a:endParaRPr lang="th-TH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  <a:p>
              <a:r>
                <a:rPr lang="th-TH" sz="4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      ใน</a:t>
              </a:r>
              <a:r>
                <a:rPr lang="th-TH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การทำงาน พ.ศ. 2554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</p:grp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8F4CF2FC-C707-4E54-9B03-C75142B5E4A3}"/>
              </a:ext>
            </a:extLst>
          </p:cNvPr>
          <p:cNvSpPr/>
          <p:nvPr/>
        </p:nvSpPr>
        <p:spPr>
          <a:xfrm>
            <a:off x="8110637" y="3122024"/>
            <a:ext cx="390490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400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</a:t>
            </a:r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ความว่า “การกระทำหรือสภาพการทำงานซึ่งปลอดจากเหตุอันจะทำให้เกิดการประสบอันตรายต่อชีวิต ต่อร่างกาย จิตใจ หรือสุขภาพอนามัยอันเนื่องจากการทำงาน หรือเกี่ยวกับการทำงาน นายจ้างควรมีความรับผิดชอบและยึดหลักการทำงาน</a:t>
            </a:r>
            <a:endParaRPr lang="en-US" sz="2400" b="1" dirty="0">
              <a:solidFill>
                <a:schemeClr val="bg1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75116574-1F42-4D48-9A72-E31AC76C5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13431"/>
            <a:ext cx="7736003" cy="3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70A197FC-61CF-474E-97A2-1EBCDD5AEEF5}"/>
              </a:ext>
            </a:extLst>
          </p:cNvPr>
          <p:cNvSpPr/>
          <p:nvPr/>
        </p:nvSpPr>
        <p:spPr>
          <a:xfrm>
            <a:off x="222738" y="434131"/>
            <a:ext cx="447587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8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เพื่อให้เกิดความปลอดภัย</a:t>
            </a:r>
            <a:endParaRPr lang="en-US" sz="48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ในอาชีวอนามัยและสภาพแวดล้อมในการทำงานของลูกจ้าง ดังนี้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xmlns="" id="{5225D3AF-AC70-4CD1-917D-A3745B894A92}"/>
              </a:ext>
            </a:extLst>
          </p:cNvPr>
          <p:cNvGrpSpPr/>
          <p:nvPr/>
        </p:nvGrpSpPr>
        <p:grpSpPr>
          <a:xfrm>
            <a:off x="646211" y="2565396"/>
            <a:ext cx="1458351" cy="1437407"/>
            <a:chOff x="646211" y="2565396"/>
            <a:chExt cx="1458351" cy="1437407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xmlns="" id="{E074EF49-C847-43B1-B17E-2654539D2099}"/>
                </a:ext>
              </a:extLst>
            </p:cNvPr>
            <p:cNvSpPr/>
            <p:nvPr/>
          </p:nvSpPr>
          <p:spPr>
            <a:xfrm>
              <a:off x="646211" y="3479583"/>
              <a:ext cx="14583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การจัดการ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xmlns="" id="{49FEA8B3-FF85-44E3-8A1A-060C873C16A1}"/>
                </a:ext>
              </a:extLst>
            </p:cNvPr>
            <p:cNvGrpSpPr/>
            <p:nvPr/>
          </p:nvGrpSpPr>
          <p:grpSpPr>
            <a:xfrm>
              <a:off x="926535" y="2565396"/>
              <a:ext cx="897705" cy="804661"/>
              <a:chOff x="5661941" y="1582980"/>
              <a:chExt cx="897705" cy="804661"/>
            </a:xfrm>
          </p:grpSpPr>
          <p:sp>
            <p:nvSpPr>
              <p:cNvPr id="12" name="วงรี 11">
                <a:extLst>
                  <a:ext uri="{FF2B5EF4-FFF2-40B4-BE49-F238E27FC236}">
                    <a16:creationId xmlns:a16="http://schemas.microsoft.com/office/drawing/2014/main" xmlns="" id="{C13F5FAC-90ED-46C9-9773-DC661B1F22E5}"/>
                  </a:ext>
                </a:extLst>
              </p:cNvPr>
              <p:cNvSpPr/>
              <p:nvPr/>
            </p:nvSpPr>
            <p:spPr>
              <a:xfrm>
                <a:off x="5772271" y="1664870"/>
                <a:ext cx="661182" cy="640882"/>
              </a:xfrm>
              <a:prstGeom prst="ellipse">
                <a:avLst/>
              </a:prstGeom>
              <a:solidFill>
                <a:srgbClr val="F2633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xmlns="" id="{DD8611AF-4B58-4857-9FB0-E5A02AE421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61941" y="1582980"/>
                <a:ext cx="897705" cy="8046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b="1" dirty="0">
                    <a:solidFill>
                      <a:schemeClr val="bg1"/>
                    </a:solidFill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1</a:t>
                </a:r>
              </a:p>
            </p:txBody>
          </p:sp>
        </p:grp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xmlns="" id="{D6D285C6-AC62-4302-A734-75759E77E8B8}"/>
              </a:ext>
            </a:extLst>
          </p:cNvPr>
          <p:cNvGrpSpPr/>
          <p:nvPr/>
        </p:nvGrpSpPr>
        <p:grpSpPr>
          <a:xfrm>
            <a:off x="2930769" y="2565396"/>
            <a:ext cx="1767840" cy="1412347"/>
            <a:chOff x="2930769" y="2565396"/>
            <a:chExt cx="1767840" cy="1412347"/>
          </a:xfrm>
        </p:grpSpPr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xmlns="" id="{DA4B21D5-2B86-40AA-9816-30935281E3B1}"/>
                </a:ext>
              </a:extLst>
            </p:cNvPr>
            <p:cNvSpPr/>
            <p:nvPr/>
          </p:nvSpPr>
          <p:spPr>
            <a:xfrm>
              <a:off x="2930769" y="3454523"/>
              <a:ext cx="1767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การคุ้มครอง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xmlns="" id="{5B3FFE37-B8D5-4780-A1D2-A585FBE9C31E}"/>
                </a:ext>
              </a:extLst>
            </p:cNvPr>
            <p:cNvGrpSpPr/>
            <p:nvPr/>
          </p:nvGrpSpPr>
          <p:grpSpPr>
            <a:xfrm>
              <a:off x="3327010" y="2565396"/>
              <a:ext cx="897705" cy="804661"/>
              <a:chOff x="5661941" y="1582980"/>
              <a:chExt cx="897705" cy="804661"/>
            </a:xfrm>
          </p:grpSpPr>
          <p:sp>
            <p:nvSpPr>
              <p:cNvPr id="15" name="วงรี 14">
                <a:extLst>
                  <a:ext uri="{FF2B5EF4-FFF2-40B4-BE49-F238E27FC236}">
                    <a16:creationId xmlns:a16="http://schemas.microsoft.com/office/drawing/2014/main" xmlns="" id="{726DB78F-C433-4E80-9123-0B89149852A0}"/>
                  </a:ext>
                </a:extLst>
              </p:cNvPr>
              <p:cNvSpPr/>
              <p:nvPr/>
            </p:nvSpPr>
            <p:spPr>
              <a:xfrm>
                <a:off x="5772271" y="1664870"/>
                <a:ext cx="661182" cy="640882"/>
              </a:xfrm>
              <a:prstGeom prst="ellipse">
                <a:avLst/>
              </a:prstGeom>
              <a:solidFill>
                <a:srgbClr val="F2633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xmlns="" id="{EF603994-8B1D-4BBB-85FB-CCC3F73557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61941" y="1582980"/>
                <a:ext cx="897705" cy="8046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b="1" dirty="0">
                    <a:solidFill>
                      <a:schemeClr val="bg1"/>
                    </a:solidFill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2</a:t>
                </a:r>
              </a:p>
            </p:txBody>
          </p:sp>
        </p:grp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xmlns="" id="{AFA7B1E9-34D3-4E48-8C15-C3122DCAAF00}"/>
              </a:ext>
            </a:extLst>
          </p:cNvPr>
          <p:cNvGrpSpPr/>
          <p:nvPr/>
        </p:nvGrpSpPr>
        <p:grpSpPr>
          <a:xfrm>
            <a:off x="646211" y="4444168"/>
            <a:ext cx="1801567" cy="1409770"/>
            <a:chOff x="646211" y="4444168"/>
            <a:chExt cx="1801567" cy="1409770"/>
          </a:xfrm>
        </p:grpSpPr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xmlns="" id="{B47AE861-8A52-43B3-8006-D2E42E19092B}"/>
                </a:ext>
              </a:extLst>
            </p:cNvPr>
            <p:cNvSpPr/>
            <p:nvPr/>
          </p:nvSpPr>
          <p:spPr>
            <a:xfrm>
              <a:off x="646211" y="5330718"/>
              <a:ext cx="18015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การป้องกัน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xmlns="" id="{D52B8E0B-D933-4BC6-8AC4-C83A0186FF5D}"/>
                </a:ext>
              </a:extLst>
            </p:cNvPr>
            <p:cNvGrpSpPr/>
            <p:nvPr/>
          </p:nvGrpSpPr>
          <p:grpSpPr>
            <a:xfrm>
              <a:off x="918603" y="4444168"/>
              <a:ext cx="897705" cy="804661"/>
              <a:chOff x="5661941" y="1582980"/>
              <a:chExt cx="897705" cy="804661"/>
            </a:xfrm>
          </p:grpSpPr>
          <p:sp>
            <p:nvSpPr>
              <p:cNvPr id="18" name="วงรี 17">
                <a:extLst>
                  <a:ext uri="{FF2B5EF4-FFF2-40B4-BE49-F238E27FC236}">
                    <a16:creationId xmlns:a16="http://schemas.microsoft.com/office/drawing/2014/main" xmlns="" id="{DBCBE71D-0139-4CA7-AA19-690963268584}"/>
                  </a:ext>
                </a:extLst>
              </p:cNvPr>
              <p:cNvSpPr/>
              <p:nvPr/>
            </p:nvSpPr>
            <p:spPr>
              <a:xfrm>
                <a:off x="5772271" y="1664870"/>
                <a:ext cx="661182" cy="640882"/>
              </a:xfrm>
              <a:prstGeom prst="ellipse">
                <a:avLst/>
              </a:prstGeom>
              <a:solidFill>
                <a:srgbClr val="F2633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xmlns="" id="{FA1BA4EE-550B-4BD7-9516-B38A289A3D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61941" y="1582980"/>
                <a:ext cx="897705" cy="8046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b="1" dirty="0">
                    <a:solidFill>
                      <a:schemeClr val="bg1"/>
                    </a:solidFill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3</a:t>
                </a:r>
              </a:p>
            </p:txBody>
          </p:sp>
        </p:grp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xmlns="" id="{D0FA4BBA-25C6-434D-BCDA-067BF548EF79}"/>
              </a:ext>
            </a:extLst>
          </p:cNvPr>
          <p:cNvGrpSpPr/>
          <p:nvPr/>
        </p:nvGrpSpPr>
        <p:grpSpPr>
          <a:xfrm>
            <a:off x="3113783" y="4444167"/>
            <a:ext cx="1584826" cy="1409771"/>
            <a:chOff x="3113783" y="4444167"/>
            <a:chExt cx="1584826" cy="1409771"/>
          </a:xfrm>
        </p:grpSpPr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xmlns="" id="{A027575F-D6E1-41A4-86C3-48BE5E82856A}"/>
                </a:ext>
              </a:extLst>
            </p:cNvPr>
            <p:cNvSpPr/>
            <p:nvPr/>
          </p:nvSpPr>
          <p:spPr>
            <a:xfrm>
              <a:off x="3113783" y="5330718"/>
              <a:ext cx="15848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การส่งเสริม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grpSp>
          <p:nvGrpSpPr>
            <p:cNvPr id="20" name="กลุ่ม 19">
              <a:extLst>
                <a:ext uri="{FF2B5EF4-FFF2-40B4-BE49-F238E27FC236}">
                  <a16:creationId xmlns:a16="http://schemas.microsoft.com/office/drawing/2014/main" xmlns="" id="{90BC7850-D5ED-481E-85E3-119F1AE7FEF4}"/>
                </a:ext>
              </a:extLst>
            </p:cNvPr>
            <p:cNvGrpSpPr/>
            <p:nvPr/>
          </p:nvGrpSpPr>
          <p:grpSpPr>
            <a:xfrm>
              <a:off x="3319078" y="4444167"/>
              <a:ext cx="897705" cy="804661"/>
              <a:chOff x="5661941" y="1582980"/>
              <a:chExt cx="897705" cy="804661"/>
            </a:xfrm>
          </p:grpSpPr>
          <p:sp>
            <p:nvSpPr>
              <p:cNvPr id="21" name="วงรี 20">
                <a:extLst>
                  <a:ext uri="{FF2B5EF4-FFF2-40B4-BE49-F238E27FC236}">
                    <a16:creationId xmlns:a16="http://schemas.microsoft.com/office/drawing/2014/main" xmlns="" id="{48351ADA-6469-4AE8-91C5-B2948BF13208}"/>
                  </a:ext>
                </a:extLst>
              </p:cNvPr>
              <p:cNvSpPr/>
              <p:nvPr/>
            </p:nvSpPr>
            <p:spPr>
              <a:xfrm>
                <a:off x="5772271" y="1664870"/>
                <a:ext cx="661182" cy="640882"/>
              </a:xfrm>
              <a:prstGeom prst="ellipse">
                <a:avLst/>
              </a:prstGeom>
              <a:solidFill>
                <a:srgbClr val="F2633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xmlns="" id="{47A208C8-ECAF-47FC-8C79-D18E108977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61941" y="1582980"/>
                <a:ext cx="897705" cy="8046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b="1" dirty="0">
                    <a:solidFill>
                      <a:schemeClr val="bg1"/>
                    </a:solidFill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4</a:t>
                </a:r>
              </a:p>
            </p:txBody>
          </p:sp>
        </p:grp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8BF8EB9C-64E2-4E0B-ACF5-F7F46AB20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102" y="0"/>
            <a:ext cx="6867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9D6F36BC-A2FA-4EFC-9640-8375F43ACF84}"/>
              </a:ext>
            </a:extLst>
          </p:cNvPr>
          <p:cNvSpPr/>
          <p:nvPr/>
        </p:nvSpPr>
        <p:spPr>
          <a:xfrm>
            <a:off x="7949251" y="971055"/>
            <a:ext cx="388268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</a:t>
            </a:r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บริหารจัดการ และการดำเนินการของนายจ้าง ตามมาตรฐานที่กำหนดไว้ในกฎกระทรวงได้แก่ กฎกระทรวงว่าด้วย “กำหนดมาตรฐานในการบริหารจัดการ และดำเนินการด้านความปลอดภัยอาชีวอนามัย และสภาพแวดล้อมในการทำงานเกี่ยวกับการป้องกันและระงับอัคคีภัย พ.ศ. 2555ลงวันที่ 7 ธันวาคม 2555” ประกาศในราชกิจจานุเบกษาวันที่ 9 มกราคม 2556 สรุปสาระสำคัญที่นายจ้างจะต้องบริหารจัดการและดำเนินการในเรื่องเกี่ยวกับการป้องกันและระงับอัคคีภัย ตามกฎกระทรวงซึ่งเป็นกฎหมายบังคับไว้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xmlns="" id="{4CB450F7-50CF-42CB-968B-AC29AD5CA7F6}"/>
              </a:ext>
            </a:extLst>
          </p:cNvPr>
          <p:cNvGrpSpPr/>
          <p:nvPr/>
        </p:nvGrpSpPr>
        <p:grpSpPr>
          <a:xfrm>
            <a:off x="199285" y="-84951"/>
            <a:ext cx="11660338" cy="1323439"/>
            <a:chOff x="199285" y="-84951"/>
            <a:chExt cx="11660338" cy="1323439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xmlns="" id="{BEEFF6CD-EE75-4C5F-8FA3-B7761BDC8949}"/>
                </a:ext>
              </a:extLst>
            </p:cNvPr>
            <p:cNvSpPr/>
            <p:nvPr/>
          </p:nvSpPr>
          <p:spPr>
            <a:xfrm>
              <a:off x="199285" y="192049"/>
              <a:ext cx="729177" cy="769441"/>
            </a:xfrm>
            <a:prstGeom prst="rect">
              <a:avLst/>
            </a:prstGeom>
            <a:solidFill>
              <a:srgbClr val="F263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xmlns="" id="{81D8CB17-C623-403C-BCA3-C464A657D96B}"/>
                </a:ext>
              </a:extLst>
            </p:cNvPr>
            <p:cNvSpPr/>
            <p:nvPr/>
          </p:nvSpPr>
          <p:spPr>
            <a:xfrm>
              <a:off x="211568" y="-84951"/>
              <a:ext cx="1164805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8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2.</a:t>
              </a:r>
              <a:r>
                <a:rPr lang="th-TH" sz="80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 มาตร</a:t>
              </a:r>
              <a:r>
                <a:rPr lang="th-TH" sz="40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ฐาน</a:t>
              </a:r>
              <a:r>
                <a:rPr lang="th-TH" sz="40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ในการบริหารจัดการเกี่ยวกับการป้องกันและระงับอัคคีภัย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4E75E164-A021-4A78-9C56-2FD03D035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20" y="6149579"/>
            <a:ext cx="12201120" cy="72248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271B6FD6-B3B6-46A6-84B2-C2BC3376B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66" y="1215438"/>
            <a:ext cx="7209524" cy="4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8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E0445347-6D12-4EA8-84F0-531ACF6E7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6688"/>
            <a:ext cx="12192000" cy="1091312"/>
          </a:xfrm>
          <a:prstGeom prst="rect">
            <a:avLst/>
          </a:prstGeom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xmlns="" id="{2CB2CFF5-03FE-4BEE-A067-2B8D11ED7FA6}"/>
              </a:ext>
            </a:extLst>
          </p:cNvPr>
          <p:cNvSpPr/>
          <p:nvPr/>
        </p:nvSpPr>
        <p:spPr>
          <a:xfrm>
            <a:off x="815927" y="1123455"/>
            <a:ext cx="110160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คำพิพากษาศาลฎีกาที่ 20824/2556 </a:t>
            </a:r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พ.ร.บ. คุ้มครองแรงงาน พ.ศ. 2541 มาตรา </a:t>
            </a:r>
            <a:r>
              <a:rPr lang="th-TH" sz="2400" b="1" dirty="0" smtClean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166 บัญญัติ</a:t>
            </a:r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ว่า บรรดาประกาศหรือคำสั่งที่ออกตามประกาศของคณะปฏิวัติ ฉบับที่ 103 ลงวันที่16 มีนาคม 2515 ให้ยังคงใช้ได้ต่อไปเท่าที่ไม่ขัดหรือแย้งกับ พ.ร.บ. นี้จนกว่าจะมีกฎกระทรวงระเบียบและประกาศที่ออกตาม พ.ร.บ. นี้ใช้บังคับ เมื่อยังไม่มีกฎกระทรวง ระเบียบและประกาศที่ออกตาม พ.ร.บ. นี้เกี่ยวกับเรื่องความปลอดภัยในการทำงานของลูกจ้างหรือความปลอดภัยในการทำงานเกี่ยวกับสารเคมีอันตรายใช้บังคับ หรือมีการยกเลิกมาตรการเพื่อความปลอดภัยในกิจการเกี่ยวกับสารเคมีอันตรายตามประกาศหรือคำสั่งที่ออกตามประกาศของคณะปฏิวัติ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120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xmlns="" id="{2CB2CFF5-03FE-4BEE-A067-2B8D11ED7FA6}"/>
              </a:ext>
            </a:extLst>
          </p:cNvPr>
          <p:cNvSpPr/>
          <p:nvPr/>
        </p:nvSpPr>
        <p:spPr>
          <a:xfrm>
            <a:off x="1280161" y="1182231"/>
            <a:ext cx="91862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ฉบับที่ 103 ลงวันที่ 16 มีนาคม 2515 </a:t>
            </a:r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ประกาศกระทรวงแรงงานและสวัสดิการสังคม เรื่องความปลอดภัยในการทำงานของลูกจ้าง ลงวันที่ 31 มีนาคม 2540 และประกาศกระทรวงมหาดไทย เรื่อง ความปลอดภัยในการทำงานเกี่ยวกับสารเคมีอันตราย ลงวันที่ 22 สิงหาคม 2534 ซึ่งออกตามความใน ข้อ 2 (7) และข้อ 14 แห่งประกาศของคณะปฏิวัติ ฉบับที่ </a:t>
            </a:r>
            <a:r>
              <a:rPr lang="th-TH" sz="2400" b="1" dirty="0" smtClean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103 จึง</a:t>
            </a:r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ยังคงมีผลใช้บังคับ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5E81AEC6-1708-420D-BC46-A4E413F0D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111" y="4713111"/>
            <a:ext cx="2144889" cy="214488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86F6478-8CF1-475F-BCF0-7EF57A924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292386"/>
            <a:ext cx="9939866" cy="56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2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xmlns="" id="{8142E656-9775-4522-8211-18197E893217}"/>
              </a:ext>
            </a:extLst>
          </p:cNvPr>
          <p:cNvGrpSpPr/>
          <p:nvPr/>
        </p:nvGrpSpPr>
        <p:grpSpPr>
          <a:xfrm>
            <a:off x="396237" y="-84951"/>
            <a:ext cx="8619720" cy="1323439"/>
            <a:chOff x="396237" y="-84951"/>
            <a:chExt cx="8619720" cy="1323439"/>
          </a:xfrm>
        </p:grpSpPr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xmlns="" id="{1837F98B-9656-4E8A-B4A1-451E0743C823}"/>
                </a:ext>
              </a:extLst>
            </p:cNvPr>
            <p:cNvSpPr/>
            <p:nvPr/>
          </p:nvSpPr>
          <p:spPr>
            <a:xfrm>
              <a:off x="396237" y="192049"/>
              <a:ext cx="729177" cy="769441"/>
            </a:xfrm>
            <a:prstGeom prst="rect">
              <a:avLst/>
            </a:prstGeom>
            <a:solidFill>
              <a:srgbClr val="F263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xmlns="" id="{7EC7621B-A701-4001-AE97-98C63413732F}"/>
                </a:ext>
              </a:extLst>
            </p:cNvPr>
            <p:cNvSpPr/>
            <p:nvPr/>
          </p:nvSpPr>
          <p:spPr>
            <a:xfrm>
              <a:off x="420596" y="-84951"/>
              <a:ext cx="859536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8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3.</a:t>
              </a:r>
              <a:r>
                <a:rPr lang="th-TH" sz="80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 หน้า</a:t>
              </a:r>
              <a:r>
                <a:rPr lang="th-TH" sz="4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ที่</a:t>
              </a:r>
              <a:r>
                <a:rPr lang="th-TH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ของนายจ้างเพื่อให้เกิดความปลอดภัย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xmlns="" id="{4F66ABD6-DD5E-4369-9339-B4A044E63E32}"/>
              </a:ext>
            </a:extLst>
          </p:cNvPr>
          <p:cNvGrpSpPr/>
          <p:nvPr/>
        </p:nvGrpSpPr>
        <p:grpSpPr>
          <a:xfrm>
            <a:off x="292379" y="2154311"/>
            <a:ext cx="3751301" cy="830997"/>
            <a:chOff x="292379" y="2154311"/>
            <a:chExt cx="3751301" cy="830997"/>
          </a:xfrm>
        </p:grpSpPr>
        <p:sp>
          <p:nvSpPr>
            <p:cNvPr id="3" name="สี่เหลี่ยมผืนผ้า 2">
              <a:extLst>
                <a:ext uri="{FF2B5EF4-FFF2-40B4-BE49-F238E27FC236}">
                  <a16:creationId xmlns:a16="http://schemas.microsoft.com/office/drawing/2014/main" xmlns="" id="{9D6F36BC-A2FA-4EFC-9640-8375F43ACF84}"/>
                </a:ext>
              </a:extLst>
            </p:cNvPr>
            <p:cNvSpPr/>
            <p:nvPr/>
          </p:nvSpPr>
          <p:spPr>
            <a:xfrm>
              <a:off x="878686" y="2154311"/>
              <a:ext cx="31649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จัดดูแลสถานประกอบกิจการและสภาพแวดล้อมในที่ทำงาน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7" name="สามเหลี่ยมหน้าจั่ว 16">
              <a:extLst>
                <a:ext uri="{FF2B5EF4-FFF2-40B4-BE49-F238E27FC236}">
                  <a16:creationId xmlns:a16="http://schemas.microsoft.com/office/drawing/2014/main" xmlns="" id="{076EB475-0B4E-4FB5-9D27-4FC2210743E1}"/>
                </a:ext>
              </a:extLst>
            </p:cNvPr>
            <p:cNvSpPr/>
            <p:nvPr/>
          </p:nvSpPr>
          <p:spPr>
            <a:xfrm>
              <a:off x="292379" y="2179034"/>
              <a:ext cx="463064" cy="699048"/>
            </a:xfrm>
            <a:prstGeom prst="triangle">
              <a:avLst/>
            </a:prstGeom>
            <a:solidFill>
              <a:srgbClr val="EF502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xmlns="" id="{E6D793E7-B529-493C-8D58-6BC89F6822F6}"/>
              </a:ext>
            </a:extLst>
          </p:cNvPr>
          <p:cNvGrpSpPr/>
          <p:nvPr/>
        </p:nvGrpSpPr>
        <p:grpSpPr>
          <a:xfrm>
            <a:off x="328918" y="3874028"/>
            <a:ext cx="3380743" cy="830997"/>
            <a:chOff x="328918" y="3874028"/>
            <a:chExt cx="3380743" cy="830997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xmlns="" id="{ACF4C434-898E-44B5-BF4F-392496905FFC}"/>
                </a:ext>
              </a:extLst>
            </p:cNvPr>
            <p:cNvSpPr/>
            <p:nvPr/>
          </p:nvSpPr>
          <p:spPr>
            <a:xfrm>
              <a:off x="878687" y="3874028"/>
              <a:ext cx="2830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ให้ลูกจ้างรู้สภาพของงานที่จะทำล่วงหน้า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8" name="สามเหลี่ยมหน้าจั่ว 17">
              <a:extLst>
                <a:ext uri="{FF2B5EF4-FFF2-40B4-BE49-F238E27FC236}">
                  <a16:creationId xmlns:a16="http://schemas.microsoft.com/office/drawing/2014/main" xmlns="" id="{90B1A89D-D541-4816-8F23-573C1091BBFE}"/>
                </a:ext>
              </a:extLst>
            </p:cNvPr>
            <p:cNvSpPr/>
            <p:nvPr/>
          </p:nvSpPr>
          <p:spPr>
            <a:xfrm>
              <a:off x="328918" y="3874028"/>
              <a:ext cx="463064" cy="699048"/>
            </a:xfrm>
            <a:prstGeom prst="triangle">
              <a:avLst/>
            </a:prstGeom>
            <a:solidFill>
              <a:srgbClr val="EF502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xmlns="" id="{F5008FBB-B5E5-4F85-9C0E-DAE8D7F51EB9}"/>
              </a:ext>
            </a:extLst>
          </p:cNvPr>
          <p:cNvGrpSpPr/>
          <p:nvPr/>
        </p:nvGrpSpPr>
        <p:grpSpPr>
          <a:xfrm>
            <a:off x="292379" y="5405586"/>
            <a:ext cx="3751301" cy="830997"/>
            <a:chOff x="292379" y="5405586"/>
            <a:chExt cx="3751301" cy="830997"/>
          </a:xfrm>
        </p:grpSpPr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xmlns="" id="{19718D83-0354-4007-8619-7111A130B73B}"/>
                </a:ext>
              </a:extLst>
            </p:cNvPr>
            <p:cNvSpPr/>
            <p:nvPr/>
          </p:nvSpPr>
          <p:spPr>
            <a:xfrm>
              <a:off x="912174" y="5405586"/>
              <a:ext cx="313150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ให้ความรู้แก่ผู้บริหาร </a:t>
              </a:r>
              <a:endParaRPr lang="th-TH" sz="2400" b="1" dirty="0" smtClean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thaiDist"/>
              <a:r>
                <a:rPr lang="th-TH" sz="2400" b="1" dirty="0" smtClean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หัวหน้า</a:t>
              </a:r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งาน และลูกจ้าง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9" name="สามเหลี่ยมหน้าจั่ว 18">
              <a:extLst>
                <a:ext uri="{FF2B5EF4-FFF2-40B4-BE49-F238E27FC236}">
                  <a16:creationId xmlns:a16="http://schemas.microsoft.com/office/drawing/2014/main" xmlns="" id="{7D0B2681-CFB8-482B-8DE5-D9B420106CC3}"/>
                </a:ext>
              </a:extLst>
            </p:cNvPr>
            <p:cNvSpPr/>
            <p:nvPr/>
          </p:nvSpPr>
          <p:spPr>
            <a:xfrm>
              <a:off x="292379" y="5405586"/>
              <a:ext cx="463064" cy="699048"/>
            </a:xfrm>
            <a:prstGeom prst="triangle">
              <a:avLst/>
            </a:prstGeom>
            <a:solidFill>
              <a:srgbClr val="EF502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xmlns="" id="{2DE3ECFF-83C6-4953-ABFF-ED3828E44DAD}"/>
              </a:ext>
            </a:extLst>
          </p:cNvPr>
          <p:cNvGrpSpPr/>
          <p:nvPr/>
        </p:nvGrpSpPr>
        <p:grpSpPr>
          <a:xfrm>
            <a:off x="4659465" y="2154311"/>
            <a:ext cx="3622195" cy="830997"/>
            <a:chOff x="4659465" y="2154311"/>
            <a:chExt cx="3622195" cy="830997"/>
          </a:xfrm>
        </p:grpSpPr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xmlns="" id="{34CDE827-EF6D-4243-BDA6-3A690470EF1E}"/>
                </a:ext>
              </a:extLst>
            </p:cNvPr>
            <p:cNvSpPr/>
            <p:nvPr/>
          </p:nvSpPr>
          <p:spPr>
            <a:xfrm>
              <a:off x="5295940" y="2154311"/>
              <a:ext cx="29857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ติดตั้งเครื่องหมายเกี่ยวกับความปลอดภัย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20" name="สามเหลี่ยมหน้าจั่ว 19">
              <a:extLst>
                <a:ext uri="{FF2B5EF4-FFF2-40B4-BE49-F238E27FC236}">
                  <a16:creationId xmlns:a16="http://schemas.microsoft.com/office/drawing/2014/main" xmlns="" id="{99B03FC1-9E0A-4C2F-A5C8-A40D48ABBB79}"/>
                </a:ext>
              </a:extLst>
            </p:cNvPr>
            <p:cNvSpPr/>
            <p:nvPr/>
          </p:nvSpPr>
          <p:spPr>
            <a:xfrm>
              <a:off x="4659465" y="2192102"/>
              <a:ext cx="463064" cy="699048"/>
            </a:xfrm>
            <a:prstGeom prst="triangle">
              <a:avLst/>
            </a:prstGeom>
            <a:solidFill>
              <a:srgbClr val="EF502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xmlns="" id="{C5AB34D5-BD09-461D-9C2B-348A5E3D2BC0}"/>
              </a:ext>
            </a:extLst>
          </p:cNvPr>
          <p:cNvGrpSpPr/>
          <p:nvPr/>
        </p:nvGrpSpPr>
        <p:grpSpPr>
          <a:xfrm>
            <a:off x="4659465" y="3832763"/>
            <a:ext cx="3622195" cy="830997"/>
            <a:chOff x="4659465" y="3832763"/>
            <a:chExt cx="3622195" cy="830997"/>
          </a:xfrm>
        </p:grpSpPr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xmlns="" id="{BFE1ED5D-C70B-4DFC-8E21-41335F244472}"/>
                </a:ext>
              </a:extLst>
            </p:cNvPr>
            <p:cNvSpPr/>
            <p:nvPr/>
          </p:nvSpPr>
          <p:spPr>
            <a:xfrm>
              <a:off x="5295940" y="3832763"/>
              <a:ext cx="29857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ให้ลูกจ้างสวมใส่อุปกรณ์คุ้มครองความปลอดภัย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21" name="สามเหลี่ยมหน้าจั่ว 20">
              <a:extLst>
                <a:ext uri="{FF2B5EF4-FFF2-40B4-BE49-F238E27FC236}">
                  <a16:creationId xmlns:a16="http://schemas.microsoft.com/office/drawing/2014/main" xmlns="" id="{4CE09654-C31F-4682-B697-2BFAD070F425}"/>
                </a:ext>
              </a:extLst>
            </p:cNvPr>
            <p:cNvSpPr/>
            <p:nvPr/>
          </p:nvSpPr>
          <p:spPr>
            <a:xfrm>
              <a:off x="4659465" y="3874028"/>
              <a:ext cx="463064" cy="699048"/>
            </a:xfrm>
            <a:prstGeom prst="triangle">
              <a:avLst/>
            </a:prstGeom>
            <a:solidFill>
              <a:srgbClr val="EF502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xmlns="" id="{DD35C7FD-A7DD-4480-86C1-7D67FA957FB1}"/>
              </a:ext>
            </a:extLst>
          </p:cNvPr>
          <p:cNvGrpSpPr/>
          <p:nvPr/>
        </p:nvGrpSpPr>
        <p:grpSpPr>
          <a:xfrm>
            <a:off x="4659465" y="5405586"/>
            <a:ext cx="5226215" cy="830997"/>
            <a:chOff x="4659465" y="5405586"/>
            <a:chExt cx="5226215" cy="830997"/>
          </a:xfrm>
        </p:grpSpPr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xmlns="" id="{55C103D2-4A4C-48C1-96FE-34149C564C2A}"/>
                </a:ext>
              </a:extLst>
            </p:cNvPr>
            <p:cNvSpPr/>
            <p:nvPr/>
          </p:nvSpPr>
          <p:spPr>
            <a:xfrm>
              <a:off x="5295940" y="5405586"/>
              <a:ext cx="45897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กรณีนายจ้างเป็นผู้รับเหมาหรือรับเหมาช่วงมีหน้าที่ต้องจัดสถานที่ทำงานที่ปลอดภัย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22" name="สามเหลี่ยมหน้าจั่ว 21">
              <a:extLst>
                <a:ext uri="{FF2B5EF4-FFF2-40B4-BE49-F238E27FC236}">
                  <a16:creationId xmlns:a16="http://schemas.microsoft.com/office/drawing/2014/main" xmlns="" id="{AA9B0762-7F15-48A1-A165-257B793FF2D3}"/>
                </a:ext>
              </a:extLst>
            </p:cNvPr>
            <p:cNvSpPr/>
            <p:nvPr/>
          </p:nvSpPr>
          <p:spPr>
            <a:xfrm>
              <a:off x="4659465" y="5405586"/>
              <a:ext cx="463064" cy="699048"/>
            </a:xfrm>
            <a:prstGeom prst="triangle">
              <a:avLst/>
            </a:prstGeom>
            <a:solidFill>
              <a:srgbClr val="EF5025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xmlns="" id="{44F96D63-9A04-418A-894E-2474E4405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415" y="1153626"/>
            <a:ext cx="3375596" cy="2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5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xmlns="" id="{88802CE4-CDF7-481F-9E4A-102769DBC0F8}"/>
              </a:ext>
            </a:extLst>
          </p:cNvPr>
          <p:cNvGrpSpPr/>
          <p:nvPr/>
        </p:nvGrpSpPr>
        <p:grpSpPr>
          <a:xfrm>
            <a:off x="387677" y="-84951"/>
            <a:ext cx="7574666" cy="1323439"/>
            <a:chOff x="387677" y="-84951"/>
            <a:chExt cx="7574666" cy="1323439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xmlns="" id="{6F4A4C6A-B879-455B-BB2B-1A950F40433C}"/>
                </a:ext>
              </a:extLst>
            </p:cNvPr>
            <p:cNvSpPr/>
            <p:nvPr/>
          </p:nvSpPr>
          <p:spPr>
            <a:xfrm>
              <a:off x="396237" y="192049"/>
              <a:ext cx="729177" cy="769441"/>
            </a:xfrm>
            <a:prstGeom prst="rect">
              <a:avLst/>
            </a:prstGeom>
            <a:solidFill>
              <a:srgbClr val="F263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xmlns="" id="{203F7BA2-1CEA-4274-A1C1-D06CA9D95448}"/>
                </a:ext>
              </a:extLst>
            </p:cNvPr>
            <p:cNvSpPr/>
            <p:nvPr/>
          </p:nvSpPr>
          <p:spPr>
            <a:xfrm>
              <a:off x="387677" y="-84951"/>
              <a:ext cx="757466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8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4. </a:t>
              </a:r>
              <a:r>
                <a:rPr lang="th-TH" sz="80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การ</a:t>
              </a:r>
              <a:r>
                <a:rPr lang="th-TH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ควบคุมกำกับดูแลของนายจ้าง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xmlns="" id="{C8A82C53-5AEC-47D1-AE99-16F62A701F15}"/>
              </a:ext>
            </a:extLst>
          </p:cNvPr>
          <p:cNvGrpSpPr/>
          <p:nvPr/>
        </p:nvGrpSpPr>
        <p:grpSpPr>
          <a:xfrm>
            <a:off x="1977001" y="5220279"/>
            <a:ext cx="2991239" cy="1637721"/>
            <a:chOff x="1977001" y="5220279"/>
            <a:chExt cx="2991239" cy="1637721"/>
          </a:xfrm>
        </p:grpSpPr>
        <p:sp>
          <p:nvSpPr>
            <p:cNvPr id="3" name="สี่เหลี่ยมผืนผ้า 2">
              <a:extLst>
                <a:ext uri="{FF2B5EF4-FFF2-40B4-BE49-F238E27FC236}">
                  <a16:creationId xmlns:a16="http://schemas.microsoft.com/office/drawing/2014/main" xmlns="" id="{9D6F36BC-A2FA-4EFC-9640-8375F43ACF84}"/>
                </a:ext>
              </a:extLst>
            </p:cNvPr>
            <p:cNvSpPr/>
            <p:nvPr/>
          </p:nvSpPr>
          <p:spPr>
            <a:xfrm>
              <a:off x="1977001" y="6027003"/>
              <a:ext cx="299123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เพื่อประโยชน์ในการควบคุม กำกับ ดูแล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xmlns="" id="{DCD8F961-66B3-4F93-9F30-88FF7AF85F83}"/>
                </a:ext>
              </a:extLst>
            </p:cNvPr>
            <p:cNvSpPr txBox="1">
              <a:spLocks/>
            </p:cNvSpPr>
            <p:nvPr/>
          </p:nvSpPr>
          <p:spPr>
            <a:xfrm>
              <a:off x="2245855" y="5220279"/>
              <a:ext cx="2018743" cy="8046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b="1" dirty="0" smtClean="0">
                  <a:solidFill>
                    <a:srgbClr val="002060"/>
                  </a:solidFill>
                  <a:latin typeface="Arial" charset="0"/>
                  <a:ea typeface="+mn-ea"/>
                  <a:cs typeface="PSLxText" panose="02000000000000000000" pitchFamily="2" charset="-34"/>
                </a:rPr>
                <a:t>1</a:t>
              </a:r>
              <a:r>
                <a:rPr lang="th-TH" sz="4800" b="1" dirty="0" smtClean="0">
                  <a:solidFill>
                    <a:srgbClr val="002060"/>
                  </a:solidFill>
                  <a:latin typeface="Arial" charset="0"/>
                  <a:ea typeface="+mn-ea"/>
                  <a:cs typeface="PSLxText" panose="02000000000000000000" pitchFamily="2" charset="-34"/>
                </a:rPr>
                <a:t>.</a:t>
              </a:r>
              <a:endParaRPr lang="en-US" sz="4800" b="1" dirty="0">
                <a:solidFill>
                  <a:srgbClr val="002060"/>
                </a:solidFill>
                <a:latin typeface="Arial" charset="0"/>
                <a:ea typeface="+mn-ea"/>
                <a:cs typeface="PSLxText" panose="02000000000000000000" pitchFamily="2" charset="-34"/>
              </a:endParaRPr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xmlns="" id="{73907DDE-272F-4C18-8964-CA76D0C32A2C}"/>
              </a:ext>
            </a:extLst>
          </p:cNvPr>
          <p:cNvGrpSpPr/>
          <p:nvPr/>
        </p:nvGrpSpPr>
        <p:grpSpPr>
          <a:xfrm>
            <a:off x="5775281" y="5222342"/>
            <a:ext cx="2827574" cy="1635658"/>
            <a:chOff x="5775281" y="5222342"/>
            <a:chExt cx="2827574" cy="1635658"/>
          </a:xfrm>
        </p:grpSpPr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xmlns="" id="{F86D5E5B-6C75-470A-926D-363D299F9E34}"/>
                </a:ext>
              </a:extLst>
            </p:cNvPr>
            <p:cNvSpPr/>
            <p:nvPr/>
          </p:nvSpPr>
          <p:spPr>
            <a:xfrm>
              <a:off x="5775281" y="6027003"/>
              <a:ext cx="28275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กรณีสถานประกอบกิจการใดเกิดอุบัติภัยร้ายแรง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xmlns="" id="{A86AE703-6147-42D3-973D-915296B3C8F6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5222342"/>
              <a:ext cx="2018743" cy="8046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b="1" dirty="0" smtClean="0">
                  <a:solidFill>
                    <a:srgbClr val="002060"/>
                  </a:solidFill>
                  <a:latin typeface="Arial" charset="0"/>
                  <a:ea typeface="+mn-ea"/>
                  <a:cs typeface="PSLxText" panose="02000000000000000000" pitchFamily="2" charset="-34"/>
                </a:rPr>
                <a:t>2</a:t>
              </a:r>
              <a:r>
                <a:rPr lang="th-TH" sz="4800" b="1" dirty="0" smtClean="0">
                  <a:solidFill>
                    <a:srgbClr val="002060"/>
                  </a:solidFill>
                  <a:latin typeface="Arial" charset="0"/>
                  <a:ea typeface="+mn-ea"/>
                  <a:cs typeface="PSLxText" panose="02000000000000000000" pitchFamily="2" charset="-34"/>
                </a:rPr>
                <a:t>.</a:t>
              </a:r>
              <a:endParaRPr lang="en-US" sz="4800" b="1" dirty="0">
                <a:solidFill>
                  <a:srgbClr val="002060"/>
                </a:solidFill>
                <a:latin typeface="Arial" charset="0"/>
                <a:ea typeface="+mn-ea"/>
                <a:cs typeface="PSLxText" panose="02000000000000000000" pitchFamily="2" charset="-34"/>
              </a:endParaRPr>
            </a:p>
          </p:txBody>
        </p: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EDEFFA87-71D6-4044-8171-CB0D538B3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53" y="1364462"/>
            <a:ext cx="3251798" cy="373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EDA3F122-934F-4224-A505-C4C2B7169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82" y="1364462"/>
            <a:ext cx="3251798" cy="373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EC311E7-C53F-4DF9-9369-8BE8E47C9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367" y="5596441"/>
            <a:ext cx="3080552" cy="12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4E621395-9D96-4C9A-BD8E-357B0B4A912F}"/>
              </a:ext>
            </a:extLst>
          </p:cNvPr>
          <p:cNvSpPr/>
          <p:nvPr/>
        </p:nvSpPr>
        <p:spPr>
          <a:xfrm>
            <a:off x="499700" y="1980438"/>
            <a:ext cx="42551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</a:t>
            </a:r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ควบคุม กำกับ ดูแล นอกจากจะเป็นหน้าที่ของนายจ้างแล้ว รัฐมนตรีว่าการกระทรวงแรงงานยังแต่งตั้งตัวแทนให้ปฏิบัติหน้าที่กำกับดูแลสถานประกอบกิจการและการปฏิบัติงานของนายจ้าง ลูกจ้างในสถานประกอบกิจการด้านความปลอดภัย อาชีวอนามัย และสภาพแวดล้อมในการทำงาน มีชื่อเรียกว่า“พนักงานตรวจความปลอดภัย” และให้มีอำนาจหน้าที่ 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xmlns="" id="{1FC87A3B-0BFD-41E8-9AAF-4E74B75AA17B}"/>
              </a:ext>
            </a:extLst>
          </p:cNvPr>
          <p:cNvGrpSpPr/>
          <p:nvPr/>
        </p:nvGrpSpPr>
        <p:grpSpPr>
          <a:xfrm>
            <a:off x="375434" y="0"/>
            <a:ext cx="6288260" cy="1323439"/>
            <a:chOff x="375434" y="0"/>
            <a:chExt cx="6288260" cy="1323439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xmlns="" id="{9FDC66F2-8312-4717-A017-685B1EFEFD3D}"/>
                </a:ext>
              </a:extLst>
            </p:cNvPr>
            <p:cNvSpPr/>
            <p:nvPr/>
          </p:nvSpPr>
          <p:spPr>
            <a:xfrm>
              <a:off x="396237" y="192049"/>
              <a:ext cx="729177" cy="769441"/>
            </a:xfrm>
            <a:prstGeom prst="rect">
              <a:avLst/>
            </a:prstGeom>
            <a:solidFill>
              <a:srgbClr val="F263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xmlns="" id="{0DF8E021-D4CC-4410-B669-3649641EA605}"/>
                </a:ext>
              </a:extLst>
            </p:cNvPr>
            <p:cNvSpPr/>
            <p:nvPr/>
          </p:nvSpPr>
          <p:spPr>
            <a:xfrm>
              <a:off x="375434" y="0"/>
              <a:ext cx="62882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8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5.</a:t>
              </a:r>
              <a:r>
                <a:rPr lang="th-TH" sz="80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 พนัก</a:t>
              </a:r>
              <a:r>
                <a:rPr lang="th-TH" sz="4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งาน</a:t>
              </a:r>
              <a:r>
                <a:rPr lang="th-TH" sz="4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ตรวจความปลอดภัย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</p:grp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F8DB43AC-7E87-4FF3-9A4D-3CDFF58CEB00}"/>
              </a:ext>
            </a:extLst>
          </p:cNvPr>
          <p:cNvSpPr/>
          <p:nvPr/>
        </p:nvSpPr>
        <p:spPr>
          <a:xfrm>
            <a:off x="8721968" y="0"/>
            <a:ext cx="3470031" cy="6858000"/>
          </a:xfrm>
          <a:prstGeom prst="rect">
            <a:avLst/>
          </a:prstGeom>
          <a:solidFill>
            <a:srgbClr val="F263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5BDE2EEF-9D85-4F4D-8D69-6B6DC702A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930" y="1323439"/>
            <a:ext cx="6161905" cy="5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5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กล่อง">
  <a:themeElements>
    <a:clrScheme name="กล่อง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กล่อง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กล่อง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TM10001115[[fn=กล่อง]]</Template>
  <TotalTime>2082</TotalTime>
  <Words>1051</Words>
  <Application>Microsoft Office PowerPoint</Application>
  <PresentationFormat>Custom</PresentationFormat>
  <Paragraphs>71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กล่อง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ToMTaM</dc:creator>
  <cp:lastModifiedBy>Waraporn</cp:lastModifiedBy>
  <cp:revision>135</cp:revision>
  <dcterms:created xsi:type="dcterms:W3CDTF">2020-05-09T04:07:26Z</dcterms:created>
  <dcterms:modified xsi:type="dcterms:W3CDTF">2020-07-22T04:26:55Z</dcterms:modified>
</cp:coreProperties>
</file>