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5143500" type="screen16x9"/>
  <p:notesSz cx="6858000" cy="9144000"/>
  <p:embeddedFontLst>
    <p:embeddedFont>
      <p:font typeface="Angsana New" panose="02020603050405020304" pitchFamily="18" charset="-34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rdia New" panose="020B0304020202020204" pitchFamily="34" charset="-34"/>
      <p:regular r:id="rId24"/>
      <p:bold r:id="rId25"/>
      <p:italic r:id="rId26"/>
      <p:boldItalic r:id="rId27"/>
    </p:embeddedFont>
    <p:embeddedFont>
      <p:font typeface="#ABC-Aschariya" panose="02000000000000000000" charset="-34"/>
      <p:bold r:id="rId28"/>
    </p:embeddedFont>
    <p:embeddedFont>
      <p:font typeface="Bai Jamjuree" panose="02000000000000000000" charset="-34"/>
      <p:regular r:id="rId29"/>
      <p:bold r:id="rId30"/>
      <p:italic r:id="rId31"/>
      <p:boldItalic r:id="rId32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6E9"/>
    <a:srgbClr val="F5DA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7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F192E-7746-43B3-9930-44C305453B0C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6DFF6-25C8-472F-BA1F-384FBF24DB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2332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6DFF6-25C8-472F-BA1F-384FBF24DB5B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721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6DFF6-25C8-472F-BA1F-384FBF24DB5B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7210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6DFF6-25C8-472F-BA1F-384FBF24DB5B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7210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6DFF6-25C8-472F-BA1F-384FBF24DB5B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7210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6DFF6-25C8-472F-BA1F-384FBF24DB5B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721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3F2D-AC33-433E-A43E-9DCD336A2E4C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D28C-431C-498D-B9A8-E299255061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398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3F2D-AC33-433E-A43E-9DCD336A2E4C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D28C-431C-498D-B9A8-E299255061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399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3F2D-AC33-433E-A43E-9DCD336A2E4C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D28C-431C-498D-B9A8-E299255061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498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3F2D-AC33-433E-A43E-9DCD336A2E4C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D28C-431C-498D-B9A8-E299255061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5452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3F2D-AC33-433E-A43E-9DCD336A2E4C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D28C-431C-498D-B9A8-E299255061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13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3F2D-AC33-433E-A43E-9DCD336A2E4C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D28C-431C-498D-B9A8-E299255061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86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3F2D-AC33-433E-A43E-9DCD336A2E4C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D28C-431C-498D-B9A8-E299255061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55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3F2D-AC33-433E-A43E-9DCD336A2E4C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D28C-431C-498D-B9A8-E299255061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2660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3F2D-AC33-433E-A43E-9DCD336A2E4C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D28C-431C-498D-B9A8-E299255061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500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3F2D-AC33-433E-A43E-9DCD336A2E4C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D28C-431C-498D-B9A8-E299255061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688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3F2D-AC33-433E-A43E-9DCD336A2E4C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D28C-431C-498D-B9A8-E299255061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701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A3F2D-AC33-433E-A43E-9DCD336A2E4C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4D28C-431C-498D-B9A8-E299255061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675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19672" y="843558"/>
            <a:ext cx="2160240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Oval 4"/>
          <p:cNvSpPr/>
          <p:nvPr/>
        </p:nvSpPr>
        <p:spPr>
          <a:xfrm>
            <a:off x="2051720" y="363770"/>
            <a:ext cx="1296144" cy="127187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2185621" y="609531"/>
            <a:ext cx="10182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บทที่ </a:t>
            </a:r>
            <a:endParaRPr lang="en-US" b="1" dirty="0" smtClean="0"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pPr algn="ctr"/>
            <a:r>
              <a:rPr lang="en-US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4</a:t>
            </a:r>
            <a:endParaRPr lang="th-TH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Oval 8"/>
          <p:cNvSpPr/>
          <p:nvPr/>
        </p:nvSpPr>
        <p:spPr>
          <a:xfrm>
            <a:off x="6588224" y="1059582"/>
            <a:ext cx="334901" cy="33432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Oval 9"/>
          <p:cNvSpPr/>
          <p:nvPr/>
        </p:nvSpPr>
        <p:spPr>
          <a:xfrm>
            <a:off x="5508104" y="840011"/>
            <a:ext cx="584302" cy="57961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Oval 10"/>
          <p:cNvSpPr/>
          <p:nvPr/>
        </p:nvSpPr>
        <p:spPr>
          <a:xfrm>
            <a:off x="5796136" y="339502"/>
            <a:ext cx="167450" cy="16716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Oval 11"/>
          <p:cNvSpPr/>
          <p:nvPr/>
        </p:nvSpPr>
        <p:spPr>
          <a:xfrm>
            <a:off x="5148064" y="615962"/>
            <a:ext cx="83725" cy="835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539552" y="0"/>
            <a:ext cx="216024" cy="5143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Oval 13"/>
          <p:cNvSpPr/>
          <p:nvPr/>
        </p:nvSpPr>
        <p:spPr>
          <a:xfrm>
            <a:off x="588774" y="162075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Oval 14"/>
          <p:cNvSpPr/>
          <p:nvPr/>
        </p:nvSpPr>
        <p:spPr>
          <a:xfrm>
            <a:off x="588774" y="450107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Oval 15"/>
          <p:cNvSpPr/>
          <p:nvPr/>
        </p:nvSpPr>
        <p:spPr>
          <a:xfrm>
            <a:off x="588774" y="738139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Oval 16"/>
          <p:cNvSpPr/>
          <p:nvPr/>
        </p:nvSpPr>
        <p:spPr>
          <a:xfrm>
            <a:off x="588774" y="1026171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Oval 17"/>
          <p:cNvSpPr/>
          <p:nvPr/>
        </p:nvSpPr>
        <p:spPr>
          <a:xfrm>
            <a:off x="588773" y="1779662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Oval 18"/>
          <p:cNvSpPr/>
          <p:nvPr/>
        </p:nvSpPr>
        <p:spPr>
          <a:xfrm>
            <a:off x="588773" y="2067694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Oval 19"/>
          <p:cNvSpPr/>
          <p:nvPr/>
        </p:nvSpPr>
        <p:spPr>
          <a:xfrm>
            <a:off x="588773" y="2355726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Oval 20"/>
          <p:cNvSpPr/>
          <p:nvPr/>
        </p:nvSpPr>
        <p:spPr>
          <a:xfrm>
            <a:off x="588773" y="2643758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Oval 21"/>
          <p:cNvSpPr/>
          <p:nvPr/>
        </p:nvSpPr>
        <p:spPr>
          <a:xfrm>
            <a:off x="582848" y="3363838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Oval 22"/>
          <p:cNvSpPr/>
          <p:nvPr/>
        </p:nvSpPr>
        <p:spPr>
          <a:xfrm>
            <a:off x="582848" y="3651870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Oval 23"/>
          <p:cNvSpPr/>
          <p:nvPr/>
        </p:nvSpPr>
        <p:spPr>
          <a:xfrm>
            <a:off x="582848" y="3939902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Oval 24"/>
          <p:cNvSpPr/>
          <p:nvPr/>
        </p:nvSpPr>
        <p:spPr>
          <a:xfrm>
            <a:off x="582848" y="4227934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Oval 25"/>
          <p:cNvSpPr/>
          <p:nvPr/>
        </p:nvSpPr>
        <p:spPr>
          <a:xfrm>
            <a:off x="588774" y="4948014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Rectangle 27"/>
          <p:cNvSpPr/>
          <p:nvPr/>
        </p:nvSpPr>
        <p:spPr>
          <a:xfrm>
            <a:off x="8316416" y="0"/>
            <a:ext cx="216024" cy="5143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Oval 28"/>
          <p:cNvSpPr/>
          <p:nvPr/>
        </p:nvSpPr>
        <p:spPr>
          <a:xfrm>
            <a:off x="8365638" y="162075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Oval 29"/>
          <p:cNvSpPr/>
          <p:nvPr/>
        </p:nvSpPr>
        <p:spPr>
          <a:xfrm>
            <a:off x="8365638" y="450107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Oval 30"/>
          <p:cNvSpPr/>
          <p:nvPr/>
        </p:nvSpPr>
        <p:spPr>
          <a:xfrm>
            <a:off x="8365638" y="738139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Oval 31"/>
          <p:cNvSpPr/>
          <p:nvPr/>
        </p:nvSpPr>
        <p:spPr>
          <a:xfrm>
            <a:off x="8365638" y="1026171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Oval 32"/>
          <p:cNvSpPr/>
          <p:nvPr/>
        </p:nvSpPr>
        <p:spPr>
          <a:xfrm>
            <a:off x="8365637" y="1779662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Oval 33"/>
          <p:cNvSpPr/>
          <p:nvPr/>
        </p:nvSpPr>
        <p:spPr>
          <a:xfrm>
            <a:off x="8365637" y="2067694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Oval 34"/>
          <p:cNvSpPr/>
          <p:nvPr/>
        </p:nvSpPr>
        <p:spPr>
          <a:xfrm>
            <a:off x="8365637" y="2355726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Oval 35"/>
          <p:cNvSpPr/>
          <p:nvPr/>
        </p:nvSpPr>
        <p:spPr>
          <a:xfrm>
            <a:off x="8365637" y="2643758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Oval 36"/>
          <p:cNvSpPr/>
          <p:nvPr/>
        </p:nvSpPr>
        <p:spPr>
          <a:xfrm>
            <a:off x="8359712" y="3363838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Oval 37"/>
          <p:cNvSpPr/>
          <p:nvPr/>
        </p:nvSpPr>
        <p:spPr>
          <a:xfrm>
            <a:off x="8359712" y="3651870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Oval 38"/>
          <p:cNvSpPr/>
          <p:nvPr/>
        </p:nvSpPr>
        <p:spPr>
          <a:xfrm>
            <a:off x="8359712" y="3939902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Oval 39"/>
          <p:cNvSpPr/>
          <p:nvPr/>
        </p:nvSpPr>
        <p:spPr>
          <a:xfrm>
            <a:off x="8359712" y="4227934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Oval 40"/>
          <p:cNvSpPr/>
          <p:nvPr/>
        </p:nvSpPr>
        <p:spPr>
          <a:xfrm>
            <a:off x="8365638" y="4948014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Oval 41"/>
          <p:cNvSpPr/>
          <p:nvPr/>
        </p:nvSpPr>
        <p:spPr>
          <a:xfrm>
            <a:off x="4139952" y="1013293"/>
            <a:ext cx="334901" cy="33432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3955596" y="339502"/>
            <a:ext cx="36407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4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ซื้อขาย </a:t>
            </a:r>
          </a:p>
          <a:p>
            <a:pPr algn="ctr"/>
            <a:r>
              <a:rPr lang="th-TH" sz="44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แลกเปลี่ยน ให้</a:t>
            </a:r>
            <a:endParaRPr lang="th-TH" sz="44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376693" y="1885082"/>
            <a:ext cx="4330595" cy="42671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10" b="96766" l="0" r="98109">
                        <a14:foregroundMark x1="84349" y1="42441" x2="85924" y2="42441"/>
                        <a14:foregroundMark x1="6355" y1="72595" x2="6355" y2="72595"/>
                        <a14:foregroundMark x1="7511" y1="71625" x2="15179" y2="76071"/>
                        <a14:foregroundMark x1="76155" y1="64430" x2="83193" y2="56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03" t="8159" r="5667" b="16950"/>
          <a:stretch/>
        </p:blipFill>
        <p:spPr>
          <a:xfrm>
            <a:off x="1810744" y="2173114"/>
            <a:ext cx="5353544" cy="291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523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1" t="7576" r="4293" b="78136"/>
          <a:stretch/>
        </p:blipFill>
        <p:spPr>
          <a:xfrm>
            <a:off x="0" y="17810"/>
            <a:ext cx="9136620" cy="51256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le 6"/>
          <p:cNvSpPr/>
          <p:nvPr/>
        </p:nvSpPr>
        <p:spPr>
          <a:xfrm>
            <a:off x="3124367" y="51470"/>
            <a:ext cx="2887793" cy="720080"/>
          </a:xfrm>
          <a:prstGeom prst="roundRect">
            <a:avLst>
              <a:gd name="adj" fmla="val 47266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2</a:t>
            </a:r>
            <a:r>
              <a:rPr lang="en-US" sz="32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. </a:t>
            </a:r>
            <a:r>
              <a:rPr lang="th-TH" sz="32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แลกเปลี่ยน</a:t>
            </a:r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" y="2427734"/>
            <a:ext cx="3491833" cy="27096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91880" y="1347614"/>
            <a:ext cx="50405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“</a:t>
            </a:r>
            <a:r>
              <a:rPr lang="th-TH" sz="36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การแลกเปลี่ยน</a:t>
            </a:r>
            <a:r>
              <a:rPr lang="en-US" sz="36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”</a:t>
            </a:r>
            <a:endParaRPr lang="th-TH" sz="3600" b="1" dirty="0" smtClean="0"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endParaRPr lang="en-US" sz="2000" dirty="0" smtClean="0"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endParaRPr lang="th-TH" sz="2000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pPr algn="thaiDist"/>
            <a:r>
              <a:rPr lang="th-TH" sz="20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        คือสัญญาซึ่งคู่กรณีต่างโอนกรรมสิทธิ์แห่งทรัพย์สินให้แก่กันและกัน ซึ่งคู่สัญญานั้นมุ่งที่จะตกลงนำกรรมสิทธิ์ในทรัพย์สินมาแลกเปลี่ยนกัน ไม่ใช่ฝ่ายใดฝ่ายหนึ่งให้และอีกฝ่ายหนึ่งให้ตอบแทนเช่นนี้ก็ไม่ใช่การแลกเปลี่ยน</a:t>
            </a:r>
            <a:endParaRPr lang="th-TH" sz="2000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2211710"/>
            <a:ext cx="29523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27584" y="2067694"/>
            <a:ext cx="504056" cy="50405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Oval 21"/>
          <p:cNvSpPr/>
          <p:nvPr/>
        </p:nvSpPr>
        <p:spPr>
          <a:xfrm>
            <a:off x="2339752" y="1923678"/>
            <a:ext cx="1008112" cy="10081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Oval 24"/>
          <p:cNvSpPr/>
          <p:nvPr/>
        </p:nvSpPr>
        <p:spPr>
          <a:xfrm>
            <a:off x="1799692" y="2499742"/>
            <a:ext cx="180020" cy="18002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Oval 25"/>
          <p:cNvSpPr/>
          <p:nvPr/>
        </p:nvSpPr>
        <p:spPr>
          <a:xfrm>
            <a:off x="2177734" y="2049692"/>
            <a:ext cx="90010" cy="9001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6775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DF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ounded Rectangle 5"/>
          <p:cNvSpPr/>
          <p:nvPr/>
        </p:nvSpPr>
        <p:spPr>
          <a:xfrm>
            <a:off x="3923928" y="51470"/>
            <a:ext cx="1440160" cy="720080"/>
          </a:xfrm>
          <a:prstGeom prst="roundRect">
            <a:avLst>
              <a:gd name="adj" fmla="val 47266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3</a:t>
            </a:r>
            <a:r>
              <a:rPr lang="en-US" sz="3200" b="1" dirty="0" smtClean="0">
                <a:solidFill>
                  <a:schemeClr val="tx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. </a:t>
            </a:r>
            <a:r>
              <a:rPr lang="th-TH" sz="3200" b="1" dirty="0" smtClean="0">
                <a:solidFill>
                  <a:schemeClr val="tx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ให้</a:t>
            </a:r>
            <a:endParaRPr lang="th-TH" sz="3200" b="1" dirty="0">
              <a:solidFill>
                <a:schemeClr val="tx1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44" b="93023" l="10404" r="909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89" t="7532" r="9661" b="7749"/>
          <a:stretch/>
        </p:blipFill>
        <p:spPr>
          <a:xfrm>
            <a:off x="-36512" y="1928508"/>
            <a:ext cx="3117451" cy="3307538"/>
          </a:xfrm>
        </p:spPr>
      </p:pic>
      <p:sp>
        <p:nvSpPr>
          <p:cNvPr id="7" name="Rectangle 6"/>
          <p:cNvSpPr/>
          <p:nvPr/>
        </p:nvSpPr>
        <p:spPr>
          <a:xfrm>
            <a:off x="3347864" y="1211143"/>
            <a:ext cx="50405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“</a:t>
            </a:r>
            <a:r>
              <a:rPr lang="th-TH" sz="36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ให้</a:t>
            </a:r>
            <a:r>
              <a:rPr lang="en-US" sz="36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”</a:t>
            </a:r>
            <a:endParaRPr lang="th-TH" sz="3600" b="1" dirty="0" smtClean="0"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endParaRPr lang="th-TH" sz="2000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pPr algn="thaiDist">
              <a:lnSpc>
                <a:spcPct val="150000"/>
              </a:lnSpc>
            </a:pPr>
            <a:r>
              <a:rPr lang="th-TH" sz="20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        คือ สัญญาซึ่งบุคคลหนึ่งเรียกว่าผู้ให้โอนทรัพย์สินของตนให้แก่บุคคลอีกคนหนึ่ง เรียกว่า ผู้รับและผู้รับยอมรับเอาทรัพย์สินนั้น โดยการให้นั้นสมบูรณ์ต่อเมื่อส่งมอบทรัพย์สินให้</a:t>
            </a:r>
            <a:endParaRPr lang="th-TH" sz="2000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220072" y="1931223"/>
            <a:ext cx="129614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27584" y="1563638"/>
            <a:ext cx="504056" cy="50405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Oval 9"/>
          <p:cNvSpPr/>
          <p:nvPr/>
        </p:nvSpPr>
        <p:spPr>
          <a:xfrm>
            <a:off x="2339752" y="1419622"/>
            <a:ext cx="1008112" cy="100811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Oval 10"/>
          <p:cNvSpPr/>
          <p:nvPr/>
        </p:nvSpPr>
        <p:spPr>
          <a:xfrm>
            <a:off x="1763688" y="1923678"/>
            <a:ext cx="180020" cy="18002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Oval 11"/>
          <p:cNvSpPr/>
          <p:nvPr/>
        </p:nvSpPr>
        <p:spPr>
          <a:xfrm>
            <a:off x="2177734" y="1545636"/>
            <a:ext cx="90010" cy="9001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9334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DF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ounded Rectangle 5"/>
          <p:cNvSpPr/>
          <p:nvPr/>
        </p:nvSpPr>
        <p:spPr>
          <a:xfrm>
            <a:off x="3923928" y="51470"/>
            <a:ext cx="1440160" cy="720080"/>
          </a:xfrm>
          <a:prstGeom prst="roundRect">
            <a:avLst>
              <a:gd name="adj" fmla="val 47266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3</a:t>
            </a:r>
            <a:r>
              <a:rPr lang="en-US" sz="3200" b="1" dirty="0" smtClean="0">
                <a:solidFill>
                  <a:schemeClr val="tx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. </a:t>
            </a:r>
            <a:r>
              <a:rPr lang="th-TH" sz="3200" b="1" dirty="0" smtClean="0">
                <a:solidFill>
                  <a:schemeClr val="tx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ให้</a:t>
            </a:r>
            <a:endParaRPr lang="th-TH" sz="3200" b="1" dirty="0">
              <a:solidFill>
                <a:schemeClr val="tx1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44" b="93023" l="10404" r="909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89" t="7532" r="9661" b="7749"/>
          <a:stretch/>
        </p:blipFill>
        <p:spPr>
          <a:xfrm>
            <a:off x="-36512" y="1928508"/>
            <a:ext cx="3117451" cy="3307538"/>
          </a:xfrm>
        </p:spPr>
      </p:pic>
      <p:sp>
        <p:nvSpPr>
          <p:cNvPr id="9" name="Oval 8"/>
          <p:cNvSpPr/>
          <p:nvPr/>
        </p:nvSpPr>
        <p:spPr>
          <a:xfrm>
            <a:off x="827584" y="1563638"/>
            <a:ext cx="504056" cy="50405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Oval 9"/>
          <p:cNvSpPr/>
          <p:nvPr/>
        </p:nvSpPr>
        <p:spPr>
          <a:xfrm>
            <a:off x="2411760" y="1419622"/>
            <a:ext cx="1008112" cy="100811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Oval 10"/>
          <p:cNvSpPr/>
          <p:nvPr/>
        </p:nvSpPr>
        <p:spPr>
          <a:xfrm>
            <a:off x="1763688" y="1923678"/>
            <a:ext cx="180020" cy="18002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Oval 11"/>
          <p:cNvSpPr/>
          <p:nvPr/>
        </p:nvSpPr>
        <p:spPr>
          <a:xfrm>
            <a:off x="2177734" y="1545636"/>
            <a:ext cx="90010" cy="9001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67944" y="990476"/>
            <a:ext cx="4032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6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       สำหรับการให้นั้นมีลักษณะพิเศษคือมีบทบัญญัติเกี่ยวกับการถอนคืนการให้ฐานเนรคุณได้แต่คำว่าเนรคุณนั้นจะต้องเป็นกรณีต่อไปนี้</a:t>
            </a:r>
            <a:endParaRPr lang="th-TH" sz="16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23928" y="2279650"/>
            <a:ext cx="4464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6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1</a:t>
            </a:r>
            <a:r>
              <a:rPr lang="en-US" sz="16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.</a:t>
            </a:r>
            <a:r>
              <a:rPr lang="th-TH" sz="16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 ผู้รับประทุษร้ายต่อผู้ให้เป็นความผิดฐานอาญาอย่างร้ายแรง </a:t>
            </a:r>
          </a:p>
          <a:p>
            <a:pPr algn="thaiDist"/>
            <a:endParaRPr lang="th-TH" sz="1600" dirty="0" smtClean="0"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pPr algn="thaiDist"/>
            <a:r>
              <a:rPr lang="th-TH" sz="16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2</a:t>
            </a:r>
            <a:r>
              <a:rPr lang="en-US" sz="16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.</a:t>
            </a:r>
            <a:r>
              <a:rPr lang="th-TH" sz="16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 ผู้รับทำให้ผู้ให้เสียชื่อเสียง </a:t>
            </a:r>
          </a:p>
          <a:p>
            <a:pPr algn="thaiDist"/>
            <a:endParaRPr lang="th-TH" sz="1600" dirty="0" smtClean="0"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pPr algn="thaiDist"/>
            <a:r>
              <a:rPr lang="th-TH" sz="16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3. ผู้รับหมิ่นประมาทผู้ให้อย่างร้ายแรง </a:t>
            </a:r>
          </a:p>
          <a:p>
            <a:pPr algn="thaiDist"/>
            <a:endParaRPr lang="th-TH" sz="1600" dirty="0" smtClean="0"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pPr algn="thaiDist"/>
            <a:r>
              <a:rPr lang="th-TH" sz="16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4. หากผู้รับมีความสามารถที่จะตอบแทนสิ่งจำเป็นแก่ผู้ให้ในยามยากไร้แต่ผู้รับปฏิเสธการตอบแทนนั้น</a:t>
            </a:r>
            <a:endParaRPr lang="th-TH" sz="1600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23928" y="915566"/>
            <a:ext cx="4320480" cy="1188132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Isosceles Triangle 14"/>
          <p:cNvSpPr/>
          <p:nvPr/>
        </p:nvSpPr>
        <p:spPr>
          <a:xfrm rot="5400000">
            <a:off x="3596222" y="2388060"/>
            <a:ext cx="205360" cy="162019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Isosceles Triangle 15"/>
          <p:cNvSpPr/>
          <p:nvPr/>
        </p:nvSpPr>
        <p:spPr>
          <a:xfrm rot="5400000">
            <a:off x="3614226" y="3108140"/>
            <a:ext cx="205360" cy="162019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Isosceles Triangle 16"/>
          <p:cNvSpPr/>
          <p:nvPr/>
        </p:nvSpPr>
        <p:spPr>
          <a:xfrm rot="5400000">
            <a:off x="3614226" y="3529525"/>
            <a:ext cx="205360" cy="162019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Isosceles Triangle 17"/>
          <p:cNvSpPr/>
          <p:nvPr/>
        </p:nvSpPr>
        <p:spPr>
          <a:xfrm rot="5400000">
            <a:off x="3614226" y="4044244"/>
            <a:ext cx="205360" cy="162019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3538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39552" y="0"/>
            <a:ext cx="216024" cy="5143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Oval 13"/>
          <p:cNvSpPr/>
          <p:nvPr/>
        </p:nvSpPr>
        <p:spPr>
          <a:xfrm>
            <a:off x="588774" y="162075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Oval 14"/>
          <p:cNvSpPr/>
          <p:nvPr/>
        </p:nvSpPr>
        <p:spPr>
          <a:xfrm>
            <a:off x="588774" y="450107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Oval 15"/>
          <p:cNvSpPr/>
          <p:nvPr/>
        </p:nvSpPr>
        <p:spPr>
          <a:xfrm>
            <a:off x="588774" y="738139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Oval 16"/>
          <p:cNvSpPr/>
          <p:nvPr/>
        </p:nvSpPr>
        <p:spPr>
          <a:xfrm>
            <a:off x="588774" y="1026171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Oval 17"/>
          <p:cNvSpPr/>
          <p:nvPr/>
        </p:nvSpPr>
        <p:spPr>
          <a:xfrm>
            <a:off x="588773" y="1779662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Oval 18"/>
          <p:cNvSpPr/>
          <p:nvPr/>
        </p:nvSpPr>
        <p:spPr>
          <a:xfrm>
            <a:off x="588773" y="2067694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Oval 19"/>
          <p:cNvSpPr/>
          <p:nvPr/>
        </p:nvSpPr>
        <p:spPr>
          <a:xfrm>
            <a:off x="588773" y="2355726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Oval 20"/>
          <p:cNvSpPr/>
          <p:nvPr/>
        </p:nvSpPr>
        <p:spPr>
          <a:xfrm>
            <a:off x="588773" y="2643758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Oval 21"/>
          <p:cNvSpPr/>
          <p:nvPr/>
        </p:nvSpPr>
        <p:spPr>
          <a:xfrm>
            <a:off x="582848" y="3363838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Oval 22"/>
          <p:cNvSpPr/>
          <p:nvPr/>
        </p:nvSpPr>
        <p:spPr>
          <a:xfrm>
            <a:off x="582848" y="3651870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Oval 23"/>
          <p:cNvSpPr/>
          <p:nvPr/>
        </p:nvSpPr>
        <p:spPr>
          <a:xfrm>
            <a:off x="582848" y="3939902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Oval 24"/>
          <p:cNvSpPr/>
          <p:nvPr/>
        </p:nvSpPr>
        <p:spPr>
          <a:xfrm>
            <a:off x="582848" y="4227934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Oval 25"/>
          <p:cNvSpPr/>
          <p:nvPr/>
        </p:nvSpPr>
        <p:spPr>
          <a:xfrm>
            <a:off x="588774" y="4948014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Rectangle 27"/>
          <p:cNvSpPr/>
          <p:nvPr/>
        </p:nvSpPr>
        <p:spPr>
          <a:xfrm>
            <a:off x="8316416" y="0"/>
            <a:ext cx="216024" cy="5143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Oval 28"/>
          <p:cNvSpPr/>
          <p:nvPr/>
        </p:nvSpPr>
        <p:spPr>
          <a:xfrm>
            <a:off x="8365638" y="162075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Oval 29"/>
          <p:cNvSpPr/>
          <p:nvPr/>
        </p:nvSpPr>
        <p:spPr>
          <a:xfrm>
            <a:off x="8365638" y="450107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Oval 30"/>
          <p:cNvSpPr/>
          <p:nvPr/>
        </p:nvSpPr>
        <p:spPr>
          <a:xfrm>
            <a:off x="8365638" y="738139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Oval 31"/>
          <p:cNvSpPr/>
          <p:nvPr/>
        </p:nvSpPr>
        <p:spPr>
          <a:xfrm>
            <a:off x="8365638" y="1026171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Oval 32"/>
          <p:cNvSpPr/>
          <p:nvPr/>
        </p:nvSpPr>
        <p:spPr>
          <a:xfrm>
            <a:off x="8365637" y="1779662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Oval 33"/>
          <p:cNvSpPr/>
          <p:nvPr/>
        </p:nvSpPr>
        <p:spPr>
          <a:xfrm>
            <a:off x="8365637" y="2067694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Oval 34"/>
          <p:cNvSpPr/>
          <p:nvPr/>
        </p:nvSpPr>
        <p:spPr>
          <a:xfrm>
            <a:off x="8365637" y="2355726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Oval 35"/>
          <p:cNvSpPr/>
          <p:nvPr/>
        </p:nvSpPr>
        <p:spPr>
          <a:xfrm>
            <a:off x="8365637" y="2643758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Oval 36"/>
          <p:cNvSpPr/>
          <p:nvPr/>
        </p:nvSpPr>
        <p:spPr>
          <a:xfrm>
            <a:off x="8359712" y="3363838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Oval 37"/>
          <p:cNvSpPr/>
          <p:nvPr/>
        </p:nvSpPr>
        <p:spPr>
          <a:xfrm>
            <a:off x="8359712" y="3651870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Oval 38"/>
          <p:cNvSpPr/>
          <p:nvPr/>
        </p:nvSpPr>
        <p:spPr>
          <a:xfrm>
            <a:off x="8359712" y="3939902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Oval 39"/>
          <p:cNvSpPr/>
          <p:nvPr/>
        </p:nvSpPr>
        <p:spPr>
          <a:xfrm>
            <a:off x="8359712" y="4227934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Oval 40"/>
          <p:cNvSpPr/>
          <p:nvPr/>
        </p:nvSpPr>
        <p:spPr>
          <a:xfrm>
            <a:off x="8365638" y="4948014"/>
            <a:ext cx="117579" cy="105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Rectangle 41"/>
          <p:cNvSpPr/>
          <p:nvPr/>
        </p:nvSpPr>
        <p:spPr>
          <a:xfrm>
            <a:off x="3599891" y="450107"/>
            <a:ext cx="1584176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Oval 42"/>
          <p:cNvSpPr/>
          <p:nvPr/>
        </p:nvSpPr>
        <p:spPr>
          <a:xfrm>
            <a:off x="3864248" y="73042"/>
            <a:ext cx="1080120" cy="98654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TextBox 43"/>
          <p:cNvSpPr txBox="1"/>
          <p:nvPr/>
        </p:nvSpPr>
        <p:spPr>
          <a:xfrm>
            <a:off x="3973435" y="320338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สรุป</a:t>
            </a:r>
            <a:endParaRPr lang="th-TH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331640" y="1196542"/>
            <a:ext cx="64087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6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       </a:t>
            </a:r>
            <a:r>
              <a:rPr lang="th-TH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การซื้อขาย</a:t>
            </a:r>
            <a:r>
              <a:rPr lang="th-TH" sz="16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เป็นสัญญาที่บุคคลมีเจตนาแลกเปลี่ยนกันระหว่างกรรมสิทธิ์ในทรัพย์สินกับการชำระราคาซึ่งโดยหลักแล้วก็ตั้งอยู่บนหลักพื้นฐานของเรื่องนิติกรรมสัญญาเพียงแต่กฎหมายได้กำหนดหลักเกณฑ์ไว้เป็นการเฉพาะ</a:t>
            </a:r>
          </a:p>
          <a:p>
            <a:pPr algn="thaiDist"/>
            <a:r>
              <a:rPr lang="th-TH" sz="16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       ในเรื่อง</a:t>
            </a:r>
            <a:r>
              <a:rPr lang="th-TH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การแลกเปลี่ยน</a:t>
            </a:r>
            <a:r>
              <a:rPr lang="th-TH" sz="16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นั้นหมายถึงสัญญาที่บุคคลต่างมุ่งโอนกรรมสิทธิ์ในทรัพย์สินให้แก่กัน โดยมุ่งเน้นที่การแสดงเจตนาแลกเปลี่ยนเป็นสำคัญ มากกว่าการพิจารณาว่าจะต้องมีการแลกเปลี่ยนในขณะนั้น</a:t>
            </a:r>
          </a:p>
          <a:p>
            <a:pPr algn="thaiDist"/>
            <a:r>
              <a:rPr lang="th-TH" sz="16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        ส่วน</a:t>
            </a:r>
            <a:r>
              <a:rPr lang="th-TH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การให้</a:t>
            </a:r>
            <a:r>
              <a:rPr lang="th-TH" sz="16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หมายถึงการที่บุคคลให้ทรัพย์สินแก่บุคคลหนึ่ง ซึ่งโดยหลักแล้วจะสมบูรณ์เมื่อมีการส่งมอบทรัพย์เว้นแต่การให้ทรัพย์สินบางประเภท</a:t>
            </a:r>
            <a:endParaRPr lang="th-TH" sz="1600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699792" y="3704579"/>
            <a:ext cx="3744416" cy="361969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10" b="96766" l="0" r="98109">
                        <a14:foregroundMark x1="84349" y1="42441" x2="85924" y2="42441"/>
                        <a14:foregroundMark x1="6355" y1="72595" x2="6355" y2="72595"/>
                        <a14:foregroundMark x1="7511" y1="71625" x2="15179" y2="76071"/>
                        <a14:foregroundMark x1="76155" y1="64430" x2="83193" y2="56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03" t="8159" r="5667" b="16950"/>
          <a:stretch/>
        </p:blipFill>
        <p:spPr>
          <a:xfrm>
            <a:off x="2962872" y="3291830"/>
            <a:ext cx="3265312" cy="178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8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85" t="58271" r="3212" b="2963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4"/>
          <a:stretch/>
        </p:blipFill>
        <p:spPr>
          <a:xfrm>
            <a:off x="-1" y="0"/>
            <a:ext cx="3139441" cy="51435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044" b="78496" l="7184" r="454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3" t="58025" r="54170" b="21728"/>
          <a:stretch/>
        </p:blipFill>
        <p:spPr>
          <a:xfrm>
            <a:off x="4211960" y="163542"/>
            <a:ext cx="3478886" cy="12944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66510" y="549166"/>
            <a:ext cx="2536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สาระการเรียนรู้</a:t>
            </a:r>
            <a:endParaRPr lang="th-TH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7287" y="1387678"/>
            <a:ext cx="452720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1. </a:t>
            </a:r>
            <a:r>
              <a:rPr lang="th-TH" sz="18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ซื้อขาย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th-TH" sz="1800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ความหมายและลักษณะของสัญญาซื้อขาย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th-TH" sz="1800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การโอนกรรมสิทธิ์ในสัญญาซื้อขาย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th-TH" sz="1800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แบบของสัญญาซื้อขาย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th-TH" sz="1800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การฟ้องร้องคดีตามสัญญาซื้อขาย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th-TH" sz="1800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การซื้อขายเฉพาะบางอย่าง</a:t>
            </a:r>
            <a:endParaRPr lang="th-TH" sz="1800" b="1" dirty="0" smtClean="0">
              <a:solidFill>
                <a:schemeClr val="bg1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2. </a:t>
            </a:r>
            <a:r>
              <a:rPr lang="th-TH" sz="18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แลกเปลี่ยน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3. </a:t>
            </a:r>
            <a:r>
              <a:rPr lang="th-TH" sz="18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ให้</a:t>
            </a:r>
          </a:p>
        </p:txBody>
      </p:sp>
      <p:sp>
        <p:nvSpPr>
          <p:cNvPr id="9" name="Oval 8"/>
          <p:cNvSpPr/>
          <p:nvPr/>
        </p:nvSpPr>
        <p:spPr>
          <a:xfrm>
            <a:off x="3936700" y="1580558"/>
            <a:ext cx="167450" cy="16716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Oval 9"/>
          <p:cNvSpPr/>
          <p:nvPr/>
        </p:nvSpPr>
        <p:spPr>
          <a:xfrm>
            <a:off x="3936700" y="4028830"/>
            <a:ext cx="167450" cy="16716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Oval 10"/>
          <p:cNvSpPr/>
          <p:nvPr/>
        </p:nvSpPr>
        <p:spPr>
          <a:xfrm>
            <a:off x="3936700" y="4460878"/>
            <a:ext cx="167450" cy="16716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562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le 6"/>
          <p:cNvSpPr/>
          <p:nvPr/>
        </p:nvSpPr>
        <p:spPr>
          <a:xfrm>
            <a:off x="3419872" y="51470"/>
            <a:ext cx="2232248" cy="720080"/>
          </a:xfrm>
          <a:prstGeom prst="roundRect">
            <a:avLst>
              <a:gd name="adj" fmla="val 47266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1. </a:t>
            </a:r>
            <a:r>
              <a:rPr lang="th-TH" sz="32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ซื้อขาย</a:t>
            </a:r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9872" y="2076405"/>
            <a:ext cx="5040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th-TH" sz="16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        </a:t>
            </a:r>
            <a:r>
              <a:rPr lang="th-TH" sz="1600" b="1" dirty="0" smtClean="0">
                <a:solidFill>
                  <a:schemeClr val="accent6">
                    <a:lumMod val="7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หมายถึง สัญญาซึ่งบุคคลหนึ่งเรียกว่าผู้ขายโอนกรรมสิทธิ์แห่งทรัพย์สินให้แก่บุคคลอีกฝ่ายหนึ่งเรียกว่าผู้ซื้อและผู้ซื้อตกลงว่าจะใช้ราคาทรัพย์สินนั้นให้แก่ผู้ขาย</a:t>
            </a:r>
          </a:p>
          <a:p>
            <a:pPr algn="thaiDist">
              <a:lnSpc>
                <a:spcPct val="150000"/>
              </a:lnSpc>
            </a:pPr>
            <a:r>
              <a:rPr lang="th-TH" sz="1600" dirty="0">
                <a:latin typeface="Bai Jamjuree" panose="00000500000000000000" pitchFamily="2" charset="-34"/>
                <a:cs typeface="Bai Jamjuree" panose="00000500000000000000" pitchFamily="2" charset="-34"/>
              </a:rPr>
              <a:t> </a:t>
            </a:r>
            <a:r>
              <a:rPr lang="th-TH" sz="16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       ในทางกฎหมายเรียกสัญญาซื้อขายหรือสัญญาซื้อขายเสร็จเด็ดขาด ลักษณะหนี้ที่เกิดขึ้นของสัญญาซื้อขายคือ ผู้ขายต้องโอนกรรมสิทธิ์ในทรัพย์สินให้แก่ผู้ซื้อ และผู้ซื้อต้องใช้ราคาสินค้าแก่ผู้ขาย</a:t>
            </a:r>
            <a:endParaRPr lang="th-TH" sz="1600" b="1" dirty="0">
              <a:solidFill>
                <a:srgbClr val="FFC000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004048" y="2076404"/>
            <a:ext cx="2376264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788024" y="1419622"/>
            <a:ext cx="2715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“</a:t>
            </a:r>
            <a:r>
              <a:rPr lang="th-TH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สัญญาซื้อขาย</a:t>
            </a:r>
            <a:r>
              <a:rPr lang="en-US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”</a:t>
            </a:r>
            <a:endParaRPr lang="th-TH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1"/>
          <a:stretch/>
        </p:blipFill>
        <p:spPr>
          <a:xfrm>
            <a:off x="0" y="2153755"/>
            <a:ext cx="3131840" cy="30102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23728" y="875496"/>
            <a:ext cx="4782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ความหมายและลักษณะของสัญญาซื้อขาย</a:t>
            </a:r>
            <a:endParaRPr lang="th-TH" sz="2000" b="1" dirty="0">
              <a:solidFill>
                <a:schemeClr val="tx2">
                  <a:lumMod val="60000"/>
                  <a:lumOff val="40000"/>
                </a:schemeClr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43558"/>
            <a:ext cx="354951" cy="3549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361" y="850748"/>
            <a:ext cx="354951" cy="35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45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le 6"/>
          <p:cNvSpPr/>
          <p:nvPr/>
        </p:nvSpPr>
        <p:spPr>
          <a:xfrm>
            <a:off x="3419872" y="51470"/>
            <a:ext cx="2232248" cy="720080"/>
          </a:xfrm>
          <a:prstGeom prst="roundRect">
            <a:avLst>
              <a:gd name="adj" fmla="val 47266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1. </a:t>
            </a:r>
            <a:r>
              <a:rPr lang="th-TH" sz="32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ซื้อขาย</a:t>
            </a:r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9592" y="1419622"/>
            <a:ext cx="7200800" cy="564309"/>
          </a:xfrm>
          <a:prstGeom prst="roundRect">
            <a:avLst>
              <a:gd name="adj" fmla="val 45083"/>
            </a:avLst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16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ตามหลักกรรมสิทธิ์ในทรัพย์สินจะโอนไปยังผู้ซื้อเมื่อทำสัญญาซื้อขาย </a:t>
            </a:r>
            <a:r>
              <a:rPr lang="th-TH" sz="1600" b="1" u="sng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เว้นแต่</a:t>
            </a:r>
            <a:endParaRPr lang="th-TH" sz="1600" b="1" u="sng" dirty="0">
              <a:solidFill>
                <a:schemeClr val="bg1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1"/>
          <a:stretch/>
        </p:blipFill>
        <p:spPr>
          <a:xfrm>
            <a:off x="0" y="2153755"/>
            <a:ext cx="3131840" cy="30102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10853" y="875496"/>
            <a:ext cx="3977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การโอนกรรมสิทธิ์ในสัญญาซื้อขาย</a:t>
            </a:r>
            <a:endParaRPr lang="th-TH" sz="2000" b="1" dirty="0">
              <a:solidFill>
                <a:schemeClr val="tx2">
                  <a:lumMod val="60000"/>
                  <a:lumOff val="40000"/>
                </a:schemeClr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17" y="843558"/>
            <a:ext cx="354951" cy="3549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850748"/>
            <a:ext cx="354951" cy="3549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19872" y="2309847"/>
            <a:ext cx="51125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6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      1. ถ้าสัญญามีเงื่อนไข หรือเงื่อนเวลาให้กรรมสิทธิ์โอนเมื่อเงื่อนไขสำเร็จ หรือถึงเงื่อนเวลานั้นแล้ว</a:t>
            </a:r>
          </a:p>
          <a:p>
            <a:pPr algn="thaiDist"/>
            <a:endParaRPr lang="th-TH" sz="1600" dirty="0" smtClean="0"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pPr algn="thaiDist"/>
            <a:r>
              <a:rPr lang="th-TH" sz="16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      2. ถ้าซื้อขายทรัพย์ยังไม่ได้กำหนดลงแน่นอนกรรมสิทธิ์จะโอนเมื่อชั่งตวงวัดหรือคัดเลือกแล้ว </a:t>
            </a:r>
          </a:p>
          <a:p>
            <a:pPr algn="thaiDist"/>
            <a:endParaRPr lang="th-TH" sz="1600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pPr algn="thaiDist"/>
            <a:r>
              <a:rPr lang="th-TH" sz="16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      3. หากลำพังแค่การชั่งตวงวัดหรือคัดเลือกแล้วยังไม่ทราบราคาต้องทำให้ทราบราคาเสียก่อนกรรมสิทธิ์จึงจะโอน</a:t>
            </a:r>
            <a:endParaRPr lang="th-TH" sz="1600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16" name="Isosceles Triangle 15"/>
          <p:cNvSpPr/>
          <p:nvPr/>
        </p:nvSpPr>
        <p:spPr>
          <a:xfrm rot="5400000">
            <a:off x="3434206" y="2449404"/>
            <a:ext cx="133349" cy="9001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Isosceles Triangle 21"/>
          <p:cNvSpPr/>
          <p:nvPr/>
        </p:nvSpPr>
        <p:spPr>
          <a:xfrm rot="5400000">
            <a:off x="3434205" y="3169484"/>
            <a:ext cx="133349" cy="9001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Isosceles Triangle 22"/>
          <p:cNvSpPr/>
          <p:nvPr/>
        </p:nvSpPr>
        <p:spPr>
          <a:xfrm rot="5400000">
            <a:off x="3434204" y="3889564"/>
            <a:ext cx="133349" cy="9001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3038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16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le 6"/>
          <p:cNvSpPr/>
          <p:nvPr/>
        </p:nvSpPr>
        <p:spPr>
          <a:xfrm>
            <a:off x="3419872" y="51470"/>
            <a:ext cx="2232248" cy="720080"/>
          </a:xfrm>
          <a:prstGeom prst="roundRect">
            <a:avLst>
              <a:gd name="adj" fmla="val 47266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1. </a:t>
            </a:r>
            <a:r>
              <a:rPr lang="th-TH" sz="32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ซื้อขาย</a:t>
            </a:r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71600" y="1347614"/>
            <a:ext cx="7128792" cy="1526572"/>
          </a:xfrm>
          <a:prstGeom prst="roundRect">
            <a:avLst>
              <a:gd name="adj" fmla="val 0"/>
            </a:avLst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th-TH" sz="1600" b="1" dirty="0" smtClean="0">
                <a:solidFill>
                  <a:schemeClr val="accent6">
                    <a:lumMod val="7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       การซื้อขายสินค้าโดยปกติจะไม่มีแบบ นั่นคือแม้กล่าวตกลงด้วยวาจาสัญญาก็เกิดขึ้นได้แต่กฎหมาย ได้กำหนดให้มีข้อยกเว้นไว้สำหรับ</a:t>
            </a:r>
          </a:p>
          <a:p>
            <a:pPr algn="thaiDist">
              <a:lnSpc>
                <a:spcPct val="150000"/>
              </a:lnSpc>
            </a:pPr>
            <a:r>
              <a:rPr lang="th-TH" sz="1600" b="1" dirty="0" smtClean="0">
                <a:solidFill>
                  <a:schemeClr val="accent6">
                    <a:lumMod val="7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ทรัพย์บางประเภทที่จะทำการซื้อกันได้นั้นต้องทำตาม</a:t>
            </a:r>
          </a:p>
          <a:p>
            <a:pPr algn="thaiDist">
              <a:lnSpc>
                <a:spcPct val="150000"/>
              </a:lnSpc>
            </a:pPr>
            <a:r>
              <a:rPr lang="th-TH" sz="1600" b="1" dirty="0" smtClean="0">
                <a:solidFill>
                  <a:schemeClr val="accent6">
                    <a:lumMod val="7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แบบไว้ดังนี้ </a:t>
            </a:r>
            <a:endParaRPr lang="th-TH" sz="1600" b="1" u="sng" dirty="0">
              <a:solidFill>
                <a:schemeClr val="accent6">
                  <a:lumMod val="75000"/>
                </a:schemeClr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1"/>
          <a:stretch/>
        </p:blipFill>
        <p:spPr>
          <a:xfrm>
            <a:off x="5940152" y="2084543"/>
            <a:ext cx="3203848" cy="30794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69969" y="875496"/>
            <a:ext cx="2698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แบบของสัญญาซื้อขาย</a:t>
            </a:r>
            <a:endParaRPr lang="th-TH" sz="2000" b="1" dirty="0">
              <a:solidFill>
                <a:schemeClr val="tx2">
                  <a:lumMod val="60000"/>
                  <a:lumOff val="40000"/>
                </a:schemeClr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881" y="843558"/>
            <a:ext cx="354951" cy="3549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850748"/>
            <a:ext cx="354951" cy="3549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25708" y="3036897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6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1. การซื้อขายอสังหาริมทรัพย์</a:t>
            </a:r>
          </a:p>
          <a:p>
            <a:pPr algn="thaiDist"/>
            <a:endParaRPr lang="th-TH" sz="1600" b="1" dirty="0" smtClean="0"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pPr algn="thaiDist"/>
            <a:r>
              <a:rPr lang="th-TH" sz="16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2. การซื้อขายสังหาริมทรัพย์พิเศษ</a:t>
            </a:r>
            <a:endParaRPr lang="th-TH" sz="16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16" name="Isosceles Triangle 15"/>
          <p:cNvSpPr/>
          <p:nvPr/>
        </p:nvSpPr>
        <p:spPr>
          <a:xfrm rot="5400000">
            <a:off x="1598004" y="3176454"/>
            <a:ext cx="133349" cy="9001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Isosceles Triangle 21"/>
          <p:cNvSpPr/>
          <p:nvPr/>
        </p:nvSpPr>
        <p:spPr>
          <a:xfrm rot="5400000">
            <a:off x="1598003" y="3608502"/>
            <a:ext cx="133349" cy="9001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8565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6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le 6"/>
          <p:cNvSpPr/>
          <p:nvPr/>
        </p:nvSpPr>
        <p:spPr>
          <a:xfrm>
            <a:off x="3419872" y="51470"/>
            <a:ext cx="2232248" cy="720080"/>
          </a:xfrm>
          <a:prstGeom prst="roundRect">
            <a:avLst>
              <a:gd name="adj" fmla="val 47266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1. </a:t>
            </a:r>
            <a:r>
              <a:rPr lang="th-TH" sz="32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ซื้อขาย</a:t>
            </a:r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9592" y="1347614"/>
            <a:ext cx="7272808" cy="1938992"/>
          </a:xfrm>
          <a:prstGeom prst="roundRect">
            <a:avLst>
              <a:gd name="adj" fmla="val 0"/>
            </a:avLst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th-TH" sz="1600" b="1" dirty="0" smtClean="0">
                <a:solidFill>
                  <a:schemeClr val="accent6">
                    <a:lumMod val="7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      เมื่อสัญญาซื้อขายเกิดขึ้น หากฝ่ายใดฝ่ายหนึ่งผิดสัญญา ก็นำมาสู่สิทธิในการฟ้องร้องคดี แต่เมื่อสัญญาซื้อขายเป็นสัญญาที่พบมากที่สุดในบรรดาสัญญาทั้งปวงดังนั้น เพื่อไม่ให้คดีต้องขึ้นสู่ศาลเป็นจำนวนมากกฎหมาย</a:t>
            </a:r>
          </a:p>
          <a:p>
            <a:pPr algn="thaiDist">
              <a:lnSpc>
                <a:spcPct val="150000"/>
              </a:lnSpc>
            </a:pPr>
            <a:r>
              <a:rPr lang="th-TH" sz="1600" b="1" dirty="0" smtClean="0">
                <a:solidFill>
                  <a:schemeClr val="accent6">
                    <a:lumMod val="7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จึงได้กำหนดหลักเกณฑ์เรื่อง การซื้อขาย</a:t>
            </a:r>
            <a:r>
              <a:rPr lang="th-TH" sz="1600" b="1" smtClean="0">
                <a:solidFill>
                  <a:schemeClr val="accent6">
                    <a:lumMod val="7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บางประการที่</a:t>
            </a:r>
            <a:endParaRPr lang="th-TH" sz="1600" b="1" dirty="0" smtClean="0">
              <a:solidFill>
                <a:schemeClr val="accent6">
                  <a:lumMod val="75000"/>
                </a:schemeClr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pPr algn="thaiDist">
              <a:lnSpc>
                <a:spcPct val="150000"/>
              </a:lnSpc>
            </a:pPr>
            <a:r>
              <a:rPr lang="th-TH" sz="1600" b="1" dirty="0" smtClean="0">
                <a:solidFill>
                  <a:schemeClr val="accent6">
                    <a:lumMod val="7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จะนำไปสู่สิทธิในการนำเรื่องฟ้องร้องต่อศาลได้ดังนี้ </a:t>
            </a:r>
            <a:endParaRPr lang="th-TH" sz="1600" b="1" u="sng" dirty="0">
              <a:solidFill>
                <a:schemeClr val="accent6">
                  <a:lumMod val="75000"/>
                </a:schemeClr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1"/>
          <a:stretch/>
        </p:blipFill>
        <p:spPr>
          <a:xfrm>
            <a:off x="5940152" y="2084543"/>
            <a:ext cx="3203848" cy="30794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83768" y="875496"/>
            <a:ext cx="3913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การฟ้องร้องคดีตามสัญญาซื้อขาย</a:t>
            </a:r>
            <a:endParaRPr lang="th-TH" sz="2000" b="1" dirty="0">
              <a:solidFill>
                <a:schemeClr val="tx2">
                  <a:lumMod val="60000"/>
                  <a:lumOff val="40000"/>
                </a:schemeClr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843558"/>
            <a:ext cx="354951" cy="3549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289" y="850748"/>
            <a:ext cx="354951" cy="3549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37677" y="3291830"/>
            <a:ext cx="40144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6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สัญญาจะซื้อจะขายอสังหาริมทรัพย์และสังหาริมทรัพย์พิเศษ</a:t>
            </a:r>
          </a:p>
          <a:p>
            <a:pPr algn="thaiDist"/>
            <a:endParaRPr lang="th-TH" sz="16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pPr algn="thaiDist"/>
            <a:r>
              <a:rPr lang="th-TH" sz="16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หรือสัญญาซื้อขายสังหาริมทรัพย์ซึ่งมีราคาตั้งแต่20,000 บาท</a:t>
            </a:r>
            <a:endParaRPr lang="th-TH" sz="16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16" name="Isosceles Triangle 15"/>
          <p:cNvSpPr/>
          <p:nvPr/>
        </p:nvSpPr>
        <p:spPr>
          <a:xfrm rot="5400000">
            <a:off x="1309971" y="3468183"/>
            <a:ext cx="205360" cy="162019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Isosceles Triangle 21"/>
          <p:cNvSpPr/>
          <p:nvPr/>
        </p:nvSpPr>
        <p:spPr>
          <a:xfrm rot="5400000">
            <a:off x="1309970" y="4188261"/>
            <a:ext cx="205359" cy="162019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5130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6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le 6"/>
          <p:cNvSpPr/>
          <p:nvPr/>
        </p:nvSpPr>
        <p:spPr>
          <a:xfrm>
            <a:off x="3419872" y="51470"/>
            <a:ext cx="2232248" cy="720080"/>
          </a:xfrm>
          <a:prstGeom prst="roundRect">
            <a:avLst>
              <a:gd name="adj" fmla="val 47266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1. </a:t>
            </a:r>
            <a:r>
              <a:rPr lang="th-TH" sz="32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ซื้อขาย</a:t>
            </a:r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07904" y="1419622"/>
            <a:ext cx="7272808" cy="787908"/>
          </a:xfrm>
          <a:prstGeom prst="roundRect">
            <a:avLst>
              <a:gd name="adj" fmla="val 0"/>
            </a:avLst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th-TH" sz="16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ขายฝาก </a:t>
            </a:r>
            <a:r>
              <a:rPr lang="th-TH" sz="16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คือ สัญญาซื้อขายที่กำหนดให้ผู้ขายสามารถ</a:t>
            </a:r>
          </a:p>
          <a:p>
            <a:pPr algn="thaiDist">
              <a:lnSpc>
                <a:spcPct val="150000"/>
              </a:lnSpc>
            </a:pPr>
            <a:r>
              <a:rPr lang="th-TH" sz="16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ไถ่ถอนทรัพย์สินคืนได้</a:t>
            </a:r>
            <a:endParaRPr lang="th-TH" sz="1600" b="1" u="sng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1"/>
          <a:stretch/>
        </p:blipFill>
        <p:spPr>
          <a:xfrm>
            <a:off x="-36512" y="2557035"/>
            <a:ext cx="2712276" cy="26070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25931" y="875496"/>
            <a:ext cx="3158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การซื้อขายเฉพาะบางอย่าง</a:t>
            </a:r>
            <a:endParaRPr lang="th-TH" sz="2000" b="1" dirty="0">
              <a:solidFill>
                <a:schemeClr val="tx2">
                  <a:lumMod val="60000"/>
                  <a:lumOff val="40000"/>
                </a:schemeClr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857" y="843558"/>
            <a:ext cx="354951" cy="3549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850748"/>
            <a:ext cx="354951" cy="35495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15992" y="1476915"/>
            <a:ext cx="1167776" cy="519351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tabLst>
                <a:tab pos="723900" algn="l"/>
              </a:tabLst>
            </a:pPr>
            <a:r>
              <a:rPr lang="th-TH" sz="18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ขายฝาก</a:t>
            </a:r>
            <a:endParaRPr lang="th-TH" sz="1800" b="1" dirty="0">
              <a:solidFill>
                <a:schemeClr val="bg1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6546" y="1182592"/>
            <a:ext cx="4171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  <a:latin typeface="#ABC-Aschariya" panose="02000506000000020004" pitchFamily="2" charset="-34"/>
                <a:cs typeface="#ABC-Aschariya" panose="02000506000000020004" pitchFamily="2" charset="-34"/>
              </a:rPr>
              <a:t>“</a:t>
            </a:r>
            <a:endParaRPr lang="th-TH" sz="6600" dirty="0">
              <a:solidFill>
                <a:schemeClr val="accent6">
                  <a:lumMod val="75000"/>
                </a:schemeClr>
              </a:solidFill>
              <a:latin typeface="#ABC-Aschariya" panose="02000506000000020004" pitchFamily="2" charset="-34"/>
              <a:cs typeface="#ABC-Aschariya" panose="02000506000000020004" pitchFamily="2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 rot="10800000">
            <a:off x="2354698" y="1247730"/>
            <a:ext cx="4171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  <a:latin typeface="#ABC-Aschariya" panose="02000506000000020004" pitchFamily="2" charset="-34"/>
                <a:cs typeface="#ABC-Aschariya" panose="02000506000000020004" pitchFamily="2" charset="-34"/>
              </a:rPr>
              <a:t>“</a:t>
            </a:r>
            <a:endParaRPr lang="th-TH" sz="6600" dirty="0">
              <a:solidFill>
                <a:schemeClr val="accent6">
                  <a:lumMod val="75000"/>
                </a:schemeClr>
              </a:solidFill>
              <a:latin typeface="#ABC-Aschariya" panose="02000506000000020004" pitchFamily="2" charset="-34"/>
              <a:cs typeface="#ABC-Aschariya" panose="02000506000000020004" pitchFamily="2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96208" y="1491630"/>
            <a:ext cx="495672" cy="491082"/>
          </a:xfrm>
          <a:prstGeom prst="ellipse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th-TH" sz="2400" b="1" dirty="0">
              <a:solidFill>
                <a:schemeClr val="bg1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1347614"/>
            <a:ext cx="648072" cy="735747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=</a:t>
            </a:r>
            <a:endParaRPr lang="th-TH" b="1" dirty="0">
              <a:solidFill>
                <a:schemeClr val="bg1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13214" y="2557034"/>
            <a:ext cx="5381118" cy="519351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>
              <a:tabLst>
                <a:tab pos="723900" algn="l"/>
              </a:tabLst>
            </a:pPr>
            <a:r>
              <a:rPr lang="th-TH" sz="1800" b="1" u="sng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ขายตามตัวอย่าง</a:t>
            </a:r>
            <a:r>
              <a:rPr lang="th-TH" sz="18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 ขายตามคำพรรณนา ขายเผื่อชอบ</a:t>
            </a:r>
            <a:endParaRPr lang="th-TH" sz="1800" b="1" dirty="0">
              <a:solidFill>
                <a:schemeClr val="bg1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1760" y="2211710"/>
            <a:ext cx="4171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00B050"/>
                </a:solidFill>
                <a:latin typeface="#ABC-Aschariya" panose="02000506000000020004" pitchFamily="2" charset="-34"/>
                <a:cs typeface="#ABC-Aschariya" panose="02000506000000020004" pitchFamily="2" charset="-34"/>
              </a:rPr>
              <a:t>“</a:t>
            </a:r>
            <a:endParaRPr lang="th-TH" sz="6600" dirty="0">
              <a:solidFill>
                <a:srgbClr val="00B050"/>
              </a:solidFill>
              <a:latin typeface="#ABC-Aschariya" panose="02000506000000020004" pitchFamily="2" charset="-34"/>
              <a:cs typeface="#ABC-Aschariya" panose="02000506000000020004" pitchFamily="2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>
            <a:off x="8115338" y="2399858"/>
            <a:ext cx="4171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00B050"/>
                </a:solidFill>
                <a:latin typeface="#ABC-Aschariya" panose="02000506000000020004" pitchFamily="2" charset="-34"/>
                <a:cs typeface="#ABC-Aschariya" panose="02000506000000020004" pitchFamily="2" charset="-34"/>
              </a:rPr>
              <a:t>“</a:t>
            </a:r>
            <a:endParaRPr lang="th-TH" sz="6600" dirty="0">
              <a:solidFill>
                <a:srgbClr val="00B050"/>
              </a:solidFill>
              <a:latin typeface="#ABC-Aschariya" panose="02000506000000020004" pitchFamily="2" charset="-34"/>
              <a:cs typeface="#ABC-Aschariya" panose="02000506000000020004" pitchFamily="2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68216" y="3348171"/>
            <a:ext cx="495672" cy="491082"/>
          </a:xfrm>
          <a:prstGeom prst="ellipse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th-TH" sz="2400" b="1" dirty="0">
              <a:solidFill>
                <a:schemeClr val="bg1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87824" y="3204155"/>
            <a:ext cx="648072" cy="735747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=</a:t>
            </a:r>
            <a:endParaRPr lang="th-TH" b="1" dirty="0">
              <a:solidFill>
                <a:schemeClr val="bg1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07904" y="338764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th-TH" sz="16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ขายตามตัวอย่าง </a:t>
            </a:r>
            <a:r>
              <a:rPr lang="th-TH" sz="16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หมายความว่า มีตัวอย่างทรัพย์ที่จะขายให้ผู้ซื้อดูและขายสินค้าแบบเดียวกับตัวอย่างนั้นให้กับผู้ซื้อ</a:t>
            </a:r>
            <a:endParaRPr lang="th-TH" sz="1600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3407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5" grpId="0"/>
      <p:bldP spid="17" grpId="0"/>
      <p:bldP spid="18" grpId="0" animBg="1"/>
      <p:bldP spid="9" grpId="0"/>
      <p:bldP spid="19" grpId="0" animBg="1"/>
      <p:bldP spid="20" grpId="0"/>
      <p:bldP spid="21" grpId="0"/>
      <p:bldP spid="23" grpId="0" animBg="1"/>
      <p:bldP spid="2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le 6"/>
          <p:cNvSpPr/>
          <p:nvPr/>
        </p:nvSpPr>
        <p:spPr>
          <a:xfrm>
            <a:off x="3419872" y="51470"/>
            <a:ext cx="2232248" cy="720080"/>
          </a:xfrm>
          <a:prstGeom prst="roundRect">
            <a:avLst>
              <a:gd name="adj" fmla="val 47266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1. </a:t>
            </a:r>
            <a:r>
              <a:rPr lang="th-TH" sz="32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ซื้อขาย</a:t>
            </a:r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24336" y="2139702"/>
            <a:ext cx="5508104" cy="1200329"/>
          </a:xfrm>
          <a:prstGeom prst="roundRect">
            <a:avLst>
              <a:gd name="adj" fmla="val 0"/>
            </a:avLst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th-TH" sz="16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ขายตามคำพรรณนา </a:t>
            </a:r>
            <a:r>
              <a:rPr lang="th-TH" sz="16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หมายความว่า ผู้ขายขายสินค้าที่ผู้ซื้อไม่ได้เห็นตัวสินค้าจริง ๆ แม้จะ เห็นเป็นรูปภาพหรือเป็นภาพเคลื่อนไหวสาธิตการใช้งาน ก็ยังเป็นการขายตามคำ พรรณนา</a:t>
            </a:r>
            <a:endParaRPr lang="th-TH" sz="1600" b="1" u="sng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1"/>
          <a:stretch/>
        </p:blipFill>
        <p:spPr>
          <a:xfrm>
            <a:off x="-36512" y="2715767"/>
            <a:ext cx="2547134" cy="24482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25931" y="875496"/>
            <a:ext cx="3158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การซื้อขายเฉพาะบางอย่าง</a:t>
            </a:r>
            <a:endParaRPr lang="th-TH" sz="2000" b="1" dirty="0">
              <a:solidFill>
                <a:schemeClr val="tx2">
                  <a:lumMod val="60000"/>
                  <a:lumOff val="40000"/>
                </a:schemeClr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857" y="843558"/>
            <a:ext cx="354951" cy="3549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850748"/>
            <a:ext cx="354951" cy="354951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1877110" y="1404906"/>
            <a:ext cx="5381118" cy="519351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>
              <a:tabLst>
                <a:tab pos="723900" algn="l"/>
              </a:tabLst>
            </a:pPr>
            <a:r>
              <a:rPr lang="th-TH" sz="18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ขายตามตัวอย่าง </a:t>
            </a:r>
            <a:r>
              <a:rPr lang="th-TH" sz="1800" b="1" u="sng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ขายตามคำพรรณนา</a:t>
            </a:r>
            <a:r>
              <a:rPr lang="th-TH" sz="18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 </a:t>
            </a:r>
            <a:r>
              <a:rPr lang="th-TH" sz="1800" b="1" u="sng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ขายเผื่อชอบ</a:t>
            </a:r>
            <a:endParaRPr lang="th-TH" sz="1800" b="1" u="sng" dirty="0">
              <a:solidFill>
                <a:schemeClr val="bg1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75656" y="1059582"/>
            <a:ext cx="4171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00B050"/>
                </a:solidFill>
                <a:latin typeface="#ABC-Aschariya" panose="02000506000000020004" pitchFamily="2" charset="-34"/>
                <a:cs typeface="#ABC-Aschariya" panose="02000506000000020004" pitchFamily="2" charset="-34"/>
              </a:rPr>
              <a:t>“</a:t>
            </a:r>
            <a:endParaRPr lang="th-TH" sz="6600" dirty="0">
              <a:solidFill>
                <a:srgbClr val="00B050"/>
              </a:solidFill>
              <a:latin typeface="#ABC-Aschariya" panose="02000506000000020004" pitchFamily="2" charset="-34"/>
              <a:cs typeface="#ABC-Aschariya" panose="02000506000000020004" pitchFamily="2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>
            <a:off x="7179234" y="1247730"/>
            <a:ext cx="4171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00B050"/>
                </a:solidFill>
                <a:latin typeface="#ABC-Aschariya" panose="02000506000000020004" pitchFamily="2" charset="-34"/>
                <a:cs typeface="#ABC-Aschariya" panose="02000506000000020004" pitchFamily="2" charset="-34"/>
              </a:rPr>
              <a:t>“</a:t>
            </a:r>
            <a:endParaRPr lang="th-TH" sz="6600" dirty="0">
              <a:solidFill>
                <a:srgbClr val="00B050"/>
              </a:solidFill>
              <a:latin typeface="#ABC-Aschariya" panose="02000506000000020004" pitchFamily="2" charset="-34"/>
              <a:cs typeface="#ABC-Aschariya" panose="02000506000000020004" pitchFamily="2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60104" y="2124035"/>
            <a:ext cx="495672" cy="491082"/>
          </a:xfrm>
          <a:prstGeom prst="ellipse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th-TH" sz="2400" b="1" dirty="0">
              <a:solidFill>
                <a:schemeClr val="bg1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79712" y="1980019"/>
            <a:ext cx="648072" cy="735747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=</a:t>
            </a:r>
            <a:endParaRPr lang="th-TH" b="1" dirty="0">
              <a:solidFill>
                <a:schemeClr val="bg1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24336" y="3445137"/>
            <a:ext cx="5508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th-TH" sz="16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ขายเผื่อชอบ </a:t>
            </a:r>
            <a:r>
              <a:rPr lang="th-TH" sz="16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หมายความว่าการซื้อขายกันโดยมีเงื่อนไขให้ผู้ซื้อได้ตรวจดูทรัพย์สินก่อนที่จะตกลงซื้อ โดยผู้ขายอาจจะกำหนดเวลาให้ผู้ซื้อได้ตรวจดูสินค้า</a:t>
            </a:r>
            <a:endParaRPr lang="th-TH" sz="1600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22" name="Isosceles Triangle 21"/>
          <p:cNvSpPr/>
          <p:nvPr/>
        </p:nvSpPr>
        <p:spPr>
          <a:xfrm rot="5400000">
            <a:off x="2750130" y="2305389"/>
            <a:ext cx="205360" cy="162019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Isosceles Triangle 24"/>
          <p:cNvSpPr/>
          <p:nvPr/>
        </p:nvSpPr>
        <p:spPr>
          <a:xfrm rot="5400000">
            <a:off x="2750130" y="3612196"/>
            <a:ext cx="205360" cy="162019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1971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 animBg="1"/>
      <p:bldP spid="20" grpId="0"/>
      <p:bldP spid="21" grpId="0"/>
      <p:bldP spid="23" grpId="0" animBg="1"/>
      <p:bldP spid="24" grpId="0"/>
      <p:bldP spid="10" grpId="0"/>
      <p:bldP spid="22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le 6"/>
          <p:cNvSpPr/>
          <p:nvPr/>
        </p:nvSpPr>
        <p:spPr>
          <a:xfrm>
            <a:off x="3419872" y="51470"/>
            <a:ext cx="2232248" cy="720080"/>
          </a:xfrm>
          <a:prstGeom prst="roundRect">
            <a:avLst>
              <a:gd name="adj" fmla="val 47266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1. </a:t>
            </a:r>
            <a:r>
              <a:rPr lang="th-TH" sz="32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ซื้อขาย</a:t>
            </a:r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67944" y="1534971"/>
            <a:ext cx="4320480" cy="3003899"/>
          </a:xfrm>
          <a:prstGeom prst="roundRect">
            <a:avLst>
              <a:gd name="adj" fmla="val 0"/>
            </a:avLst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th-TH" sz="16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ขายทอดตลาด </a:t>
            </a:r>
            <a:r>
              <a:rPr lang="th-TH" sz="16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มีลักษณะเดียวกับคำว่าการประมูลอย่างที่เราเข้าใจหรือเคยพบเห็นในภาพยนตร์ ที่มีการกำหนดให้มีการสู้ราคากันในการซื้อทรัพย์สินหนึ่ง ๆ และหากมีผู้เสนอราคาและไม่มีผู้ที่สู้ราคาต่อ ผู้ดำเนินการทอดตลาดก็จะทำการเคาะไม้ เพราะกฎหมายกำหนดว่าการขายทอดตลาดจะบริบูรณ์เมื่อมีการเคาะไม้หรือวิธีการอื่นใดตามจารีตประเพณี</a:t>
            </a:r>
            <a:endParaRPr lang="th-TH" sz="1600" b="1" u="sng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1"/>
          <a:stretch/>
        </p:blipFill>
        <p:spPr>
          <a:xfrm>
            <a:off x="-36512" y="2810791"/>
            <a:ext cx="2448272" cy="23532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25931" y="875496"/>
            <a:ext cx="3158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การซื้อขายเฉพาะบางอย่าง</a:t>
            </a:r>
            <a:endParaRPr lang="th-TH" sz="2000" b="1" dirty="0">
              <a:solidFill>
                <a:schemeClr val="tx2">
                  <a:lumMod val="60000"/>
                  <a:lumOff val="40000"/>
                </a:schemeClr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857" y="843558"/>
            <a:ext cx="354951" cy="3549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850748"/>
            <a:ext cx="354951" cy="354951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1085022" y="1620930"/>
            <a:ext cx="1760304" cy="519351"/>
          </a:xfrm>
          <a:prstGeom prst="roundRect">
            <a:avLst>
              <a:gd name="adj" fmla="val 50000"/>
            </a:avLst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>
              <a:tabLst>
                <a:tab pos="723900" algn="l"/>
              </a:tabLst>
            </a:pPr>
            <a:r>
              <a:rPr lang="th-TH" sz="18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ขายทอดตลาด</a:t>
            </a:r>
            <a:endParaRPr lang="th-TH" sz="1800" b="1" u="sng" dirty="0">
              <a:solidFill>
                <a:schemeClr val="bg1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568" y="1275606"/>
            <a:ext cx="4171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  <a:latin typeface="#ABC-Aschariya" panose="02000506000000020004" pitchFamily="2" charset="-34"/>
                <a:cs typeface="#ABC-Aschariya" panose="02000506000000020004" pitchFamily="2" charset="-34"/>
              </a:rPr>
              <a:t>“</a:t>
            </a:r>
            <a:endParaRPr lang="th-TH" sz="6600" dirty="0">
              <a:solidFill>
                <a:srgbClr val="C00000"/>
              </a:solidFill>
              <a:latin typeface="#ABC-Aschariya" panose="02000506000000020004" pitchFamily="2" charset="-34"/>
              <a:cs typeface="#ABC-Aschariya" panose="02000506000000020004" pitchFamily="2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>
            <a:off x="2843809" y="1463754"/>
            <a:ext cx="4171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  <a:latin typeface="#ABC-Aschariya" panose="02000506000000020004" pitchFamily="2" charset="-34"/>
                <a:cs typeface="#ABC-Aschariya" panose="02000506000000020004" pitchFamily="2" charset="-34"/>
              </a:rPr>
              <a:t>“</a:t>
            </a:r>
            <a:endParaRPr lang="th-TH" sz="6600" dirty="0">
              <a:solidFill>
                <a:srgbClr val="C00000"/>
              </a:solidFill>
              <a:latin typeface="#ABC-Aschariya" panose="02000506000000020004" pitchFamily="2" charset="-34"/>
              <a:cs typeface="#ABC-Aschariya" panose="02000506000000020004" pitchFamily="2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8256" y="1635646"/>
            <a:ext cx="495672" cy="491082"/>
          </a:xfrm>
          <a:prstGeom prst="ellipse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th-TH" sz="2400" b="1" dirty="0">
              <a:solidFill>
                <a:schemeClr val="bg1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47864" y="1491630"/>
            <a:ext cx="648072" cy="735747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=</a:t>
            </a:r>
            <a:endParaRPr lang="th-TH" b="1" dirty="0">
              <a:solidFill>
                <a:schemeClr val="bg1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7989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 animBg="1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960</Words>
  <Application>Microsoft Office PowerPoint</Application>
  <PresentationFormat>นำเสนอทางหน้าจอ (16:9)</PresentationFormat>
  <Paragraphs>97</Paragraphs>
  <Slides>13</Slides>
  <Notes>5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6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13</vt:i4>
      </vt:variant>
    </vt:vector>
  </HeadingPairs>
  <TitlesOfParts>
    <vt:vector size="20" baseType="lpstr">
      <vt:lpstr>Arial</vt:lpstr>
      <vt:lpstr>Angsana New</vt:lpstr>
      <vt:lpstr>Calibri</vt:lpstr>
      <vt:lpstr>Cordia New</vt:lpstr>
      <vt:lpstr>#ABC-Aschariya</vt:lpstr>
      <vt:lpstr>Bai Jamjuree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HP-Book</dc:creator>
  <cp:lastModifiedBy>Thanyuree</cp:lastModifiedBy>
  <cp:revision>15</cp:revision>
  <dcterms:created xsi:type="dcterms:W3CDTF">2020-06-27T05:00:18Z</dcterms:created>
  <dcterms:modified xsi:type="dcterms:W3CDTF">2020-07-10T04:05:58Z</dcterms:modified>
</cp:coreProperties>
</file>