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16"/>
  </p:notesMasterIdLst>
  <p:sldIdLst>
    <p:sldId id="256" r:id="rId2"/>
    <p:sldId id="272" r:id="rId3"/>
    <p:sldId id="273" r:id="rId4"/>
    <p:sldId id="274" r:id="rId5"/>
    <p:sldId id="292" r:id="rId6"/>
    <p:sldId id="290" r:id="rId7"/>
    <p:sldId id="275" r:id="rId8"/>
    <p:sldId id="294" r:id="rId9"/>
    <p:sldId id="295" r:id="rId10"/>
    <p:sldId id="293" r:id="rId11"/>
    <p:sldId id="278" r:id="rId12"/>
    <p:sldId id="277" r:id="rId13"/>
    <p:sldId id="291" r:id="rId14"/>
    <p:sldId id="280" r:id="rId15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4EA9"/>
    <a:srgbClr val="26AC86"/>
    <a:srgbClr val="346FF3"/>
    <a:srgbClr val="0569FF"/>
    <a:srgbClr val="27AE88"/>
    <a:srgbClr val="8549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9D2D01-7CF6-4FA1-B7FF-FA87037B2D30}" v="734" dt="2021-07-12T15:35:46.7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0945"/>
  </p:normalViewPr>
  <p:slideViewPr>
    <p:cSldViewPr snapToGrid="0">
      <p:cViewPr varScale="1">
        <p:scale>
          <a:sx n="109" d="100"/>
          <a:sy n="109" d="100"/>
        </p:scale>
        <p:origin x="216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6A6270-2136-3645-89DE-8D219AB44274}" type="datetimeFigureOut">
              <a:rPr lang="th-TH" smtClean="0"/>
              <a:t>22/02/66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F31F39-5BE3-B648-A9FA-9126900CB14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7113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dirty="0">
                <a:solidFill>
                  <a:schemeClr val="tx1"/>
                </a:solidFill>
                <a:latin typeface="Cordia New"/>
                <a:cs typeface="Cordia New"/>
              </a:rPr>
              <a:t>การคิดอย่างเป็นระบบ</a:t>
            </a:r>
            <a:r>
              <a:rPr lang="en-US" sz="1800" dirty="0">
                <a:solidFill>
                  <a:schemeClr val="tx1"/>
                </a:solidFill>
                <a:latin typeface="Cordia New"/>
                <a:cs typeface="Cordia New"/>
              </a:rPr>
              <a:t> </a:t>
            </a:r>
            <a:r>
              <a:rPr lang="th-TH" sz="1800" dirty="0">
                <a:solidFill>
                  <a:schemeClr val="tx1"/>
                </a:solidFill>
                <a:latin typeface="Cordia New"/>
                <a:cs typeface="Cordia New"/>
              </a:rPr>
              <a:t>รหัสวิชา 30000-1602 (ปกสีฟ้า-มันสมองมนุษย์)  ดร. สุริยะ  เจียมประชานรากร</a:t>
            </a: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F31F39-5BE3-B648-A9FA-9126900CB14B}" type="slidenum">
              <a:rPr lang="th-TH" smtClean="0"/>
              <a:t>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66606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อธิบายเพิ่มหัวข้อ </a:t>
            </a:r>
            <a:r>
              <a:rPr lang="en-US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: </a:t>
            </a:r>
            <a:r>
              <a:rPr lang="th-TH" sz="1800" b="0" dirty="0">
                <a:latin typeface="Cordia New" panose="020B0304020202020204" pitchFamily="34" charset="-34"/>
                <a:cs typeface="+mn-cs"/>
              </a:rPr>
              <a:t>5. กระบวนการคิดอย่างมีวิจารณญาณ</a:t>
            </a:r>
            <a:endParaRPr lang="en-US" sz="1800" b="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หัวข้อย่อย </a:t>
            </a:r>
            <a:r>
              <a:rPr lang="en-US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: </a:t>
            </a:r>
            <a:r>
              <a:rPr lang="th-TH" sz="1800" b="0" dirty="0">
                <a:latin typeface="Cordia New" panose="020B0304020202020204" pitchFamily="34" charset="-34"/>
                <a:cs typeface="+mn-cs"/>
              </a:rPr>
              <a:t>การคิดอย่างมีวิจารณญาณ ประกอบด้วยกระบวนการ </a:t>
            </a:r>
            <a:endParaRPr lang="th-TH" sz="1800" b="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r>
              <a:rPr lang="th-TH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หน้า</a:t>
            </a:r>
            <a:r>
              <a:rPr lang="en-US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 5-7</a:t>
            </a:r>
            <a:endParaRPr lang="th-TH" b="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F31F39-5BE3-B648-A9FA-9126900CB14B}" type="slidenum">
              <a:rPr lang="th-TH" smtClean="0"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174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0" dirty="0">
                <a:latin typeface="Cordia New" panose="020B0304020202020204" pitchFamily="34" charset="-34"/>
                <a:cs typeface="+mn-cs"/>
              </a:rPr>
              <a:t>อธิบายเพิ่มหัวข้อ </a:t>
            </a:r>
            <a:r>
              <a:rPr lang="en-US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: </a:t>
            </a:r>
            <a:r>
              <a:rPr lang="th-TH" sz="1800" b="0" dirty="0">
                <a:latin typeface="Cordia New" panose="020B0304020202020204" pitchFamily="34" charset="-34"/>
                <a:cs typeface="+mn-cs"/>
              </a:rPr>
              <a:t>กระบวนการคิดอย่างมีวิจารณญาณ</a:t>
            </a:r>
            <a:endParaRPr lang="en-US" sz="1800" b="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0" dirty="0">
                <a:latin typeface="Cordia New" panose="020B0304020202020204" pitchFamily="34" charset="-34"/>
                <a:cs typeface="+mn-cs"/>
              </a:rPr>
              <a:t>หัวข้อย่อย </a:t>
            </a:r>
            <a:r>
              <a:rPr lang="en-US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: </a:t>
            </a:r>
            <a:r>
              <a:rPr lang="th-TH" sz="1800" b="0" dirty="0">
                <a:latin typeface="Cordia New" panose="020B0304020202020204" pitchFamily="34" charset="-34"/>
                <a:cs typeface="+mn-cs"/>
              </a:rPr>
              <a:t>การคิดอย่างมีวิจารณญาณ ประกอบด้วยกระบวนการ หน้า 7</a:t>
            </a:r>
          </a:p>
          <a:p>
            <a:endParaRPr lang="th-TH" b="0" dirty="0">
              <a:latin typeface="Cordia New" panose="020B0304020202020204" pitchFamily="34" charset="-34"/>
              <a:cs typeface="+mn-cs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F31F39-5BE3-B648-A9FA-9126900CB14B}" type="slidenum">
              <a:rPr lang="th-TH" smtClean="0"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7468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b="0" dirty="0">
                <a:latin typeface="Cordia New" panose="020B0304020202020204" pitchFamily="34" charset="-34"/>
                <a:cs typeface="Cordia New" panose="020B0304020202020204" pitchFamily="34" charset="-34"/>
              </a:rPr>
              <a:t>อธิบายเพิ่มเติม หัวข้อ 6 ทักษะของคนที่มีการคิดอย่างมีวิจารณญาณ หน้า 7-8</a:t>
            </a: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F31F39-5BE3-B648-A9FA-9126900CB14B}" type="slidenum">
              <a:rPr lang="th-TH" smtClean="0"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890411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เนื้อหาเพิ่มเติม </a:t>
            </a:r>
            <a:r>
              <a:rPr lang="th-TH" sz="1800" b="0" dirty="0">
                <a:latin typeface="Cordia New" panose="020B0304020202020204" pitchFamily="34" charset="-34"/>
                <a:cs typeface="+mn-cs"/>
              </a:rPr>
              <a:t>การคิดวิเคราะห์มีวิจารณญาณที่ดี</a:t>
            </a:r>
            <a:endParaRPr lang="en-US" sz="1800" b="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0" dirty="0">
                <a:latin typeface="Cordia New" panose="020B0304020202020204" pitchFamily="34" charset="-34"/>
                <a:cs typeface="+mn-cs"/>
              </a:rPr>
              <a:t>โดย </a:t>
            </a:r>
            <a:r>
              <a:rPr lang="en" sz="1800" b="0" dirty="0" err="1">
                <a:latin typeface="Cordia New" panose="020B0304020202020204" pitchFamily="34" charset="-34"/>
                <a:cs typeface="+mn-cs"/>
              </a:rPr>
              <a:t>Soi</a:t>
            </a:r>
            <a:r>
              <a:rPr lang="en" sz="1800" b="0" dirty="0">
                <a:latin typeface="Cordia New" panose="020B0304020202020204" pitchFamily="34" charset="-34"/>
                <a:cs typeface="+mn-cs"/>
              </a:rPr>
              <a:t> </a:t>
            </a:r>
            <a:r>
              <a:rPr lang="en" sz="1800" b="0" dirty="0" err="1">
                <a:latin typeface="Cordia New" panose="020B0304020202020204" pitchFamily="34" charset="-34"/>
                <a:cs typeface="+mn-cs"/>
              </a:rPr>
              <a:t>HoktabSam</a:t>
            </a:r>
            <a:endParaRPr lang="en-US" sz="1800" b="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ที่มา : </a:t>
            </a:r>
            <a:r>
              <a:rPr lang="en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https://</a:t>
            </a:r>
            <a:r>
              <a:rPr lang="en" sz="1800" b="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www.youtube.com</a:t>
            </a:r>
            <a:r>
              <a:rPr lang="en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/</a:t>
            </a:r>
            <a:r>
              <a:rPr lang="en" sz="1800" b="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watch?v</a:t>
            </a:r>
            <a:r>
              <a:rPr lang="en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=GqNG1Gaut0U</a:t>
            </a: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F31F39-5BE3-B648-A9FA-9126900CB14B}" type="slidenum">
              <a:rPr lang="th-TH" smtClean="0"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295427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 หน้า 8</a:t>
            </a:r>
            <a:endParaRPr lang="th-TH" b="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F31F39-5BE3-B648-A9FA-9126900CB14B}" type="slidenum">
              <a:rPr lang="th-TH" smtClean="0"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71249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dirty="0"/>
              <a:t> หน่วยที่ 1 </a:t>
            </a:r>
            <a:r>
              <a:rPr lang="th-TH" sz="1800" dirty="0">
                <a:latin typeface="Cordia New"/>
                <a:cs typeface="Cordia New"/>
              </a:rPr>
              <a:t>การคิดและการคิดอย่างมีวิจารณญาณ</a:t>
            </a: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F31F39-5BE3-B648-A9FA-9126900CB14B}" type="slidenum">
              <a:rPr lang="th-TH" smtClean="0"/>
              <a:t>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35539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b="0" dirty="0">
                <a:latin typeface="Cordia New" panose="020B0304020202020204" pitchFamily="34" charset="-34"/>
                <a:cs typeface="Cordia New" panose="020B0304020202020204" pitchFamily="34" charset="-34"/>
              </a:rPr>
              <a:t>ผู้สอนอธิบายหน้าที่ 2 หน่วยที่ 1</a:t>
            </a: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F31F39-5BE3-B648-A9FA-9126900CB14B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04819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อธิบายเพิ่มหัวข้อ </a:t>
            </a:r>
            <a:r>
              <a:rPr lang="en-US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: </a:t>
            </a:r>
            <a:r>
              <a:rPr lang="th-TH" sz="1800" b="0" dirty="0">
                <a:latin typeface="Cordia New" panose="020B0304020202020204" pitchFamily="34" charset="-34"/>
                <a:cs typeface="+mn-cs"/>
              </a:rPr>
              <a:t>1. ความหมายและประเภทของการคิด</a:t>
            </a:r>
            <a:endParaRPr lang="en-US" sz="1800" b="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 หน้า 2-3</a:t>
            </a:r>
            <a:endParaRPr lang="th-TH" b="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F31F39-5BE3-B648-A9FA-9126900CB14B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05715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อธิบายเพิ่มหัวข้อ </a:t>
            </a:r>
            <a:r>
              <a:rPr lang="en-US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: </a:t>
            </a:r>
            <a:r>
              <a:rPr lang="th-TH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อธิบายเพิ่มหัวข้อ </a:t>
            </a:r>
            <a:r>
              <a:rPr lang="en-US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: </a:t>
            </a:r>
            <a:r>
              <a:rPr lang="th-TH" sz="1800" b="0" dirty="0">
                <a:latin typeface="Cordia New" panose="020B0304020202020204" pitchFamily="34" charset="-34"/>
                <a:cs typeface="+mn-cs"/>
              </a:rPr>
              <a:t>1. ความหมายและประเภทของการคิด หน้า 2-3</a:t>
            </a:r>
            <a:endParaRPr lang="en-US" sz="1800" b="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F31F39-5BE3-B648-A9FA-9126900CB14B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55663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เนื้อหา</a:t>
            </a:r>
            <a:r>
              <a:rPr lang="th-TH" sz="1800" b="0" dirty="0">
                <a:latin typeface="Cordia New" panose="020B0304020202020204" pitchFamily="34" charset="-34"/>
                <a:cs typeface="+mn-cs"/>
              </a:rPr>
              <a:t>เพิ่มเติม</a:t>
            </a:r>
            <a:r>
              <a:rPr lang="en-US" sz="1800" b="0" dirty="0">
                <a:latin typeface="Cordia New" panose="020B0304020202020204" pitchFamily="34" charset="-34"/>
                <a:cs typeface="+mn-cs"/>
              </a:rPr>
              <a:t> </a:t>
            </a:r>
            <a:r>
              <a:rPr lang="th-TH" sz="1800" b="0" dirty="0">
                <a:latin typeface="Cordia New" panose="020B0304020202020204" pitchFamily="34" charset="-34"/>
                <a:cs typeface="+mn-cs"/>
              </a:rPr>
              <a:t>การคิดอย่างมีวิจารณญาณ</a:t>
            </a:r>
            <a:endParaRPr lang="en-US" sz="1800" b="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0" dirty="0">
                <a:latin typeface="Cordia New" panose="020B0304020202020204" pitchFamily="34" charset="-34"/>
                <a:cs typeface="+mn-cs"/>
              </a:rPr>
              <a:t>โดย ผอ.หนุ่ม ครับ</a:t>
            </a:r>
            <a:endParaRPr lang="en-US" sz="1800" b="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ที่มา : </a:t>
            </a:r>
            <a:r>
              <a:rPr lang="en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https://</a:t>
            </a:r>
            <a:r>
              <a:rPr lang="en" sz="1800" b="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www.youtube.com</a:t>
            </a:r>
            <a:r>
              <a:rPr lang="en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/</a:t>
            </a:r>
            <a:r>
              <a:rPr lang="en" sz="1800" b="0" dirty="0" err="1">
                <a:latin typeface="Cordia New" panose="020B0304020202020204" pitchFamily="34" charset="-34"/>
                <a:cs typeface="Cordia New" panose="020B0304020202020204" pitchFamily="34" charset="-34"/>
              </a:rPr>
              <a:t>watch?v</a:t>
            </a:r>
            <a:r>
              <a:rPr lang="en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=3AJmkvktttw</a:t>
            </a: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F31F39-5BE3-B648-A9FA-9126900CB14B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71701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อธิบายเพิ่มหัวข้อ </a:t>
            </a:r>
            <a:r>
              <a:rPr lang="en-US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: </a:t>
            </a:r>
            <a:r>
              <a:rPr lang="th-TH" sz="1800" b="0" dirty="0">
                <a:latin typeface="Cordia New" panose="020B0304020202020204" pitchFamily="34" charset="-34"/>
                <a:cs typeface="+mn-cs"/>
              </a:rPr>
              <a:t>2.  ความหมายของการคิดอย่างมีวิจารณญาณ หน้า 4</a:t>
            </a:r>
            <a:endParaRPr lang="th-TH" sz="1800" b="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r>
              <a:rPr lang="en-US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endParaRPr lang="th-TH" b="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F31F39-5BE3-B648-A9FA-9126900CB14B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11954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อธิบายเพิ่มหัวข้อ </a:t>
            </a:r>
            <a:r>
              <a:rPr lang="en-US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: </a:t>
            </a:r>
            <a:r>
              <a:rPr lang="th-TH" sz="1800" b="0" dirty="0">
                <a:latin typeface="Cordia New" panose="020B0304020202020204" pitchFamily="34" charset="-34"/>
                <a:cs typeface="+mn-cs"/>
              </a:rPr>
              <a:t>3. วัตถุประสงค์ของการคิดอย่างมีวิจารณญาณ หน้า 4</a:t>
            </a:r>
            <a:endParaRPr lang="th-TH" sz="1800" b="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r>
              <a:rPr lang="en-US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endParaRPr lang="th-TH" b="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F31F39-5BE3-B648-A9FA-9126900CB14B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32948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อธิบายเพิ่มหัวข้อ </a:t>
            </a:r>
            <a:r>
              <a:rPr lang="en-US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: </a:t>
            </a:r>
            <a:r>
              <a:rPr lang="th-TH" sz="1800" b="0" dirty="0">
                <a:latin typeface="Cordia New" panose="020B0304020202020204" pitchFamily="34" charset="-34"/>
                <a:cs typeface="+mn-cs"/>
              </a:rPr>
              <a:t>4. ลักษณะของการคิดอย่างมีวิจารณญาณ หน้า 5</a:t>
            </a:r>
            <a:endParaRPr lang="th-TH" sz="1800" b="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r>
              <a:rPr lang="en-US" sz="1800" b="0" dirty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endParaRPr lang="th-TH" b="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F31F39-5BE3-B648-A9FA-9126900CB14B}" type="slidenum">
              <a:rPr lang="th-TH" smtClean="0"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21024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98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50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222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94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674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09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755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61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075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510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2/22/23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84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2/22/23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349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A6D31389-030B-C74D-BB69-2F8164FD8D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0"/>
            <a:ext cx="12192000" cy="6853419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0FB227F1-D6E9-47D4-93F0-2C21746FDF6A}"/>
              </a:ext>
            </a:extLst>
          </p:cNvPr>
          <p:cNvSpPr txBox="1"/>
          <p:nvPr/>
        </p:nvSpPr>
        <p:spPr>
          <a:xfrm>
            <a:off x="2951348" y="3813721"/>
            <a:ext cx="386475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" sz="4000" dirty="0">
                <a:latin typeface="Cordia New" panose="020B0304020202020204" pitchFamily="34" charset="-34"/>
                <a:cs typeface="Cordia New" panose="020B0304020202020204" pitchFamily="34" charset="-34"/>
              </a:rPr>
              <a:t>Systematic Thinking </a:t>
            </a:r>
          </a:p>
        </p:txBody>
      </p:sp>
      <p:sp>
        <p:nvSpPr>
          <p:cNvPr id="22" name="สี่เหลี่ยมผืนผ้า: มุมมนด้านทแยง 21">
            <a:extLst>
              <a:ext uri="{FF2B5EF4-FFF2-40B4-BE49-F238E27FC236}">
                <a16:creationId xmlns:a16="http://schemas.microsoft.com/office/drawing/2014/main" id="{D65B5463-C178-4EF2-80AD-178676114406}"/>
              </a:ext>
            </a:extLst>
          </p:cNvPr>
          <p:cNvSpPr/>
          <p:nvPr/>
        </p:nvSpPr>
        <p:spPr>
          <a:xfrm>
            <a:off x="4416961" y="5415154"/>
            <a:ext cx="4798285" cy="1006787"/>
          </a:xfrm>
          <a:prstGeom prst="round2Diag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rgbClr val="0070C0"/>
                </a:solidFill>
                <a:latin typeface="Cordia New"/>
                <a:cs typeface="Cordia New"/>
              </a:rPr>
              <a:t>ดร. สุริยะ  เจียมประชานรากร</a:t>
            </a:r>
          </a:p>
          <a:p>
            <a:pPr algn="ctr"/>
            <a:r>
              <a:rPr lang="th-TH" sz="3000" b="1" i="1" dirty="0">
                <a:solidFill>
                  <a:schemeClr val="tx1"/>
                </a:solidFill>
                <a:latin typeface="Cordia New"/>
                <a:cs typeface="Cordia New"/>
              </a:rPr>
              <a:t>รหัสวิชา 30000-1602</a:t>
            </a:r>
          </a:p>
        </p:txBody>
      </p:sp>
      <p:pic>
        <p:nvPicPr>
          <p:cNvPr id="18" name="รูปภาพ 4">
            <a:extLst>
              <a:ext uri="{FF2B5EF4-FFF2-40B4-BE49-F238E27FC236}">
                <a16:creationId xmlns:a16="http://schemas.microsoft.com/office/drawing/2014/main" id="{882CC359-8839-9741-A92D-3B2D64B884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3" y="153196"/>
            <a:ext cx="1996359" cy="1170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DEEB575F-564F-2949-9F94-87EB8283CC14}"/>
              </a:ext>
            </a:extLst>
          </p:cNvPr>
          <p:cNvSpPr txBox="1"/>
          <p:nvPr/>
        </p:nvSpPr>
        <p:spPr>
          <a:xfrm>
            <a:off x="2798944" y="2920174"/>
            <a:ext cx="6289303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h-TH" sz="54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  </a:t>
            </a:r>
            <a:r>
              <a:rPr lang="th-TH" sz="8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การคิด</a:t>
            </a:r>
            <a:r>
              <a:rPr lang="th-TH" sz="6000" b="1" dirty="0">
                <a:solidFill>
                  <a:srgbClr val="002060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อย่างเป็นระบบ</a:t>
            </a:r>
          </a:p>
        </p:txBody>
      </p:sp>
    </p:spTree>
    <p:extLst>
      <p:ext uri="{BB962C8B-B14F-4D97-AF65-F5344CB8AC3E}">
        <p14:creationId xmlns:p14="http://schemas.microsoft.com/office/powerpoint/2010/main" val="3798668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7775D2B1-0016-484E-94BD-0E96EA4E77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9" t="-7587" r="23815" b="48028"/>
          <a:stretch/>
        </p:blipFill>
        <p:spPr>
          <a:xfrm>
            <a:off x="6528391" y="2050259"/>
            <a:ext cx="4333547" cy="480774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7289F615-0DDF-8748-BCCE-69A882F8AC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1" y="-23571"/>
            <a:ext cx="12189286" cy="685800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6191702-EA1F-ED42-8BEB-3BD7017D87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9" b="12635"/>
          <a:stretch/>
        </p:blipFill>
        <p:spPr>
          <a:xfrm>
            <a:off x="-1219200" y="4092252"/>
            <a:ext cx="3657600" cy="2765748"/>
          </a:xfrm>
          <a:prstGeom prst="rect">
            <a:avLst/>
          </a:prstGeom>
        </p:spPr>
      </p:pic>
      <p:pic>
        <p:nvPicPr>
          <p:cNvPr id="9" name="รูปภาพ 4">
            <a:extLst>
              <a:ext uri="{FF2B5EF4-FFF2-40B4-BE49-F238E27FC236}">
                <a16:creationId xmlns:a16="http://schemas.microsoft.com/office/drawing/2014/main" id="{647BA76F-4C30-044F-90EC-2C585D091F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31" y="6103399"/>
            <a:ext cx="1287262" cy="75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มนมุมสี่เหลี่ยมผืนผ้าด้านเดียวกัน 13">
            <a:extLst>
              <a:ext uri="{FF2B5EF4-FFF2-40B4-BE49-F238E27FC236}">
                <a16:creationId xmlns:a16="http://schemas.microsoft.com/office/drawing/2014/main" id="{B500F573-E99C-D145-99BD-C04345C420C4}"/>
              </a:ext>
            </a:extLst>
          </p:cNvPr>
          <p:cNvSpPr/>
          <p:nvPr/>
        </p:nvSpPr>
        <p:spPr>
          <a:xfrm>
            <a:off x="-34031" y="314516"/>
            <a:ext cx="9344286" cy="904684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234E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>
                <a:latin typeface="Cordia New" panose="020B0304020202020204" pitchFamily="34" charset="-34"/>
              </a:rPr>
              <a:t>5. กระบวนการคิดอย่างมีวิจารณญาณ</a:t>
            </a: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F32C8062-2E8C-EE4E-B030-E7478AAEDB20}"/>
              </a:ext>
            </a:extLst>
          </p:cNvPr>
          <p:cNvSpPr txBox="1"/>
          <p:nvPr/>
        </p:nvSpPr>
        <p:spPr>
          <a:xfrm>
            <a:off x="1987644" y="2159064"/>
            <a:ext cx="75809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Cordia New" panose="020B0304020202020204" pitchFamily="34" charset="-34"/>
              </a:rPr>
              <a:t>การคิดอย่างมีวิจารณญาณ ประกอบด้วย </a:t>
            </a:r>
            <a:endParaRPr lang="en-US" dirty="0">
              <a:latin typeface="Cordia New" panose="020B0304020202020204" pitchFamily="34" charset="-34"/>
            </a:endParaRPr>
          </a:p>
          <a:p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 1 การกําหนดปัญหา</a:t>
            </a:r>
            <a:endParaRPr lang="en-US" dirty="0">
              <a:latin typeface="Cordia New" panose="020B0304020202020204" pitchFamily="34" charset="-34"/>
            </a:endParaRPr>
          </a:p>
          <a:p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 2 การรวบรวมข้อมูล</a:t>
            </a:r>
            <a:endParaRPr lang="en-US" dirty="0">
              <a:latin typeface="Cordia New" panose="020B0304020202020204" pitchFamily="34" charset="-34"/>
            </a:endParaRPr>
          </a:p>
          <a:p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 3 การจัดระบบข้อมูล</a:t>
            </a:r>
          </a:p>
          <a:p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 4 การตั้งสมมติฐาน</a:t>
            </a:r>
          </a:p>
          <a:p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 5 การสรุปอ้างอิง โดยใช้หลักตรรกะ</a:t>
            </a:r>
            <a:endParaRPr lang="en-US" dirty="0">
              <a:latin typeface="Cordia New" panose="020B0304020202020204" pitchFamily="34" charset="-34"/>
            </a:endParaRPr>
          </a:p>
          <a:p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 6 การประเมินการสรุปอ้างอิง</a:t>
            </a:r>
          </a:p>
        </p:txBody>
      </p:sp>
    </p:spTree>
    <p:extLst>
      <p:ext uri="{BB962C8B-B14F-4D97-AF65-F5344CB8AC3E}">
        <p14:creationId xmlns:p14="http://schemas.microsoft.com/office/powerpoint/2010/main" val="1618162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7289F615-0DDF-8748-BCCE-69A882F8A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1" y="-23571"/>
            <a:ext cx="12189286" cy="685800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6191702-EA1F-ED42-8BEB-3BD7017D87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9" b="12635"/>
          <a:stretch/>
        </p:blipFill>
        <p:spPr>
          <a:xfrm>
            <a:off x="-1219200" y="4092252"/>
            <a:ext cx="3657600" cy="2765748"/>
          </a:xfrm>
          <a:prstGeom prst="rect">
            <a:avLst/>
          </a:prstGeom>
        </p:spPr>
      </p:pic>
      <p:pic>
        <p:nvPicPr>
          <p:cNvPr id="9" name="รูปภาพ 4">
            <a:extLst>
              <a:ext uri="{FF2B5EF4-FFF2-40B4-BE49-F238E27FC236}">
                <a16:creationId xmlns:a16="http://schemas.microsoft.com/office/drawing/2014/main" id="{647BA76F-4C30-044F-90EC-2C585D091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31" y="6103399"/>
            <a:ext cx="1287262" cy="75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F32C8062-2E8C-EE4E-B030-E7478AAEDB20}"/>
              </a:ext>
            </a:extLst>
          </p:cNvPr>
          <p:cNvSpPr txBox="1"/>
          <p:nvPr/>
        </p:nvSpPr>
        <p:spPr>
          <a:xfrm>
            <a:off x="3851564" y="5211206"/>
            <a:ext cx="51564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dirty="0">
                <a:latin typeface="Cordia New" panose="020B0304020202020204" pitchFamily="34" charset="-34"/>
              </a:rPr>
              <a:t>แสดงกระบวนการของการคิดอย่างมีวิจารณญาณ</a:t>
            </a:r>
          </a:p>
          <a:p>
            <a:pPr algn="ctr"/>
            <a:r>
              <a:rPr lang="th-TH" dirty="0">
                <a:latin typeface="Cordia New" panose="020B0304020202020204" pitchFamily="34" charset="-34"/>
              </a:rPr>
              <a:t> 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3658662C-0C96-514F-87D1-2B6854E709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6" t="57778" r="12816" b="13737"/>
          <a:stretch/>
        </p:blipFill>
        <p:spPr>
          <a:xfrm>
            <a:off x="2465362" y="714985"/>
            <a:ext cx="7928835" cy="423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83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7289F615-0DDF-8748-BCCE-69A882F8A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1" y="-23571"/>
            <a:ext cx="12189286" cy="685800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6191702-EA1F-ED42-8BEB-3BD7017D87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9" b="12635"/>
          <a:stretch/>
        </p:blipFill>
        <p:spPr>
          <a:xfrm>
            <a:off x="-1219200" y="4092252"/>
            <a:ext cx="3657600" cy="2765748"/>
          </a:xfrm>
          <a:prstGeom prst="rect">
            <a:avLst/>
          </a:prstGeom>
        </p:spPr>
      </p:pic>
      <p:pic>
        <p:nvPicPr>
          <p:cNvPr id="9" name="รูปภาพ 4">
            <a:extLst>
              <a:ext uri="{FF2B5EF4-FFF2-40B4-BE49-F238E27FC236}">
                <a16:creationId xmlns:a16="http://schemas.microsoft.com/office/drawing/2014/main" id="{647BA76F-4C30-044F-90EC-2C585D091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31" y="6103399"/>
            <a:ext cx="1287262" cy="75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มนมุมสี่เหลี่ยมผืนผ้าด้านเดียวกัน 13">
            <a:extLst>
              <a:ext uri="{FF2B5EF4-FFF2-40B4-BE49-F238E27FC236}">
                <a16:creationId xmlns:a16="http://schemas.microsoft.com/office/drawing/2014/main" id="{B500F573-E99C-D145-99BD-C04345C420C4}"/>
              </a:ext>
            </a:extLst>
          </p:cNvPr>
          <p:cNvSpPr/>
          <p:nvPr/>
        </p:nvSpPr>
        <p:spPr>
          <a:xfrm>
            <a:off x="-34032" y="314516"/>
            <a:ext cx="11223400" cy="904684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234E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6000" b="1" dirty="0">
                <a:latin typeface="Cordia New" panose="020B0304020202020204" pitchFamily="34" charset="-34"/>
              </a:rPr>
              <a:t>  6.  ทักษะของคนที่มีการคิดอย่างมีวิจารณญาณ</a:t>
            </a: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F32C8062-2E8C-EE4E-B030-E7478AAEDB20}"/>
              </a:ext>
            </a:extLst>
          </p:cNvPr>
          <p:cNvSpPr txBox="1"/>
          <p:nvPr/>
        </p:nvSpPr>
        <p:spPr>
          <a:xfrm>
            <a:off x="1253231" y="1935696"/>
            <a:ext cx="105646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คนที่มีการคิดอย่างมีวิจารณญาณ มีทักษะดังนี้ </a:t>
            </a:r>
            <a:endParaRPr lang="en-US" dirty="0">
              <a:latin typeface="Cordia New" panose="020B0304020202020204" pitchFamily="34" charset="-34"/>
            </a:endParaRPr>
          </a:p>
          <a:p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1.  สามารถกำหนดหรือระบุประเด็นปัญหาได้</a:t>
            </a:r>
          </a:p>
          <a:p>
            <a:r>
              <a:rPr lang="th-TH" dirty="0">
                <a:latin typeface="Cordia New" panose="020B0304020202020204" pitchFamily="34" charset="-34"/>
              </a:rPr>
              <a:t>	2.  สามารถคิดวิเคราะห์ข้อโต้แย้งได้</a:t>
            </a:r>
          </a:p>
          <a:p>
            <a:r>
              <a:rPr lang="th-TH" dirty="0">
                <a:latin typeface="Cordia New" panose="020B0304020202020204" pitchFamily="34" charset="-34"/>
              </a:rPr>
              <a:t>	3.  สามารถตอบคำถามได้อย่างชัดเจน</a:t>
            </a:r>
          </a:p>
          <a:p>
            <a:r>
              <a:rPr lang="th-TH" dirty="0">
                <a:latin typeface="Cordia New" panose="020B0304020202020204" pitchFamily="34" charset="-34"/>
              </a:rPr>
              <a:t>	4.  สามารถพิจารณาความน่าเชื่อถือของแหล่งข้อมูลได้</a:t>
            </a:r>
          </a:p>
        </p:txBody>
      </p:sp>
    </p:spTree>
    <p:extLst>
      <p:ext uri="{BB962C8B-B14F-4D97-AF65-F5344CB8AC3E}">
        <p14:creationId xmlns:p14="http://schemas.microsoft.com/office/powerpoint/2010/main" val="819181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7289F615-0DDF-8748-BCCE-69A882F8AC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1" y="-23571"/>
            <a:ext cx="12189286" cy="685800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6191702-EA1F-ED42-8BEB-3BD7017D87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9" b="12635"/>
          <a:stretch/>
        </p:blipFill>
        <p:spPr>
          <a:xfrm>
            <a:off x="-1219200" y="4092252"/>
            <a:ext cx="3657600" cy="2765748"/>
          </a:xfrm>
          <a:prstGeom prst="rect">
            <a:avLst/>
          </a:prstGeom>
        </p:spPr>
      </p:pic>
      <p:pic>
        <p:nvPicPr>
          <p:cNvPr id="9" name="รูปภาพ 4">
            <a:extLst>
              <a:ext uri="{FF2B5EF4-FFF2-40B4-BE49-F238E27FC236}">
                <a16:creationId xmlns:a16="http://schemas.microsoft.com/office/drawing/2014/main" id="{647BA76F-4C30-044F-90EC-2C585D091F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31" y="6103399"/>
            <a:ext cx="1287262" cy="75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มนมุมสี่เหลี่ยมผืนผ้าด้านเดียวกัน 10">
            <a:extLst>
              <a:ext uri="{FF2B5EF4-FFF2-40B4-BE49-F238E27FC236}">
                <a16:creationId xmlns:a16="http://schemas.microsoft.com/office/drawing/2014/main" id="{96C580BE-5DF8-0A4E-A4EA-235E5973F874}"/>
              </a:ext>
            </a:extLst>
          </p:cNvPr>
          <p:cNvSpPr/>
          <p:nvPr/>
        </p:nvSpPr>
        <p:spPr>
          <a:xfrm>
            <a:off x="616527" y="453062"/>
            <a:ext cx="10958946" cy="904684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234E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>
                <a:latin typeface="Cordia New" panose="020B0304020202020204" pitchFamily="34" charset="-34"/>
              </a:rPr>
              <a:t>การคิดวิเคราะห์มีวิจารณญาณที่ดี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722DCFC0-6DFD-4846-A1DC-D48AFEEA84B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60" y="1659659"/>
            <a:ext cx="1769341" cy="1769341"/>
          </a:xfrm>
          <a:prstGeom prst="rect">
            <a:avLst/>
          </a:prstGeom>
        </p:spPr>
      </p:pic>
      <p:pic>
        <p:nvPicPr>
          <p:cNvPr id="2" name="ทักษะในการคิดวิเคราะห์มีวิจารณญาณที่ดี (Critical thinking).mp4" descr="ทักษะในการคิดวิเคราะห์มีวิจารณญาณที่ดี (Critical thinking).mp4">
            <a:hlinkClick r:id="" action="ppaction://media"/>
            <a:extLst>
              <a:ext uri="{FF2B5EF4-FFF2-40B4-BE49-F238E27FC236}">
                <a16:creationId xmlns:a16="http://schemas.microsoft.com/office/drawing/2014/main" id="{5E170284-E6AB-C047-A882-BE86924D5D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23569" y="1577961"/>
            <a:ext cx="6435969" cy="482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1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7289F615-0DDF-8748-BCCE-69A882F8A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1" y="-23571"/>
            <a:ext cx="12189286" cy="685800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6191702-EA1F-ED42-8BEB-3BD7017D87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9" b="12635"/>
          <a:stretch/>
        </p:blipFill>
        <p:spPr>
          <a:xfrm>
            <a:off x="-1219200" y="4092252"/>
            <a:ext cx="3657600" cy="2765748"/>
          </a:xfrm>
          <a:prstGeom prst="rect">
            <a:avLst/>
          </a:prstGeom>
        </p:spPr>
      </p:pic>
      <p:pic>
        <p:nvPicPr>
          <p:cNvPr id="9" name="รูปภาพ 4">
            <a:extLst>
              <a:ext uri="{FF2B5EF4-FFF2-40B4-BE49-F238E27FC236}">
                <a16:creationId xmlns:a16="http://schemas.microsoft.com/office/drawing/2014/main" id="{647BA76F-4C30-044F-90EC-2C585D091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31" y="6103399"/>
            <a:ext cx="1287262" cy="75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มนมุมสี่เหลี่ยมผืนผ้าด้านเดียวกัน 13">
            <a:extLst>
              <a:ext uri="{FF2B5EF4-FFF2-40B4-BE49-F238E27FC236}">
                <a16:creationId xmlns:a16="http://schemas.microsoft.com/office/drawing/2014/main" id="{B500F573-E99C-D145-99BD-C04345C420C4}"/>
              </a:ext>
            </a:extLst>
          </p:cNvPr>
          <p:cNvSpPr/>
          <p:nvPr/>
        </p:nvSpPr>
        <p:spPr>
          <a:xfrm>
            <a:off x="-34031" y="314516"/>
            <a:ext cx="2084504" cy="904684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234E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สรุป</a:t>
            </a: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F32C8062-2E8C-EE4E-B030-E7478AAEDB20}"/>
              </a:ext>
            </a:extLst>
          </p:cNvPr>
          <p:cNvSpPr txBox="1"/>
          <p:nvPr/>
        </p:nvSpPr>
        <p:spPr>
          <a:xfrm>
            <a:off x="2161311" y="2031000"/>
            <a:ext cx="83983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dirty="0">
                <a:latin typeface="Cordia New" panose="020B0304020202020204" pitchFamily="34" charset="-34"/>
              </a:rPr>
              <a:t>	คนที่มีความคิดอย่างมีวิจารณญาณเป็นคนใจกว้าง ยอมรับฟังความคิดเห็นของผู้อื่นอย่างมีเหตุผล ไม่ยึดติดกับความคิดของตนเอง และเมื่อจะตัดสินใจอย่างใดอย่างหนึ่งต้องมีข้อมูลหลักฐานเพียงพอ และสามารถเปลี่ยนความคิดเห็นของตนเองได้ถ้าความคิดผู้อื่นมีเหตุผลดีกว่า ผู้มีความคิดอย่างมีวิจารณญาณจะเป็นคนที่มีความกระตือรือร้นในการแสวงหาข้อมูลและความรู้อยู่เสมอและเป็นบุคคล ที่มีเหตุผล ไม่อคติหรือใช้อารมณ์ของตนเองเป็นสําคัญเข้าใจบุคคลอื่น ทําให้รับรู้ความรู้สึกของผู้อื่นได้ดี</a:t>
            </a:r>
          </a:p>
        </p:txBody>
      </p:sp>
    </p:spTree>
    <p:extLst>
      <p:ext uri="{BB962C8B-B14F-4D97-AF65-F5344CB8AC3E}">
        <p14:creationId xmlns:p14="http://schemas.microsoft.com/office/powerpoint/2010/main" val="3888931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7037B81-4B60-6645-AD1F-1685200A5D1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7017"/>
            <a:ext cx="12190643" cy="6858764"/>
          </a:xfrm>
          <a:prstGeom prst="rect">
            <a:avLst/>
          </a:prstGeom>
          <a:effectLst>
            <a:softEdge rad="135261"/>
          </a:effectLst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C30FC0FF-C784-4712-9C88-9385A21543C7}"/>
              </a:ext>
            </a:extLst>
          </p:cNvPr>
          <p:cNvSpPr txBox="1"/>
          <p:nvPr/>
        </p:nvSpPr>
        <p:spPr>
          <a:xfrm>
            <a:off x="5172635" y="1092042"/>
            <a:ext cx="184536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h-TH" sz="4000" b="1" dirty="0">
                <a:solidFill>
                  <a:srgbClr val="234EA9"/>
                </a:solidFill>
                <a:latin typeface="Cordia New"/>
                <a:cs typeface="Cordia New"/>
              </a:rPr>
              <a:t>หน่วยที่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1B1C7CE1-F9B0-4576-8606-E879358491B2}"/>
              </a:ext>
            </a:extLst>
          </p:cNvPr>
          <p:cNvSpPr txBox="1"/>
          <p:nvPr/>
        </p:nvSpPr>
        <p:spPr>
          <a:xfrm>
            <a:off x="-1" y="3897580"/>
            <a:ext cx="12190643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th-TH" sz="6000" dirty="0">
                <a:latin typeface="Cordia New"/>
                <a:cs typeface="Cordia New"/>
              </a:rPr>
              <a:t>" การคิดและการคิดอย่างมีวิจารณญาณ</a:t>
            </a:r>
            <a:r>
              <a:rPr lang="en-US" sz="6000" dirty="0">
                <a:latin typeface="Cordia New"/>
                <a:cs typeface="Cordia New"/>
              </a:rPr>
              <a:t> </a:t>
            </a:r>
            <a:r>
              <a:rPr lang="th-TH" sz="6000" dirty="0">
                <a:latin typeface="Cordia New"/>
                <a:cs typeface="Cordia New"/>
              </a:rPr>
              <a:t>"</a:t>
            </a: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CD034D40-9A72-427F-BA61-B85D6BF43253}"/>
              </a:ext>
            </a:extLst>
          </p:cNvPr>
          <p:cNvSpPr/>
          <p:nvPr/>
        </p:nvSpPr>
        <p:spPr>
          <a:xfrm>
            <a:off x="3359048" y="3466494"/>
            <a:ext cx="5472543" cy="61578"/>
          </a:xfrm>
          <a:prstGeom prst="rect">
            <a:avLst/>
          </a:prstGeom>
          <a:solidFill>
            <a:srgbClr val="234E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วงรี 13">
            <a:extLst>
              <a:ext uri="{FF2B5EF4-FFF2-40B4-BE49-F238E27FC236}">
                <a16:creationId xmlns:a16="http://schemas.microsoft.com/office/drawing/2014/main" id="{7BC5591D-96AC-B642-8D0C-104D9283F49E}"/>
              </a:ext>
            </a:extLst>
          </p:cNvPr>
          <p:cNvSpPr/>
          <p:nvPr/>
        </p:nvSpPr>
        <p:spPr>
          <a:xfrm>
            <a:off x="5349683" y="1713482"/>
            <a:ext cx="1500908" cy="1485515"/>
          </a:xfrm>
          <a:prstGeom prst="ellipse">
            <a:avLst/>
          </a:prstGeom>
          <a:solidFill>
            <a:srgbClr val="234E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atin typeface="Cordia New"/>
                <a:cs typeface="Cordia New"/>
              </a:rPr>
              <a:t>1</a:t>
            </a:r>
            <a:endParaRPr lang="th-TH" sz="9600" b="1" dirty="0">
              <a:latin typeface="Cordia New"/>
              <a:cs typeface="Cordia New"/>
            </a:endParaRPr>
          </a:p>
        </p:txBody>
      </p:sp>
      <p:pic>
        <p:nvPicPr>
          <p:cNvPr id="18" name="รูปภาพ 4">
            <a:extLst>
              <a:ext uri="{FF2B5EF4-FFF2-40B4-BE49-F238E27FC236}">
                <a16:creationId xmlns:a16="http://schemas.microsoft.com/office/drawing/2014/main" id="{31C10C5F-8787-C146-90E6-E0DD60445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39" y="333669"/>
            <a:ext cx="2169226" cy="1271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0772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7289F615-0DDF-8748-BCCE-69A882F8A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1" y="-23571"/>
            <a:ext cx="12189286" cy="685800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6191702-EA1F-ED42-8BEB-3BD7017D87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9" b="12635"/>
          <a:stretch/>
        </p:blipFill>
        <p:spPr>
          <a:xfrm>
            <a:off x="-1219200" y="4092252"/>
            <a:ext cx="3657600" cy="2765748"/>
          </a:xfrm>
          <a:prstGeom prst="rect">
            <a:avLst/>
          </a:prstGeom>
        </p:spPr>
      </p:pic>
      <p:pic>
        <p:nvPicPr>
          <p:cNvPr id="9" name="รูปภาพ 4">
            <a:extLst>
              <a:ext uri="{FF2B5EF4-FFF2-40B4-BE49-F238E27FC236}">
                <a16:creationId xmlns:a16="http://schemas.microsoft.com/office/drawing/2014/main" id="{647BA76F-4C30-044F-90EC-2C585D091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31" y="6103399"/>
            <a:ext cx="1287262" cy="75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มนมุมสี่เหลี่ยมผืนผ้าด้านเดียวกัน 13">
            <a:extLst>
              <a:ext uri="{FF2B5EF4-FFF2-40B4-BE49-F238E27FC236}">
                <a16:creationId xmlns:a16="http://schemas.microsoft.com/office/drawing/2014/main" id="{B500F573-E99C-D145-99BD-C04345C420C4}"/>
              </a:ext>
            </a:extLst>
          </p:cNvPr>
          <p:cNvSpPr/>
          <p:nvPr/>
        </p:nvSpPr>
        <p:spPr>
          <a:xfrm>
            <a:off x="-34031" y="314516"/>
            <a:ext cx="3095510" cy="904684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234E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สาระสำคัญ</a:t>
            </a: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F32C8062-2E8C-EE4E-B030-E7478AAEDB20}"/>
              </a:ext>
            </a:extLst>
          </p:cNvPr>
          <p:cNvSpPr txBox="1"/>
          <p:nvPr/>
        </p:nvSpPr>
        <p:spPr>
          <a:xfrm>
            <a:off x="2438400" y="2029780"/>
            <a:ext cx="49775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	การคิดอย่างมีวิจารณญาณ เป็นทักษะการคิดที่มีความสำคัญเป็นอย่างมากต่อการเรียนรู้และการดำเนินชีวิตในโลกไร้พรมแดน ทุกคนควรมีทักษะนี้เพื่อใช้การเรียนรู้ ใช้คิดวิเคราะห์พิจารณาแยกแยะและหาเหตุผลได้อย่างเหมาะสม 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0884A730-67B9-6442-961F-B96620582A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95" t="-4904" r="790" b="51646"/>
          <a:stretch/>
        </p:blipFill>
        <p:spPr>
          <a:xfrm>
            <a:off x="6096000" y="2909929"/>
            <a:ext cx="4003491" cy="397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17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7289F615-0DDF-8748-BCCE-69A882F8A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1" y="-23571"/>
            <a:ext cx="12189286" cy="685800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6191702-EA1F-ED42-8BEB-3BD7017D87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9" b="12635"/>
          <a:stretch/>
        </p:blipFill>
        <p:spPr>
          <a:xfrm>
            <a:off x="-1219200" y="4092252"/>
            <a:ext cx="3657600" cy="2765748"/>
          </a:xfrm>
          <a:prstGeom prst="rect">
            <a:avLst/>
          </a:prstGeom>
        </p:spPr>
      </p:pic>
      <p:pic>
        <p:nvPicPr>
          <p:cNvPr id="9" name="รูปภาพ 4">
            <a:extLst>
              <a:ext uri="{FF2B5EF4-FFF2-40B4-BE49-F238E27FC236}">
                <a16:creationId xmlns:a16="http://schemas.microsoft.com/office/drawing/2014/main" id="{647BA76F-4C30-044F-90EC-2C585D091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31" y="6103399"/>
            <a:ext cx="1287262" cy="75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มนมุมสี่เหลี่ยมผืนผ้าด้านเดียวกัน 13">
            <a:extLst>
              <a:ext uri="{FF2B5EF4-FFF2-40B4-BE49-F238E27FC236}">
                <a16:creationId xmlns:a16="http://schemas.microsoft.com/office/drawing/2014/main" id="{B500F573-E99C-D145-99BD-C04345C420C4}"/>
              </a:ext>
            </a:extLst>
          </p:cNvPr>
          <p:cNvSpPr/>
          <p:nvPr/>
        </p:nvSpPr>
        <p:spPr>
          <a:xfrm>
            <a:off x="-34031" y="314516"/>
            <a:ext cx="10597757" cy="1815882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234E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6000" b="1" dirty="0">
                <a:latin typeface="Cordia New" panose="020B0304020202020204" pitchFamily="34" charset="-34"/>
              </a:rPr>
              <a:t>  1.  ความหมายและประเภทของการคิด </a:t>
            </a: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F32C8062-2E8C-EE4E-B030-E7478AAEDB20}"/>
              </a:ext>
            </a:extLst>
          </p:cNvPr>
          <p:cNvSpPr txBox="1"/>
          <p:nvPr/>
        </p:nvSpPr>
        <p:spPr>
          <a:xfrm>
            <a:off x="1787235" y="2468485"/>
            <a:ext cx="90608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dirty="0">
                <a:latin typeface="Cordia New" panose="020B0304020202020204" pitchFamily="34" charset="-34"/>
              </a:rPr>
              <a:t>	1.1 ความหมายของการคิด หมายถึง กระบวนการทางปัญญาที่เกิดขึ้นกับทุกบุคคลจากองค์ประกอบหลายด้าน ทำให้ความคิดแตกต่างกัน</a:t>
            </a:r>
          </a:p>
          <a:p>
            <a:pPr algn="thaiDist"/>
            <a:r>
              <a:rPr lang="th-TH" dirty="0">
                <a:latin typeface="Cordia New" panose="020B0304020202020204" pitchFamily="34" charset="-34"/>
              </a:rPr>
              <a:t>	1.2  ประเภทของความคิด แบ่งได้ 2 ประเภท คือ</a:t>
            </a:r>
          </a:p>
          <a:p>
            <a:pPr algn="thaiDist"/>
            <a:r>
              <a:rPr lang="th-TH" dirty="0">
                <a:latin typeface="Cordia New" panose="020B0304020202020204" pitchFamily="34" charset="-34"/>
              </a:rPr>
              <a:t>	</a:t>
            </a:r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1.2.</a:t>
            </a:r>
            <a:r>
              <a:rPr lang="en-US" dirty="0">
                <a:latin typeface="Cordia New" panose="020B0304020202020204" pitchFamily="34" charset="-34"/>
              </a:rPr>
              <a:t>1</a:t>
            </a:r>
            <a:r>
              <a:rPr lang="th-TH" dirty="0">
                <a:latin typeface="Cordia New" panose="020B0304020202020204" pitchFamily="34" charset="-34"/>
              </a:rPr>
              <a:t>   การคิดชั้นต้น</a:t>
            </a: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                             1.2.2   การคิดชั้นสูง</a:t>
            </a:r>
          </a:p>
        </p:txBody>
      </p:sp>
    </p:spTree>
    <p:extLst>
      <p:ext uri="{BB962C8B-B14F-4D97-AF65-F5344CB8AC3E}">
        <p14:creationId xmlns:p14="http://schemas.microsoft.com/office/powerpoint/2010/main" val="3236294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7289F615-0DDF-8748-BCCE-69A882F8A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1" y="-23571"/>
            <a:ext cx="12189286" cy="685800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6191702-EA1F-ED42-8BEB-3BD7017D87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9" b="12635"/>
          <a:stretch/>
        </p:blipFill>
        <p:spPr>
          <a:xfrm>
            <a:off x="-1219200" y="4092252"/>
            <a:ext cx="3657600" cy="2765748"/>
          </a:xfrm>
          <a:prstGeom prst="rect">
            <a:avLst/>
          </a:prstGeom>
        </p:spPr>
      </p:pic>
      <p:pic>
        <p:nvPicPr>
          <p:cNvPr id="9" name="รูปภาพ 4">
            <a:extLst>
              <a:ext uri="{FF2B5EF4-FFF2-40B4-BE49-F238E27FC236}">
                <a16:creationId xmlns:a16="http://schemas.microsoft.com/office/drawing/2014/main" id="{647BA76F-4C30-044F-90EC-2C585D091F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31" y="6103399"/>
            <a:ext cx="1287262" cy="75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มนมุมสี่เหลี่ยมผืนผ้าด้านเดียวกัน 13">
            <a:extLst>
              <a:ext uri="{FF2B5EF4-FFF2-40B4-BE49-F238E27FC236}">
                <a16:creationId xmlns:a16="http://schemas.microsoft.com/office/drawing/2014/main" id="{B500F573-E99C-D145-99BD-C04345C420C4}"/>
              </a:ext>
            </a:extLst>
          </p:cNvPr>
          <p:cNvSpPr/>
          <p:nvPr/>
        </p:nvSpPr>
        <p:spPr>
          <a:xfrm>
            <a:off x="182537" y="362856"/>
            <a:ext cx="11439968" cy="1815882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234E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6000" b="1" dirty="0">
                <a:latin typeface="Cordia New" panose="020B0304020202020204" pitchFamily="34" charset="-34"/>
              </a:rPr>
              <a:t>   ประเภทของการคิดชั้นสูง 10 ประเภท คือ</a:t>
            </a: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F32C8062-2E8C-EE4E-B030-E7478AAEDB20}"/>
              </a:ext>
            </a:extLst>
          </p:cNvPr>
          <p:cNvSpPr txBox="1"/>
          <p:nvPr/>
        </p:nvSpPr>
        <p:spPr>
          <a:xfrm>
            <a:off x="1787235" y="2468485"/>
            <a:ext cx="906087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dirty="0">
                <a:latin typeface="Cordia New" panose="020B0304020202020204" pitchFamily="34" charset="-34"/>
              </a:rPr>
              <a:t>	1)  การคิดเปรียบเทียบ</a:t>
            </a:r>
          </a:p>
          <a:p>
            <a:pPr algn="thaiDist"/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	2)  การคิดวิเคราะห์</a:t>
            </a:r>
          </a:p>
          <a:p>
            <a:pPr algn="thaiDist"/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	3)  การคิดสังเคราะห์</a:t>
            </a:r>
          </a:p>
          <a:p>
            <a:pPr algn="thaiDist"/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	4)  การคิดวิพากษ์</a:t>
            </a:r>
          </a:p>
          <a:p>
            <a:pPr algn="thaiDist"/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	5)  การคิดเชิงมโนทัศน์</a:t>
            </a:r>
          </a:p>
          <a:p>
            <a:pPr algn="thaiDist"/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	6)  การคิดเชิงกลยุทธ์</a:t>
            </a:r>
          </a:p>
          <a:p>
            <a:pPr algn="thaiDist"/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	7)  การคิดบูรณาการ</a:t>
            </a:r>
          </a:p>
          <a:p>
            <a:pPr algn="thaiDist"/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	8)  การคิดสร้างสรรค์</a:t>
            </a:r>
          </a:p>
          <a:p>
            <a:pPr algn="thaiDist"/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	9)  การคิดอนาคต</a:t>
            </a:r>
          </a:p>
          <a:p>
            <a:pPr algn="thaiDist"/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	10)  การคิดอย่างมีวิจารณญาณ</a:t>
            </a:r>
          </a:p>
        </p:txBody>
      </p:sp>
    </p:spTree>
    <p:extLst>
      <p:ext uri="{BB962C8B-B14F-4D97-AF65-F5344CB8AC3E}">
        <p14:creationId xmlns:p14="http://schemas.microsoft.com/office/powerpoint/2010/main" val="176154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7289F615-0DDF-8748-BCCE-69A882F8AC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1" y="-23571"/>
            <a:ext cx="12189286" cy="685800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6191702-EA1F-ED42-8BEB-3BD7017D87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9" b="12635"/>
          <a:stretch/>
        </p:blipFill>
        <p:spPr>
          <a:xfrm>
            <a:off x="-1219200" y="4092252"/>
            <a:ext cx="3657600" cy="2765748"/>
          </a:xfrm>
          <a:prstGeom prst="rect">
            <a:avLst/>
          </a:prstGeom>
        </p:spPr>
      </p:pic>
      <p:pic>
        <p:nvPicPr>
          <p:cNvPr id="9" name="รูปภาพ 4">
            <a:extLst>
              <a:ext uri="{FF2B5EF4-FFF2-40B4-BE49-F238E27FC236}">
                <a16:creationId xmlns:a16="http://schemas.microsoft.com/office/drawing/2014/main" id="{647BA76F-4C30-044F-90EC-2C585D091F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31" y="6103399"/>
            <a:ext cx="1287262" cy="75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มนมุมสี่เหลี่ยมผืนผ้าด้านเดียวกัน 10">
            <a:extLst>
              <a:ext uri="{FF2B5EF4-FFF2-40B4-BE49-F238E27FC236}">
                <a16:creationId xmlns:a16="http://schemas.microsoft.com/office/drawing/2014/main" id="{96C580BE-5DF8-0A4E-A4EA-235E5973F874}"/>
              </a:ext>
            </a:extLst>
          </p:cNvPr>
          <p:cNvSpPr/>
          <p:nvPr/>
        </p:nvSpPr>
        <p:spPr>
          <a:xfrm>
            <a:off x="616527" y="453062"/>
            <a:ext cx="10958946" cy="904684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234E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>
                <a:latin typeface="Cordia New" panose="020B0304020202020204" pitchFamily="34" charset="-34"/>
              </a:rPr>
              <a:t>การคิดอย่างมีวิจารณญาณ</a:t>
            </a:r>
            <a:endParaRPr lang="th-TH" sz="6000" b="1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7CF11B7C-D449-014F-A38D-1D8BDA833E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60" y="1659659"/>
            <a:ext cx="1769341" cy="1769341"/>
          </a:xfrm>
          <a:prstGeom prst="rect">
            <a:avLst/>
          </a:prstGeom>
        </p:spPr>
      </p:pic>
      <p:pic>
        <p:nvPicPr>
          <p:cNvPr id="2" name="การคิดอย่างมีวิจารณญาณ.mp4" descr="การคิดอย่างมีวิจารณญาณ.mp4">
            <a:hlinkClick r:id="" action="ppaction://media"/>
            <a:extLst>
              <a:ext uri="{FF2B5EF4-FFF2-40B4-BE49-F238E27FC236}">
                <a16:creationId xmlns:a16="http://schemas.microsoft.com/office/drawing/2014/main" id="{A7595CB6-08BB-3D4E-90BD-0076B159A3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40991" y="1659659"/>
            <a:ext cx="8357252" cy="470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2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6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7775D2B1-0016-484E-94BD-0E96EA4E77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9" t="-7587" r="23815" b="48028"/>
          <a:stretch/>
        </p:blipFill>
        <p:spPr>
          <a:xfrm>
            <a:off x="6528391" y="2050259"/>
            <a:ext cx="4333547" cy="480774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7289F615-0DDF-8748-BCCE-69A882F8AC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378" y="84713"/>
            <a:ext cx="12189286" cy="685800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6191702-EA1F-ED42-8BEB-3BD7017D87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9" b="12635"/>
          <a:stretch/>
        </p:blipFill>
        <p:spPr>
          <a:xfrm>
            <a:off x="-1219200" y="4092252"/>
            <a:ext cx="3657600" cy="2765748"/>
          </a:xfrm>
          <a:prstGeom prst="rect">
            <a:avLst/>
          </a:prstGeom>
        </p:spPr>
      </p:pic>
      <p:pic>
        <p:nvPicPr>
          <p:cNvPr id="9" name="รูปภาพ 4">
            <a:extLst>
              <a:ext uri="{FF2B5EF4-FFF2-40B4-BE49-F238E27FC236}">
                <a16:creationId xmlns:a16="http://schemas.microsoft.com/office/drawing/2014/main" id="{647BA76F-4C30-044F-90EC-2C585D091F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31" y="6103399"/>
            <a:ext cx="1287262" cy="75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มนมุมสี่เหลี่ยมผืนผ้าด้านเดียวกัน 13">
            <a:extLst>
              <a:ext uri="{FF2B5EF4-FFF2-40B4-BE49-F238E27FC236}">
                <a16:creationId xmlns:a16="http://schemas.microsoft.com/office/drawing/2014/main" id="{B500F573-E99C-D145-99BD-C04345C420C4}"/>
              </a:ext>
            </a:extLst>
          </p:cNvPr>
          <p:cNvSpPr/>
          <p:nvPr/>
        </p:nvSpPr>
        <p:spPr>
          <a:xfrm>
            <a:off x="-34032" y="314516"/>
            <a:ext cx="11403873" cy="1712172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234E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>
                <a:latin typeface="Cordia New" panose="020B0304020202020204" pitchFamily="34" charset="-34"/>
              </a:rPr>
              <a:t>2.  ความหมายของการคิดอย่างมีวิจารณญาณ</a:t>
            </a: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F32C8062-2E8C-EE4E-B030-E7478AAEDB20}"/>
              </a:ext>
            </a:extLst>
          </p:cNvPr>
          <p:cNvSpPr txBox="1"/>
          <p:nvPr/>
        </p:nvSpPr>
        <p:spPr>
          <a:xfrm>
            <a:off x="1114188" y="2132571"/>
            <a:ext cx="75809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FF0000"/>
                </a:solidFill>
                <a:latin typeface="Cordia New" panose="020B0304020202020204" pitchFamily="34" charset="-34"/>
              </a:rPr>
              <a:t>การคิดอย่างมีวิจารณญาณ </a:t>
            </a:r>
            <a:r>
              <a:rPr lang="th-TH" b="1" dirty="0">
                <a:solidFill>
                  <a:srgbClr val="0070C0"/>
                </a:solidFill>
                <a:latin typeface="Cordia New" panose="020B0304020202020204" pitchFamily="34" charset="-34"/>
              </a:rPr>
              <a:t>หมายถึง  </a:t>
            </a:r>
            <a:r>
              <a:rPr lang="th-TH" dirty="0">
                <a:latin typeface="Cordia New" panose="020B0304020202020204" pitchFamily="34" charset="-34"/>
              </a:rPr>
              <a:t> การใช้ความคิดในลักษณะวิเคราะห์ สังเคราะห์ ตัดสินใจและแก้ปัญหา โดยยึดหลักการคิดอย่างมีเหตุผล</a:t>
            </a:r>
          </a:p>
          <a:p>
            <a:r>
              <a:rPr lang="th-TH" b="1" dirty="0">
                <a:solidFill>
                  <a:srgbClr val="0070C0"/>
                </a:solidFill>
                <a:latin typeface="Cordia New" panose="020B0304020202020204" pitchFamily="34" charset="-34"/>
              </a:rPr>
              <a:t>จากข้อมูลที่เป็นจริง ไม่ใช้อารมณ์และการคาดเดา  โดยพิจารณา</a:t>
            </a:r>
          </a:p>
          <a:p>
            <a:r>
              <a:rPr lang="th-TH" b="1" dirty="0">
                <a:solidFill>
                  <a:srgbClr val="0070C0"/>
                </a:solidFill>
                <a:latin typeface="Cordia New" panose="020B0304020202020204" pitchFamily="34" charset="-34"/>
              </a:rPr>
              <a:t>ความเป็นไปได้ในแง่มุมต่าง ๆ ว่าอะไรคือความจริง  อะไรคือความถูกต้อง  คิดด้วยความรอบคอบ </a:t>
            </a:r>
          </a:p>
        </p:txBody>
      </p:sp>
    </p:spTree>
    <p:extLst>
      <p:ext uri="{BB962C8B-B14F-4D97-AF65-F5344CB8AC3E}">
        <p14:creationId xmlns:p14="http://schemas.microsoft.com/office/powerpoint/2010/main" val="41642915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7775D2B1-0016-484E-94BD-0E96EA4E77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9" t="-7587" r="23815" b="48028"/>
          <a:stretch/>
        </p:blipFill>
        <p:spPr>
          <a:xfrm>
            <a:off x="6528391" y="2050259"/>
            <a:ext cx="4333547" cy="480774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7289F615-0DDF-8748-BCCE-69A882F8AC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1" y="-23571"/>
            <a:ext cx="12189286" cy="685800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6191702-EA1F-ED42-8BEB-3BD7017D87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9" b="12635"/>
          <a:stretch/>
        </p:blipFill>
        <p:spPr>
          <a:xfrm>
            <a:off x="-1219200" y="4092252"/>
            <a:ext cx="3657600" cy="2765748"/>
          </a:xfrm>
          <a:prstGeom prst="rect">
            <a:avLst/>
          </a:prstGeom>
        </p:spPr>
      </p:pic>
      <p:pic>
        <p:nvPicPr>
          <p:cNvPr id="9" name="รูปภาพ 4">
            <a:extLst>
              <a:ext uri="{FF2B5EF4-FFF2-40B4-BE49-F238E27FC236}">
                <a16:creationId xmlns:a16="http://schemas.microsoft.com/office/drawing/2014/main" id="{647BA76F-4C30-044F-90EC-2C585D091F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31" y="6103399"/>
            <a:ext cx="1287262" cy="75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มนมุมสี่เหลี่ยมผืนผ้าด้านเดียวกัน 13">
            <a:extLst>
              <a:ext uri="{FF2B5EF4-FFF2-40B4-BE49-F238E27FC236}">
                <a16:creationId xmlns:a16="http://schemas.microsoft.com/office/drawing/2014/main" id="{B500F573-E99C-D145-99BD-C04345C420C4}"/>
              </a:ext>
            </a:extLst>
          </p:cNvPr>
          <p:cNvSpPr/>
          <p:nvPr/>
        </p:nvSpPr>
        <p:spPr>
          <a:xfrm>
            <a:off x="-34032" y="314516"/>
            <a:ext cx="11403873" cy="1712172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234E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>
                <a:latin typeface="Cordia New" panose="020B0304020202020204" pitchFamily="34" charset="-34"/>
              </a:rPr>
              <a:t>3.  วัตถุประสงค์ของการคิดอย่างมีวิจารณญาณ</a:t>
            </a: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F32C8062-2E8C-EE4E-B030-E7478AAEDB20}"/>
              </a:ext>
            </a:extLst>
          </p:cNvPr>
          <p:cNvSpPr txBox="1"/>
          <p:nvPr/>
        </p:nvSpPr>
        <p:spPr>
          <a:xfrm>
            <a:off x="1987644" y="2159064"/>
            <a:ext cx="75809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Cordia New" panose="020B0304020202020204" pitchFamily="34" charset="-34"/>
              </a:rPr>
              <a:t>วัตถุประสงค์ของการคิดอย่างมีวิจารณญาณ ประกอบด้วย </a:t>
            </a:r>
            <a:endParaRPr lang="en-US" dirty="0">
              <a:latin typeface="Cordia New" panose="020B0304020202020204" pitchFamily="34" charset="-34"/>
            </a:endParaRPr>
          </a:p>
          <a:p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 1.   เพื่อให้ได้ความคิดที่รอบคอบ สมเหตุสมผล</a:t>
            </a:r>
            <a:endParaRPr lang="en-US" dirty="0">
              <a:latin typeface="Cordia New" panose="020B0304020202020204" pitchFamily="34" charset="-34"/>
            </a:endParaRPr>
          </a:p>
          <a:p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 2.   เพื่อการตัดสินใจอย่างถูกต้อง</a:t>
            </a:r>
            <a:endParaRPr lang="en-US" dirty="0">
              <a:latin typeface="Cordia New" panose="020B0304020202020204" pitchFamily="34" charset="-34"/>
            </a:endParaRPr>
          </a:p>
          <a:p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 3.   เพื่อการแก้ปัญหาอย่างมีเหตุผลและเหมาะสม</a:t>
            </a:r>
          </a:p>
          <a:p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 4.   เพื่อการศึกษาวิจัยและเรียนรู้</a:t>
            </a:r>
          </a:p>
          <a:p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 5.   เพื่อการคิดริเริ่มสร้างสรรค์</a:t>
            </a:r>
          </a:p>
        </p:txBody>
      </p:sp>
    </p:spTree>
    <p:extLst>
      <p:ext uri="{BB962C8B-B14F-4D97-AF65-F5344CB8AC3E}">
        <p14:creationId xmlns:p14="http://schemas.microsoft.com/office/powerpoint/2010/main" val="312841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7775D2B1-0016-484E-94BD-0E96EA4E77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9" t="-7587" r="23815" b="48028"/>
          <a:stretch/>
        </p:blipFill>
        <p:spPr>
          <a:xfrm>
            <a:off x="6528391" y="2050259"/>
            <a:ext cx="4333547" cy="480774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7289F615-0DDF-8748-BCCE-69A882F8AC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1" y="-23571"/>
            <a:ext cx="12189286" cy="6858000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6191702-EA1F-ED42-8BEB-3BD7017D87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9" b="12635"/>
          <a:stretch/>
        </p:blipFill>
        <p:spPr>
          <a:xfrm>
            <a:off x="-1219200" y="4092252"/>
            <a:ext cx="3657600" cy="2765748"/>
          </a:xfrm>
          <a:prstGeom prst="rect">
            <a:avLst/>
          </a:prstGeom>
        </p:spPr>
      </p:pic>
      <p:pic>
        <p:nvPicPr>
          <p:cNvPr id="9" name="รูปภาพ 4">
            <a:extLst>
              <a:ext uri="{FF2B5EF4-FFF2-40B4-BE49-F238E27FC236}">
                <a16:creationId xmlns:a16="http://schemas.microsoft.com/office/drawing/2014/main" id="{647BA76F-4C30-044F-90EC-2C585D091F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31" y="6103399"/>
            <a:ext cx="1287262" cy="75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มนมุมสี่เหลี่ยมผืนผ้าด้านเดียวกัน 13">
            <a:extLst>
              <a:ext uri="{FF2B5EF4-FFF2-40B4-BE49-F238E27FC236}">
                <a16:creationId xmlns:a16="http://schemas.microsoft.com/office/drawing/2014/main" id="{B500F573-E99C-D145-99BD-C04345C420C4}"/>
              </a:ext>
            </a:extLst>
          </p:cNvPr>
          <p:cNvSpPr/>
          <p:nvPr/>
        </p:nvSpPr>
        <p:spPr>
          <a:xfrm>
            <a:off x="-34032" y="314516"/>
            <a:ext cx="11403873" cy="1712172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234E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b="1" dirty="0">
                <a:latin typeface="Cordia New" panose="020B0304020202020204" pitchFamily="34" charset="-34"/>
              </a:rPr>
              <a:t>4. ลักษณะของการคิดอย่างมีวิจารณญาณ</a:t>
            </a: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F32C8062-2E8C-EE4E-B030-E7478AAEDB20}"/>
              </a:ext>
            </a:extLst>
          </p:cNvPr>
          <p:cNvSpPr txBox="1"/>
          <p:nvPr/>
        </p:nvSpPr>
        <p:spPr>
          <a:xfrm>
            <a:off x="1426449" y="2055150"/>
            <a:ext cx="758097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>
                <a:latin typeface="Cordia New" panose="020B0304020202020204" pitchFamily="34" charset="-34"/>
              </a:rPr>
              <a:t> ประกอบด้วย </a:t>
            </a:r>
            <a:endParaRPr lang="en-US" dirty="0">
              <a:latin typeface="Cordia New" panose="020B0304020202020204" pitchFamily="34" charset="-34"/>
            </a:endParaRPr>
          </a:p>
          <a:p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1.   การตั้งคำถามการคิดอย่างมีวิจารณญาณ</a:t>
            </a:r>
            <a:endParaRPr lang="en-US" dirty="0">
              <a:latin typeface="Cordia New" panose="020B0304020202020204" pitchFamily="34" charset="-34"/>
            </a:endParaRPr>
          </a:p>
          <a:p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2.   ค้นหาเหตุผลและแสดงออกอย่างมีเหตุผล</a:t>
            </a:r>
            <a:endParaRPr lang="en-US" dirty="0">
              <a:latin typeface="Cordia New" panose="020B0304020202020204" pitchFamily="34" charset="-34"/>
            </a:endParaRPr>
          </a:p>
          <a:p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3.   ทำความเข้าใจเรื่องราวในสถานการณ์ปัญหาอย่างละเอียด</a:t>
            </a:r>
          </a:p>
          <a:p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4.   การสร้างทางเลือก</a:t>
            </a:r>
          </a:p>
          <a:p>
            <a:r>
              <a:rPr lang="en-US" dirty="0">
                <a:latin typeface="Cordia New" panose="020B0304020202020204" pitchFamily="34" charset="-34"/>
              </a:rPr>
              <a:t>	</a:t>
            </a:r>
            <a:r>
              <a:rPr lang="th-TH" dirty="0">
                <a:latin typeface="Cordia New" panose="020B0304020202020204" pitchFamily="34" charset="-34"/>
              </a:rPr>
              <a:t>5.   ยอมรับหรือพิจารณาความคิดเห็น</a:t>
            </a:r>
          </a:p>
          <a:p>
            <a:r>
              <a:rPr lang="th-TH" dirty="0">
                <a:latin typeface="Cordia New" panose="020B0304020202020204" pitchFamily="34" charset="-34"/>
              </a:rPr>
              <a:t>	6.   ตัดสินใจด้วยการใช้ข้อมูล</a:t>
            </a:r>
          </a:p>
          <a:p>
            <a:r>
              <a:rPr lang="th-TH" dirty="0">
                <a:latin typeface="Cordia New" panose="020B0304020202020204" pitchFamily="34" charset="-34"/>
              </a:rPr>
              <a:t>	7.   มีจุดยืนและยอมเปลี่ยนจุดยืนได้</a:t>
            </a:r>
          </a:p>
          <a:p>
            <a:r>
              <a:rPr lang="th-TH" dirty="0">
                <a:latin typeface="Cordia New" panose="020B0304020202020204" pitchFamily="34" charset="-34"/>
              </a:rPr>
              <a:t>	8.   ค้นหาเหตุผลให้มาก</a:t>
            </a:r>
          </a:p>
          <a:p>
            <a:r>
              <a:rPr lang="th-TH" dirty="0">
                <a:latin typeface="Cordia New" panose="020B0304020202020204" pitchFamily="34" charset="-34"/>
              </a:rPr>
              <a:t>	9.  จัดการเรืองนต่าง ๆ อย่างมีระเบียบ</a:t>
            </a:r>
          </a:p>
          <a:p>
            <a:r>
              <a:rPr lang="th-TH" dirty="0">
                <a:latin typeface="Cordia New" panose="020B0304020202020204" pitchFamily="34" charset="-34"/>
              </a:rPr>
              <a:t>	10. มีความไวต่อความรู้สึก</a:t>
            </a:r>
          </a:p>
        </p:txBody>
      </p:sp>
    </p:spTree>
    <p:extLst>
      <p:ext uri="{BB962C8B-B14F-4D97-AF65-F5344CB8AC3E}">
        <p14:creationId xmlns:p14="http://schemas.microsoft.com/office/powerpoint/2010/main" val="36854327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11095</TotalTime>
  <Words>935</Words>
  <Application>Microsoft Macintosh PowerPoint</Application>
  <PresentationFormat>Widescreen</PresentationFormat>
  <Paragraphs>106</Paragraphs>
  <Slides>14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Cordia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PC6</dc:creator>
  <cp:lastModifiedBy>บริษัท สำนักพิมพ์ศูนย์ส่งเสริมวิชาการ จำกัด</cp:lastModifiedBy>
  <cp:revision>346</cp:revision>
  <dcterms:created xsi:type="dcterms:W3CDTF">2021-07-12T13:48:17Z</dcterms:created>
  <dcterms:modified xsi:type="dcterms:W3CDTF">2023-02-22T08:54:20Z</dcterms:modified>
</cp:coreProperties>
</file>