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8080"/>
    <a:srgbClr val="336600"/>
    <a:srgbClr val="3333FF"/>
    <a:srgbClr val="996600"/>
    <a:srgbClr val="FF6699"/>
    <a:srgbClr val="669900"/>
    <a:srgbClr val="FF3399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510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0244" y="662184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</a:t>
            </a:r>
            <a:r>
              <a:rPr lang="th-TH" sz="2400" b="1" dirty="0" err="1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ซีล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22" y="1279885"/>
            <a:ext cx="4071448" cy="194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429202" y="2023700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น้ำมันหล่อลื่นทำหน้าที่เป็น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ซีล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0244" y="3501623"/>
            <a:ext cx="26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ระบายความร้อน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62" y="4242476"/>
            <a:ext cx="3122542" cy="177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429202" y="4606341"/>
            <a:ext cx="206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การระบายความร้อน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773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3003" y="561976"/>
            <a:ext cx="251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ทำความสะอาด</a:t>
            </a:r>
            <a:r>
              <a:rPr lang="th-TH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18" y="1617446"/>
            <a:ext cx="5230163" cy="251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600419" y="4727395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การทำความสะอาด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313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1055" y="687237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3.2.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ป้องกัน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สนิม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07" y="1506298"/>
            <a:ext cx="5257386" cy="25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707821" y="4745669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การป้องกันสนิม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36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4" y="665699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56783" y="1371166"/>
            <a:ext cx="8624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i="1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ระบบ</a:t>
            </a:r>
            <a:r>
              <a:rPr lang="th-TH" sz="2400" b="1" i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หล่อลื่นของเครื่องยนต์แบ่งออกได้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i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 คือ แบบวิดสาด, แบบใช้แรงดันและ แบบใช้วิดสาดและแรงดันรวมกัน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02924" y="2271675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วิดสาด</a:t>
            </a:r>
            <a:r>
              <a:rPr lang="th-TH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917801"/>
            <a:ext cx="35877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506644" y="5675077"/>
            <a:ext cx="2327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การหล่อลื่นแบบวิดสาด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9967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0899" y="627392"/>
            <a:ext cx="206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ใช้แรงดัน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11204" y="1302707"/>
            <a:ext cx="7921591" cy="2943616"/>
            <a:chOff x="936" y="10410"/>
            <a:chExt cx="10014" cy="372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36" y="10410"/>
              <a:ext cx="10014" cy="3720"/>
              <a:chOff x="66" y="10440"/>
              <a:chExt cx="10014" cy="3720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66" y="10440"/>
                <a:ext cx="10014" cy="3600"/>
                <a:chOff x="66" y="10440"/>
                <a:chExt cx="10014" cy="3600"/>
              </a:xfrm>
            </p:grpSpPr>
            <p:pic>
              <p:nvPicPr>
                <p:cNvPr id="13331" name="Picture 19" descr="แบบแรงดันปั๊ม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9" r="30116" b="6880"/>
                <a:stretch>
                  <a:fillRect/>
                </a:stretch>
              </p:blipFill>
              <p:spPr bwMode="auto">
                <a:xfrm>
                  <a:off x="3420" y="10440"/>
                  <a:ext cx="4140" cy="3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1" name="Group 8"/>
                <p:cNvGrpSpPr>
                  <a:grpSpLocks/>
                </p:cNvGrpSpPr>
                <p:nvPr/>
              </p:nvGrpSpPr>
              <p:grpSpPr bwMode="auto">
                <a:xfrm>
                  <a:off x="66" y="11520"/>
                  <a:ext cx="10014" cy="2301"/>
                  <a:chOff x="66" y="11520"/>
                  <a:chExt cx="10014" cy="2301"/>
                </a:xfrm>
              </p:grpSpPr>
              <p:sp>
                <p:nvSpPr>
                  <p:cNvPr id="12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6185" y="13435"/>
                    <a:ext cx="231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 type="triangl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7305" y="13680"/>
                    <a:ext cx="28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 type="triangl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185" y="11790"/>
                    <a:ext cx="28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 type="triangl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0" y="12945"/>
                    <a:ext cx="267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ไส้กรองน้ำมันหล่อลื่น</a:t>
                    </a:r>
                    <a:endPara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95" y="12600"/>
                    <a:ext cx="2310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ปั๊มน้ำมันหล่อลื่น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5" y="13380"/>
                    <a:ext cx="2415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อ่างน้ำมันหล่อลื่น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80" y="11520"/>
                    <a:ext cx="1890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เพลาข้อเหวี่ยง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" y="12570"/>
                    <a:ext cx="3849" cy="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เก</a:t>
                    </a:r>
                    <a:r>
                      <a:rPr kumimoji="0" lang="th-TH" sz="24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จแรง</a:t>
                    </a: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ดันน้ำมันหล่อลื่น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5702" y="12900"/>
                    <a:ext cx="28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 type="triangl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57" y="12855"/>
                    <a:ext cx="28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 type="triangl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00" y="13620"/>
                <a:ext cx="46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ชุดควบคุมแรงดันน้ำมันหล่อลื่น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 flipH="1">
                <a:off x="4260" y="13185"/>
                <a:ext cx="720" cy="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70" y="11070"/>
              <a:ext cx="24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กระเดื่องกดวาล์ว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4002" y="11355"/>
              <a:ext cx="54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3293445" y="4858218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หล่อลื่นแบบใช้แรงดัน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2219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7815" y="750224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ใช้วิดสาดและแรงดันรวมกัน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289263" y="1716066"/>
            <a:ext cx="6565473" cy="2868460"/>
            <a:chOff x="2460" y="10164"/>
            <a:chExt cx="6517" cy="2847"/>
          </a:xfrm>
        </p:grpSpPr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10164"/>
              <a:ext cx="4152" cy="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5855" y="12621"/>
              <a:ext cx="13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5600" y="12291"/>
              <a:ext cx="146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840" y="11436"/>
              <a:ext cx="120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995" y="11136"/>
              <a:ext cx="1518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น้ำมันหล่อลื่น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977" y="12009"/>
              <a:ext cx="2000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ช้อนวิดน้ำมันหล่อลื่น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7190" y="12404"/>
              <a:ext cx="1703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ปั๊มน้ำมันหล่อลื่น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1927073" y="5131216"/>
            <a:ext cx="5289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ระบบหล่อลื่นแบบวิดสาดและแบบใช้แรงดันรวมกัน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6323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7" y="653374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94361" y="1318560"/>
            <a:ext cx="8599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ของระบบหล่อลื่นแบบใช้แรงดันทั่ว ๆ ไป มีส่วนประกอบที่สำคัญโดยมีการทำงานสัมพันธ์กันระหว่างส่วนประกอบต่าง ๆ ของระบบ มีดังนี้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7977" y="2175425"/>
            <a:ext cx="8465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ปั๊ม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</a:t>
            </a: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ปั๊มน้ำมันหล่อลื่นของเครื่องยนต์ปัจจุบันนิยมใช้อยู่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แบบ คือ แบบใช้เฟืองเกียร์และแบบโร</a:t>
            </a:r>
            <a:r>
              <a:rPr lang="th-TH" sz="2400" dirty="0" err="1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4260" y="3069325"/>
            <a:ext cx="3513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แบบ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เฟืองเกียร์ </a:t>
            </a:r>
            <a:endParaRPr lang="th-TH" sz="2400" b="1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22" y="3543975"/>
            <a:ext cx="5092935" cy="22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94360" y="4450758"/>
            <a:ext cx="3113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ปั๊มน้ำมันหล่อลื่นแบบเฟืองเกียร์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8223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44699" y="806797"/>
            <a:ext cx="250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</a:t>
            </a:r>
            <a:r>
              <a:rPr lang="th-TH" sz="2400" b="1" spc="-1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</a:t>
            </a:r>
            <a:r>
              <a:rPr lang="th-TH" sz="2400" b="1" spc="-1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โร</a:t>
            </a:r>
            <a:r>
              <a:rPr lang="th-TH" sz="2400" b="1" spc="-1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spc="-1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b="1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54028" y="1910391"/>
            <a:ext cx="7997858" cy="2273303"/>
            <a:chOff x="728" y="1984"/>
            <a:chExt cx="9948" cy="282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086" y="2538"/>
              <a:ext cx="8693" cy="2077"/>
              <a:chOff x="2160" y="5168"/>
              <a:chExt cx="9042" cy="2160"/>
            </a:xfrm>
          </p:grpSpPr>
          <p:pic>
            <p:nvPicPr>
              <p:cNvPr id="16404" name="Picture 20" descr="ปั๊มนำมันเครือง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80" b="46942"/>
              <a:stretch>
                <a:fillRect/>
              </a:stretch>
            </p:blipFill>
            <p:spPr bwMode="auto">
              <a:xfrm>
                <a:off x="2160" y="5168"/>
                <a:ext cx="7380" cy="2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3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2" y="5205"/>
                <a:ext cx="1630" cy="1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Line 17"/>
            <p:cNvSpPr>
              <a:spLocks noChangeShapeType="1"/>
            </p:cNvSpPr>
            <p:nvPr/>
          </p:nvSpPr>
          <p:spPr bwMode="auto">
            <a:xfrm flipV="1">
              <a:off x="1372" y="2466"/>
              <a:ext cx="147" cy="100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728" y="2002"/>
              <a:ext cx="159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น้ำมันออก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519" y="4283"/>
              <a:ext cx="7874" cy="527"/>
              <a:chOff x="2610" y="6840"/>
              <a:chExt cx="8190" cy="548"/>
            </a:xfrm>
          </p:grpSpPr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2610" y="6840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5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4440" y="6848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4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6300" y="6848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3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8160" y="6840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2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10080" y="6840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344" y="2026"/>
              <a:ext cx="2332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ช่องน้ำมันเข้า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768" y="2019"/>
              <a:ext cx="190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ช่องน้ำมันออก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275" y="1984"/>
              <a:ext cx="1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โร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เตอร์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ตัวใน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545" y="2002"/>
              <a:ext cx="173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โร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เตอร์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ตัวนอก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4965" y="2424"/>
              <a:ext cx="173" cy="5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H="1">
              <a:off x="5571" y="2424"/>
              <a:ext cx="346" cy="9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8037" y="2466"/>
              <a:ext cx="519" cy="8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2"/>
            <p:cNvSpPr>
              <a:spLocks noChangeShapeType="1"/>
            </p:cNvSpPr>
            <p:nvPr/>
          </p:nvSpPr>
          <p:spPr bwMode="auto">
            <a:xfrm>
              <a:off x="9297" y="2424"/>
              <a:ext cx="124" cy="8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3163303" y="4521341"/>
            <a:ext cx="2842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ปั๊มน้ำมันหล่อลื่นแบบโร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9692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784" y="671817"/>
            <a:ext cx="8630432" cy="414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ลักษณะ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ที่สำคัญปั๊มน้ำมันหล่อลื่นแบบโร</a:t>
            </a:r>
            <a:r>
              <a:rPr lang="th-TH" sz="2400" b="1" dirty="0" err="1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endParaRPr lang="th-TH" sz="2400" b="1" dirty="0" smtClean="0">
              <a:solidFill>
                <a:srgbClr val="C0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900430" algn="l"/>
              </a:tabLst>
            </a:pPr>
            <a:endParaRPr lang="en-US" sz="2400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en-US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en-US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โร</a:t>
            </a:r>
            <a:r>
              <a:rPr lang="th-TH" sz="2400" b="1" i="1" dirty="0" err="1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ตัวในเป็นรูปสี่เหลียมมีฟันอยู่ด้านนอก </a:t>
            </a:r>
            <a:r>
              <a:rPr lang="en-US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ฟัน </a:t>
            </a:r>
            <a:r>
              <a:rPr lang="th-TH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ปลายฟันจะโค้งมนสวมอยู่ภายในโร</a:t>
            </a:r>
            <a:r>
              <a:rPr lang="th-TH" sz="2400" b="1" i="1" dirty="0" err="1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</a:t>
            </a:r>
            <a:r>
              <a:rPr lang="th-TH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นอก</a:t>
            </a:r>
          </a:p>
          <a:p>
            <a:pPr algn="thaiDist">
              <a:lnSpc>
                <a:spcPct val="90000"/>
              </a:lnSpc>
              <a:spcAft>
                <a:spcPts val="0"/>
              </a:spcAft>
              <a:tabLst>
                <a:tab pos="714375" algn="l"/>
              </a:tabLst>
            </a:pPr>
            <a:endParaRPr lang="en-US" sz="2400" b="1" i="1" dirty="0">
              <a:solidFill>
                <a:srgbClr val="33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en-US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2</a:t>
            </a:r>
            <a:r>
              <a:rPr lang="th-TH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โร</a:t>
            </a:r>
            <a:r>
              <a:rPr lang="th-TH" sz="2400" b="1" i="1" dirty="0" err="1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ตัวนอกมีฟันอยู่ภายใน </a:t>
            </a:r>
            <a:r>
              <a:rPr lang="en-US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ฟัน ปลายฟันด้านในจะโค้งมน โร</a:t>
            </a:r>
            <a:r>
              <a:rPr lang="th-TH" sz="2400" b="1" i="1" dirty="0" err="1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ตัวนอกมีรูปร่างกลมภายในมีโร</a:t>
            </a:r>
            <a:r>
              <a:rPr lang="th-TH" sz="2400" b="1" i="1" dirty="0" err="1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ตัวในสวม</a:t>
            </a:r>
            <a:r>
              <a:rPr lang="th-TH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อยู่</a:t>
            </a:r>
          </a:p>
          <a:p>
            <a:pPr algn="thaiDist">
              <a:lnSpc>
                <a:spcPct val="9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en-US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th-TH" sz="2400" b="1" i="1" dirty="0" smtClean="0">
              <a:solidFill>
                <a:srgbClr val="33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en-US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ช่อง</a:t>
            </a:r>
            <a:r>
              <a:rPr lang="th-TH" sz="2400" b="1" i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น้ำมันหล่อลื่นเข้าและช่องน้ำมันหล่อลื่น</a:t>
            </a:r>
            <a:r>
              <a:rPr lang="th-TH" sz="2400" b="1" i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lnSpc>
                <a:spcPct val="90000"/>
              </a:lnSpc>
              <a:spcAft>
                <a:spcPts val="0"/>
              </a:spcAft>
              <a:tabLst>
                <a:tab pos="714375" algn="l"/>
              </a:tabLst>
            </a:pP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/>
            <a:r>
              <a:rPr lang="en-US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th-TH" sz="2400" b="1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6973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2060" y="649658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3.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เก</a:t>
            </a:r>
            <a:r>
              <a:rPr lang="th-TH" sz="2400" b="1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จแรง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ดันน้ำมันหล่อลื่น </a:t>
            </a:r>
            <a:endParaRPr lang="th-TH" sz="2400" b="1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618904" y="1784958"/>
            <a:ext cx="6654864" cy="2862198"/>
            <a:chOff x="3060" y="4095"/>
            <a:chExt cx="8400" cy="3613"/>
          </a:xfrm>
        </p:grpSpPr>
        <p:pic>
          <p:nvPicPr>
            <p:cNvPr id="17421" name="Picture 13" descr="เกจแรงดันนำมันเครื่อง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4320"/>
              <a:ext cx="5355" cy="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195" y="4095"/>
              <a:ext cx="8265" cy="2790"/>
              <a:chOff x="3195" y="3420"/>
              <a:chExt cx="8265" cy="2790"/>
            </a:xfrm>
          </p:grpSpPr>
          <p:sp>
            <p:nvSpPr>
              <p:cNvPr id="6" name="Text Box 12"/>
              <p:cNvSpPr txBox="1">
                <a:spLocks noChangeArrowheads="1"/>
              </p:cNvSpPr>
              <p:nvPr/>
            </p:nvSpPr>
            <p:spPr bwMode="auto">
              <a:xfrm>
                <a:off x="8535" y="4530"/>
                <a:ext cx="292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ปั๊มน้ำมันหล่อลื่น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Text Box 11"/>
              <p:cNvSpPr txBox="1">
                <a:spLocks noChangeArrowheads="1"/>
              </p:cNvSpPr>
              <p:nvPr/>
            </p:nvSpPr>
            <p:spPr bwMode="auto">
              <a:xfrm>
                <a:off x="6975" y="3870"/>
                <a:ext cx="340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วาล์วควบคุมแรงดัน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5535" y="3420"/>
                <a:ext cx="292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เกจแรงดันน้ำมันหล่อลื่น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3210" y="4875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สีแดง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3195" y="5265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สีน้ำเงิน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8220" y="4815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rot="-5400000">
                <a:off x="7080" y="4590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6720" y="3900"/>
                <a:ext cx="0" cy="7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3645" y="5670"/>
                <a:ext cx="0" cy="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Line 3"/>
              <p:cNvSpPr>
                <a:spLocks noChangeShapeType="1"/>
              </p:cNvSpPr>
              <p:nvPr/>
            </p:nvSpPr>
            <p:spPr bwMode="auto">
              <a:xfrm flipV="1">
                <a:off x="3675" y="4380"/>
                <a:ext cx="0" cy="59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6" name="สี่เหลี่ยมผืนผ้า 15"/>
          <p:cNvSpPr/>
          <p:nvPr/>
        </p:nvSpPr>
        <p:spPr>
          <a:xfrm>
            <a:off x="3359168" y="5294866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เก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จแรง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ดันน้ำมันหล่อลื่น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5825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46" y="1755061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46" y="2682188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46" y="3609315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46" y="4536442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036992" y="1162882"/>
            <a:ext cx="0" cy="3655926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036992" y="2003146"/>
            <a:ext cx="111481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36992" y="2929341"/>
            <a:ext cx="111481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36992" y="3855536"/>
            <a:ext cx="111481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036992" y="4781732"/>
            <a:ext cx="111481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5" y="757912"/>
            <a:ext cx="3126035" cy="51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091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2987" y="649658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วาล์ว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ควบคุมแรงดันน้ำมันหล่อลื่น </a:t>
            </a:r>
            <a:endParaRPr lang="th-TH" sz="2400" b="1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22846" y="1615857"/>
            <a:ext cx="7498308" cy="3626285"/>
            <a:chOff x="1980" y="3600"/>
            <a:chExt cx="8565" cy="4142"/>
          </a:xfrm>
        </p:grpSpPr>
        <p:pic>
          <p:nvPicPr>
            <p:cNvPr id="18451" name="Picture 19" descr="ลิ้นควบคุมแรงดัน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" y="3600"/>
              <a:ext cx="5115" cy="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980" y="4087"/>
              <a:ext cx="8565" cy="3653"/>
              <a:chOff x="1980" y="4087"/>
              <a:chExt cx="8565" cy="3653"/>
            </a:xfrm>
          </p:grpSpPr>
          <p:sp>
            <p:nvSpPr>
              <p:cNvPr id="6" name="Text Box 18"/>
              <p:cNvSpPr txBox="1">
                <a:spLocks noChangeArrowheads="1"/>
              </p:cNvSpPr>
              <p:nvPr/>
            </p:nvSpPr>
            <p:spPr bwMode="auto">
              <a:xfrm>
                <a:off x="8565" y="4860"/>
                <a:ext cx="19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ปั๊มน้ำมันหล่อลื่น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Text Box 17"/>
              <p:cNvSpPr txBox="1">
                <a:spLocks noChangeArrowheads="1"/>
              </p:cNvSpPr>
              <p:nvPr/>
            </p:nvSpPr>
            <p:spPr bwMode="auto">
              <a:xfrm>
                <a:off x="6474" y="4087"/>
                <a:ext cx="3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วาล์วควบคุมแรงดันน้ำมันหล่อลื่น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1980" y="4125"/>
                <a:ext cx="1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ไม่ทำงาน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2370" y="6480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ทำงาน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>
                <a:off x="4305" y="4935"/>
                <a:ext cx="9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ลูกปืน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13"/>
              <p:cNvSpPr txBox="1">
                <a:spLocks noChangeArrowheads="1"/>
              </p:cNvSpPr>
              <p:nvPr/>
            </p:nvSpPr>
            <p:spPr bwMode="auto">
              <a:xfrm>
                <a:off x="5550" y="4170"/>
                <a:ext cx="9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สปริง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4110" y="5715"/>
                <a:ext cx="19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รูน้ำมันไหลกลับ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4425" y="7200"/>
                <a:ext cx="9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ลูกปืน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5760" y="6585"/>
                <a:ext cx="9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สปริง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H="1">
                <a:off x="8250" y="5130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 rot="16200000" flipH="1">
                <a:off x="6900" y="4905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rot="5400000" flipH="1" flipV="1">
                <a:off x="4515" y="7050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H="1">
                <a:off x="5100" y="6840"/>
                <a:ext cx="76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flipH="1">
                <a:off x="4965" y="4455"/>
                <a:ext cx="76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 rot="5400000" flipH="1" flipV="1">
                <a:off x="4335" y="4770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Line 3"/>
              <p:cNvSpPr>
                <a:spLocks noChangeShapeType="1"/>
              </p:cNvSpPr>
              <p:nvPr/>
            </p:nvSpPr>
            <p:spPr bwMode="auto">
              <a:xfrm rot="16200000" flipH="1">
                <a:off x="4200" y="6525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2" name="สี่เหลี่ยมผืนผ้า 21"/>
          <p:cNvSpPr/>
          <p:nvPr/>
        </p:nvSpPr>
        <p:spPr>
          <a:xfrm>
            <a:off x="2979862" y="5649245"/>
            <a:ext cx="325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วาล์วควบคุมแรงดันน้ำมันหล่อลื่น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5852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0964" y="774919"/>
            <a:ext cx="339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ไส้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กรองน้ำมันหล่อลื่น </a:t>
            </a:r>
            <a:endParaRPr lang="th-TH" sz="2400" b="1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45233" y="1767110"/>
            <a:ext cx="8053531" cy="2716060"/>
            <a:chOff x="2520" y="2880"/>
            <a:chExt cx="7920" cy="2670"/>
          </a:xfrm>
        </p:grpSpPr>
        <p:pic>
          <p:nvPicPr>
            <p:cNvPr id="19475" name="Picture 19" descr="ไส้กรองนำมันหล่อลื่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06" b="23965"/>
            <a:stretch>
              <a:fillRect/>
            </a:stretch>
          </p:blipFill>
          <p:spPr bwMode="auto">
            <a:xfrm>
              <a:off x="3630" y="3030"/>
              <a:ext cx="4401" cy="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520" y="2880"/>
              <a:ext cx="7920" cy="2670"/>
              <a:chOff x="2520" y="2880"/>
              <a:chExt cx="7920" cy="2670"/>
            </a:xfrm>
          </p:grpSpPr>
          <p:sp>
            <p:nvSpPr>
              <p:cNvPr id="6" name="Text Box 18"/>
              <p:cNvSpPr txBox="1">
                <a:spLocks noChangeArrowheads="1"/>
              </p:cNvSpPr>
              <p:nvPr/>
            </p:nvSpPr>
            <p:spPr bwMode="auto">
              <a:xfrm>
                <a:off x="2520" y="3645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นอต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Text Box 17"/>
              <p:cNvSpPr txBox="1">
                <a:spLocks noChangeArrowheads="1"/>
              </p:cNvSpPr>
              <p:nvPr/>
            </p:nvSpPr>
            <p:spPr bwMode="auto">
              <a:xfrm>
                <a:off x="3780" y="5010"/>
                <a:ext cx="15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แผ่นกั้น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5175" y="2880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แม่เหล็ก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5730" y="4935"/>
                <a:ext cx="291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ตะแกรงกรองน้ำมันหล่อลื่น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>
                <a:off x="6420" y="2910"/>
                <a:ext cx="11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สปริง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13"/>
              <p:cNvSpPr txBox="1">
                <a:spLocks noChangeArrowheads="1"/>
              </p:cNvSpPr>
              <p:nvPr/>
            </p:nvSpPr>
            <p:spPr bwMode="auto">
              <a:xfrm>
                <a:off x="8160" y="3645"/>
                <a:ext cx="17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แผ่นปิดท้าย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408" y="3913"/>
                <a:ext cx="36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575" y="3915"/>
                <a:ext cx="72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6870" y="3372"/>
                <a:ext cx="0" cy="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6870" y="4117"/>
                <a:ext cx="0" cy="9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 flipH="1">
                <a:off x="4815" y="3960"/>
                <a:ext cx="540" cy="108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5700" y="3285"/>
                <a:ext cx="0" cy="45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7590" y="4290"/>
                <a:ext cx="72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8190" y="4035"/>
                <a:ext cx="189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น้ำมันหล่อลื่น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 flipH="1">
                <a:off x="8010" y="4695"/>
                <a:ext cx="36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Text Box 3"/>
              <p:cNvSpPr txBox="1">
                <a:spLocks noChangeArrowheads="1"/>
              </p:cNvSpPr>
              <p:nvPr/>
            </p:nvSpPr>
            <p:spPr bwMode="auto">
              <a:xfrm>
                <a:off x="8205" y="4440"/>
                <a:ext cx="223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อ่างน้ำมันหล่อลื่น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2" name="สี่เหลี่ยมผืนผ้า 21"/>
          <p:cNvSpPr/>
          <p:nvPr/>
        </p:nvSpPr>
        <p:spPr>
          <a:xfrm>
            <a:off x="3489812" y="4954877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ไส้กรองน้ำมันหล่อลื่น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1170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090" y="820134"/>
            <a:ext cx="405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ระบบ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ระบายไอน้ำมันหล่อลื่น </a:t>
            </a:r>
            <a:endParaRPr lang="th-TH" sz="2400" b="1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53" y="1755051"/>
            <a:ext cx="6218493" cy="171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68129" y="3788099"/>
            <a:ext cx="4241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วาล์วระบายไอน้ำมันหล่อลื่นทำด้วยแผ่น</a:t>
            </a:r>
            <a:r>
              <a:rPr lang="th-TH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 	</a:t>
            </a:r>
            <a:endParaRPr lang="th-TH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05092" y="4971138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วาล์วระบายไอน้ำมันหล่อลื่น</a:t>
            </a:r>
            <a:endParaRPr lang="th-TH" sz="2400" b="1" dirty="0">
              <a:solidFill>
                <a:srgbClr val="CC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01465" y="3743834"/>
            <a:ext cx="4829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</a:rPr>
              <a:t>วาล์วระบายไอน้ำมันหล่อลื่นทำด้วยวัสดุเส้นใย</a:t>
            </a:r>
            <a:endParaRPr lang="th-TH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6969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2" y="693694"/>
            <a:ext cx="6485608" cy="53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0" y="2565759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44550" y="1320493"/>
            <a:ext cx="8536401" cy="114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5000"/>
              </a:lnSpc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</a:t>
            </a:r>
            <a:r>
              <a:rPr lang="th-TH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ายความร้อนทำหน้าที่ระบายความร้อนที่เครื่องยนต์ได้รับจากการเผาไหม้ภายในกระบอกสูบและจากการเสียดสีชิ้นส่วนต่าง ๆ ของเครื่องยนต์ให้ออกไป เพื่อรักษาอุณหภูมิของเครื่องยนต์ให้เหมาะสมกับการทำงาน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4550" y="3168253"/>
            <a:ext cx="853640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ระบบระบายความร้อนของเครื่องยนต์โดยทั่ว ๆ ไป แบ่งออกได้ </a:t>
            </a:r>
            <a:r>
              <a:rPr lang="en-US" sz="2400" b="1" i="1" dirty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 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คือ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endParaRPr lang="en-US" sz="800" b="1" i="1" dirty="0">
              <a:solidFill>
                <a:srgbClr val="FF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3.1.1 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ระบายความร้อนด้วยอากาศ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090861" y="4220170"/>
            <a:ext cx="4208189" cy="1904920"/>
            <a:chOff x="3060" y="11160"/>
            <a:chExt cx="7160" cy="3396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7020" y="11520"/>
              <a:ext cx="3200" cy="2466"/>
              <a:chOff x="7020" y="11520"/>
              <a:chExt cx="3200" cy="2466"/>
            </a:xfrm>
          </p:grpSpPr>
          <p:pic>
            <p:nvPicPr>
              <p:cNvPr id="2059" name="Picture 11" descr="กระบังลม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50" t="19511" r="19559" b="5504"/>
              <a:stretch>
                <a:fillRect/>
              </a:stretch>
            </p:blipFill>
            <p:spPr bwMode="auto">
              <a:xfrm>
                <a:off x="7020" y="11520"/>
                <a:ext cx="3033" cy="2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7907" y="12239"/>
                <a:ext cx="2313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กระบังลม</a:t>
                </a:r>
                <a:endPara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060" y="11160"/>
              <a:ext cx="6683" cy="3396"/>
              <a:chOff x="3060" y="11160"/>
              <a:chExt cx="6683" cy="3396"/>
            </a:xfrm>
          </p:grpSpPr>
          <p:pic>
            <p:nvPicPr>
              <p:cNvPr id="2056" name="Picture 8" descr="ครีบระบายความร้อน3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16" t="9549" r="6863" b="12698"/>
              <a:stretch>
                <a:fillRect/>
              </a:stretch>
            </p:blipFill>
            <p:spPr bwMode="auto">
              <a:xfrm>
                <a:off x="3060" y="11160"/>
                <a:ext cx="3420" cy="3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5370" y="13740"/>
                <a:ext cx="4373" cy="816"/>
                <a:chOff x="5370" y="13740"/>
                <a:chExt cx="4373" cy="816"/>
              </a:xfrm>
            </p:grpSpPr>
            <p:sp>
              <p:nvSpPr>
                <p:cNvPr id="10" name="Freeform 7"/>
                <p:cNvSpPr>
                  <a:spLocks/>
                </p:cNvSpPr>
                <p:nvPr/>
              </p:nvSpPr>
              <p:spPr bwMode="auto">
                <a:xfrm flipH="1">
                  <a:off x="5370" y="13830"/>
                  <a:ext cx="720" cy="210"/>
                </a:xfrm>
                <a:custGeom>
                  <a:avLst/>
                  <a:gdLst>
                    <a:gd name="T0" fmla="*/ 720 w 720"/>
                    <a:gd name="T1" fmla="*/ 0 h 720"/>
                    <a:gd name="T2" fmla="*/ 720 w 720"/>
                    <a:gd name="T3" fmla="*/ 720 h 720"/>
                    <a:gd name="T4" fmla="*/ 0 w 720"/>
                    <a:gd name="T5" fmla="*/ 72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0" h="720">
                      <a:moveTo>
                        <a:pt x="720" y="0"/>
                      </a:moveTo>
                      <a:lnTo>
                        <a:pt x="720" y="720"/>
                      </a:lnTo>
                      <a:lnTo>
                        <a:pt x="0" y="72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090" y="13740"/>
                  <a:ext cx="3653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ครีบระบายความร้อน</a:t>
                  </a:r>
                  <a:endPara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13" name="สี่เหลี่ยมผืนผ้า 12"/>
          <p:cNvSpPr/>
          <p:nvPr/>
        </p:nvSpPr>
        <p:spPr>
          <a:xfrm>
            <a:off x="5340103" y="4843914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การระบายความร้อนด้วยอากาศ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1863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7994" y="687238"/>
            <a:ext cx="8655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ระบายความร้อนด้วย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แบ่งออกได้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แบบ คือ แบบอาศัยหลักการธรรมชาติและแบบอาศัยกำลังดันของปั๊มน้ำ		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7994" y="151023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b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แบบ</a:t>
            </a:r>
            <a:r>
              <a:rPr lang="th-TH" sz="2400" b="1" dirty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อาศัยหลักการ</a:t>
            </a:r>
            <a:r>
              <a:rPr lang="th-TH" sz="2400" b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ธรรมชาติ </a:t>
            </a:r>
            <a:r>
              <a:rPr lang="th-TH" sz="2400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มีการออกแบบใช้งาน </a:t>
            </a:r>
            <a:r>
              <a:rPr lang="en-US" sz="2400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lang="th-TH" sz="2400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 คือ</a:t>
            </a:r>
            <a:r>
              <a:rPr lang="th-TH" sz="2400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solidFill>
                <a:srgbClr val="6699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7994" y="2010361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FF33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    1.1 แบบ</a:t>
            </a:r>
            <a:r>
              <a:rPr lang="th-TH" sz="2400" b="1" dirty="0">
                <a:solidFill>
                  <a:srgbClr val="FF33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หม้อน้ำ</a:t>
            </a:r>
            <a:r>
              <a:rPr lang="th-TH" sz="2400" dirty="0">
                <a:solidFill>
                  <a:srgbClr val="FF33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solidFill>
                <a:srgbClr val="FF3399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191068" y="236462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515764" y="2314517"/>
            <a:ext cx="6099944" cy="3341884"/>
            <a:chOff x="1676" y="10005"/>
            <a:chExt cx="8571" cy="4695"/>
          </a:xfrm>
        </p:grpSpPr>
        <p:pic>
          <p:nvPicPr>
            <p:cNvPr id="3088" name="Picture 16" descr="หม้อนำ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10440"/>
              <a:ext cx="4860" cy="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V="1">
              <a:off x="6120" y="10425"/>
              <a:ext cx="0" cy="36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 rot="5400000" flipV="1">
              <a:off x="7441" y="10496"/>
              <a:ext cx="0" cy="153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rot="5400000" flipV="1">
              <a:off x="7296" y="10716"/>
              <a:ext cx="0" cy="187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rot="5400000" flipV="1">
              <a:off x="7386" y="11391"/>
              <a:ext cx="0" cy="187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6165" y="13200"/>
              <a:ext cx="0" cy="113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rot="5400000" flipH="1">
              <a:off x="4650" y="12296"/>
              <a:ext cx="0" cy="153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5400000" flipH="1">
              <a:off x="4732" y="11615"/>
              <a:ext cx="0" cy="181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5400" y="10005"/>
              <a:ext cx="211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ฝาหม้อน้ำ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7890" y="10977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หม้อน้ำ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7860" y="11382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พัดลม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8156" y="12027"/>
              <a:ext cx="209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น้ำหล่อเย็น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060" y="14160"/>
              <a:ext cx="38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ทิศทางการไหลน้ำหล่อเย็น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2864" y="12792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ฝาสูบ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676" y="12222"/>
              <a:ext cx="228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ห้องเผาไหม้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1" name="สี่เหลี่ยมผืนผ้า 20"/>
          <p:cNvSpPr/>
          <p:nvPr/>
        </p:nvSpPr>
        <p:spPr>
          <a:xfrm>
            <a:off x="3698460" y="5840079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หม้อน้ำแบบรังผึ้ง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5920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8099" y="587028"/>
            <a:ext cx="340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33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FF33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  1.2 แบบ</a:t>
            </a:r>
            <a:r>
              <a:rPr lang="th-TH" sz="2400" b="1" dirty="0">
                <a:solidFill>
                  <a:srgbClr val="FF33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อ่างน้ำ</a:t>
            </a:r>
            <a:r>
              <a:rPr lang="th-TH" sz="2400" dirty="0">
                <a:solidFill>
                  <a:srgbClr val="FF33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solidFill>
                <a:srgbClr val="FF3399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35" y="1455106"/>
            <a:ext cx="5574329" cy="305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601703" y="4907388"/>
            <a:ext cx="1917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หม้อน้ำแบบอ่างน้ำ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7289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6919" y="787445"/>
            <a:ext cx="406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b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แบบ</a:t>
            </a:r>
            <a:r>
              <a:rPr lang="th-TH" sz="2400" b="1" dirty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อาศัยกำลังดันของปั๊มน้ำ </a:t>
            </a:r>
            <a:endParaRPr lang="th-TH" sz="2400" b="1" dirty="0">
              <a:solidFill>
                <a:srgbClr val="6699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81" y="1665749"/>
            <a:ext cx="4386237" cy="28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137953" y="5108924"/>
            <a:ext cx="2868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หม้อน้ำที่อาศัยกำลังดันปั๊มน้ำ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3869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4257" y="707287"/>
            <a:ext cx="8636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หม้อ</a:t>
            </a:r>
            <a:r>
              <a:rPr lang="th-TH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ทำหน้าที่เก็บน้ำและระบายความร้อนออกจากน้ำหล่อเย็นประกอบด้วยท่อน้ำและมีแผ่นครีบระบายความร้อน </a:t>
            </a:r>
            <a:endParaRPr lang="th-TH" sz="2400" dirty="0">
              <a:solidFill>
                <a:srgbClr val="9966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4254" y="1594132"/>
            <a:ext cx="8636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ปั๊ม</a:t>
            </a:r>
            <a:r>
              <a:rPr lang="th-TH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ทำหน้าที่ปั๊มน้ำจากหม้อน้ำทางด้านล่างให้มีแรงดันสูงพอที่จะส่งเข้าไปในช่องทางน้ำภายในเครื่องยนต์ได้เพื่อระบายความร้อนออกจากเครื่องยนต์ </a:t>
            </a:r>
            <a:endParaRPr lang="th-TH" sz="2400" dirty="0">
              <a:solidFill>
                <a:srgbClr val="9966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4254" y="2480977"/>
            <a:ext cx="8636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ฝา</a:t>
            </a:r>
            <a:r>
              <a:rPr lang="th-TH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ปิดหม้อน้ำ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ทำหน้าที่ปิดหม้อน้ำไม่ให้น้ำจากระบบหายไปและยังทำหน้าที่อีกคือรักษาแรงดันภายในระบบไม่ให้แรงดันในระบบลด</a:t>
            </a:r>
            <a:r>
              <a:rPr lang="th-TH" sz="2400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ต่ำลง</a:t>
            </a:r>
            <a:endParaRPr lang="en-US" sz="2400" dirty="0">
              <a:solidFill>
                <a:srgbClr val="9966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0888" y="356895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26901" y="3544560"/>
            <a:ext cx="8754358" cy="2510418"/>
            <a:chOff x="545" y="10949"/>
            <a:chExt cx="12921" cy="3705"/>
          </a:xfrm>
        </p:grpSpPr>
        <p:pic>
          <p:nvPicPr>
            <p:cNvPr id="6157" name="Picture 13" descr="ฝาหม้อนำ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" y="11591"/>
              <a:ext cx="6503" cy="2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545" y="10949"/>
              <a:ext cx="12921" cy="3705"/>
              <a:chOff x="545" y="10949"/>
              <a:chExt cx="12921" cy="3705"/>
            </a:xfrm>
          </p:grpSpPr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545" y="10949"/>
                <a:ext cx="5307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วาล์วแรงดันเปิดเมื่อแรงดันสูงเกินไป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7054" y="11032"/>
                <a:ext cx="6412" cy="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วาล์วสุญญากาศเปิดเมื่อเกิดสุญญากาศในระบบ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6653" y="14112"/>
                <a:ext cx="2599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วาล์วสุญญากาศ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4055" y="14085"/>
                <a:ext cx="2282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วาล์วแรงดัน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5610" y="12600"/>
                <a:ext cx="1979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ฝาปิดหม้อน้ำ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6258" y="13942"/>
                <a:ext cx="0" cy="3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6670" y="14013"/>
                <a:ext cx="0" cy="2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Line 5"/>
              <p:cNvSpPr>
                <a:spLocks noChangeShapeType="1"/>
              </p:cNvSpPr>
              <p:nvPr/>
            </p:nvSpPr>
            <p:spPr bwMode="auto">
              <a:xfrm>
                <a:off x="6553" y="13083"/>
                <a:ext cx="0" cy="2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3060" y="13448"/>
                <a:ext cx="2410" cy="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ท่อระบายแรงดัน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Line 3"/>
              <p:cNvSpPr>
                <a:spLocks noChangeShapeType="1"/>
              </p:cNvSpPr>
              <p:nvPr/>
            </p:nvSpPr>
            <p:spPr bwMode="auto">
              <a:xfrm>
                <a:off x="5428" y="13720"/>
                <a:ext cx="42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8" name="สี่เหลี่ยมผืนผ้า 17"/>
          <p:cNvSpPr/>
          <p:nvPr/>
        </p:nvSpPr>
        <p:spPr>
          <a:xfrm>
            <a:off x="6889969" y="4835222"/>
            <a:ext cx="140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ฝาปิดหม้อน้ำ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6098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1230" y="900939"/>
            <a:ext cx="8561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err="1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เทอร์</a:t>
            </a:r>
            <a:r>
              <a:rPr lang="th-TH" sz="2400" b="1" dirty="0" err="1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โมสตัท</a:t>
            </a:r>
            <a:r>
              <a:rPr lang="th-TH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จะติดตั้งอยู่ระหว่างหม้อน้ำกับเครื่องยนต์ ทำหน้าที่ปิดทางไหลของน้ำหล่อเย็น ให้น้ำอยู่เฉพาะในเครื่องยนต์ </a:t>
            </a:r>
            <a:endParaRPr lang="th-TH" sz="2400" dirty="0">
              <a:solidFill>
                <a:srgbClr val="9966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70" y="2192812"/>
            <a:ext cx="2639632" cy="181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437676" y="2867735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เทอร์โมสตัท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1230" y="4621273"/>
            <a:ext cx="8561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หม้อ</a:t>
            </a:r>
            <a:r>
              <a:rPr lang="th-TH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พักน้ำ 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หรือเรียกอีกอย่างหนึ่งว่า ถังน้ำสำรอง จะต่อโดยตรงจากท่อน้ำล้นที่คอหม้อน้ำ ทำหน้าที่ เก็บน้ำที่ล้นออกจากหม้อน้ำและจ่ายไปยังหม้อน้ำ </a:t>
            </a:r>
            <a:endParaRPr lang="th-TH" sz="2400" dirty="0">
              <a:solidFill>
                <a:srgbClr val="9966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142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0" y="690551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68637" y="1331108"/>
            <a:ext cx="86067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หล่อลื่นของเครื่องยนต์เป็นระบบที่มีความสำคัญมาก ซึ่งเครื่องยนต์ประกอบไปด้วยชิ้นส่วนที่เคลื่อนไหวเมื่อเครื่องยนต์ทำงานชิ้นส่วนของเครื่องยนต์จะเสียดสีกันและทำให้เกิดความร้อนสูงถ้าไม่มีการหล่อลื่นเครื่องยนต์จะสึกหรอมาก ดังนั้นเครื่องยนต์จึงต้องมีระบบหล่อลื่น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3333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ระบบหล่อลื่นทำหน้าที่ต่าง ๆ ดังต่อไปนี้</a:t>
            </a:r>
            <a:endParaRPr lang="en-US" sz="2400" b="1" dirty="0">
              <a:solidFill>
                <a:srgbClr val="3333FF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8637" y="3061263"/>
            <a:ext cx="3758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แรงเสียดทาน</a:t>
            </a: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36" y="3737518"/>
            <a:ext cx="5092127" cy="179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135006" y="5790318"/>
            <a:ext cx="296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น้ำมันหล่อลื่นลดแรงเสียดทาน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299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395</Words>
  <Application>Microsoft Office PowerPoint</Application>
  <PresentationFormat>นำเสนอทางหน้าจอ (4:3)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Cordia New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41</cp:revision>
  <dcterms:created xsi:type="dcterms:W3CDTF">2020-06-16T04:35:48Z</dcterms:created>
  <dcterms:modified xsi:type="dcterms:W3CDTF">2020-06-17T02:27:18Z</dcterms:modified>
</cp:coreProperties>
</file>