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CC00FF"/>
    <a:srgbClr val="CC9900"/>
    <a:srgbClr val="006600"/>
    <a:srgbClr val="996600"/>
    <a:srgbClr val="669900"/>
    <a:srgbClr val="FFFFFF"/>
    <a:srgbClr val="008080"/>
    <a:srgbClr val="33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orient="horz" pos="24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9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0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4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C319-874A-438D-98EC-6EED1E3E2AFC}" type="datetimeFigureOut">
              <a:rPr lang="th-TH" smtClean="0"/>
              <a:t>17/06/63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1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242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34730" y="568706"/>
            <a:ext cx="8605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ระบบจุดระเบิดแบบ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CDI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ที่สำคัญ 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i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i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ขดลวด</a:t>
            </a:r>
            <a:r>
              <a:rPr lang="th-TH" sz="2400" i="1" dirty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ไฟเลี้ยงคอยล์ </a:t>
            </a:r>
            <a:endParaRPr lang="en-US" sz="2400" i="1" dirty="0" smtClean="0">
              <a:solidFill>
                <a:srgbClr val="6699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i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i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ขดลวด</a:t>
            </a:r>
            <a:r>
              <a:rPr lang="th-TH" sz="2400" i="1" dirty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ไฟสัญญาณ </a:t>
            </a:r>
            <a:r>
              <a:rPr lang="en-US" sz="2400" i="1" dirty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en-US" sz="2400" i="1" dirty="0" smtClean="0">
              <a:solidFill>
                <a:srgbClr val="6699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i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i="1" dirty="0" smtClean="0">
                <a:solidFill>
                  <a:srgbClr val="6699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ไดโอด</a:t>
            </a:r>
          </a:p>
          <a:p>
            <a:r>
              <a:rPr lang="en-US" sz="2400" i="1" dirty="0" smtClean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i="1" dirty="0" smtClean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คอนเดนเซอร์ </a:t>
            </a:r>
            <a:r>
              <a:rPr lang="th-TH" sz="2400" i="1" dirty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ทำหน้าที่เก็บและคายประจุไฟฟ้า</a:t>
            </a:r>
            <a:endParaRPr lang="en-US" sz="2400" i="1" dirty="0">
              <a:solidFill>
                <a:srgbClr val="6699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i="1" dirty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i="1" dirty="0" smtClean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</a:t>
            </a:r>
            <a:r>
              <a:rPr lang="th-TH" sz="2400" i="1" dirty="0" smtClean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ไท</a:t>
            </a:r>
            <a:r>
              <a:rPr lang="th-TH" sz="2400" i="1" dirty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ริสเตอร์หรือ</a:t>
            </a:r>
            <a:r>
              <a:rPr lang="th-TH" sz="2400" i="1" dirty="0" err="1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เอส</a:t>
            </a:r>
            <a:r>
              <a:rPr lang="th-TH" sz="2400" i="1" dirty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ซี</a:t>
            </a:r>
            <a:r>
              <a:rPr lang="th-TH" sz="2400" i="1" dirty="0" err="1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อาร์</a:t>
            </a:r>
            <a:r>
              <a:rPr lang="th-TH" sz="2400" i="1" dirty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sz="2400" i="1" dirty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SCR = Silicon Control Diode</a:t>
            </a:r>
            <a:r>
              <a:rPr lang="th-TH" sz="2400" i="1" dirty="0">
                <a:solidFill>
                  <a:srgbClr val="6699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2400" i="1" dirty="0">
              <a:solidFill>
                <a:srgbClr val="6699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2517732" y="254994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194295" y="2936078"/>
            <a:ext cx="6755409" cy="1303519"/>
            <a:chOff x="3000" y="11984"/>
            <a:chExt cx="8323" cy="1606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00" y="11984"/>
              <a:ext cx="4176" cy="1606"/>
              <a:chOff x="1200" y="12869"/>
              <a:chExt cx="4176" cy="1606"/>
            </a:xfrm>
          </p:grpSpPr>
          <p:sp>
            <p:nvSpPr>
              <p:cNvPr id="14" name="Text Box 30"/>
              <p:cNvSpPr txBox="1">
                <a:spLocks noChangeArrowheads="1"/>
              </p:cNvSpPr>
              <p:nvPr/>
            </p:nvSpPr>
            <p:spPr bwMode="auto">
              <a:xfrm>
                <a:off x="2430" y="13620"/>
                <a:ext cx="57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R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5" name="Group 9"/>
              <p:cNvGrpSpPr>
                <a:grpSpLocks/>
              </p:cNvGrpSpPr>
              <p:nvPr/>
            </p:nvGrpSpPr>
            <p:grpSpPr bwMode="auto">
              <a:xfrm>
                <a:off x="1200" y="12869"/>
                <a:ext cx="4176" cy="1606"/>
                <a:chOff x="1200" y="12869"/>
                <a:chExt cx="4176" cy="1606"/>
              </a:xfrm>
            </p:grpSpPr>
            <p:grpSp>
              <p:nvGrpSpPr>
                <p:cNvPr id="16" name="Group 13"/>
                <p:cNvGrpSpPr>
                  <a:grpSpLocks/>
                </p:cNvGrpSpPr>
                <p:nvPr/>
              </p:nvGrpSpPr>
              <p:grpSpPr bwMode="auto">
                <a:xfrm>
                  <a:off x="1200" y="12869"/>
                  <a:ext cx="4176" cy="1606"/>
                  <a:chOff x="4800" y="12869"/>
                  <a:chExt cx="4176" cy="1606"/>
                </a:xfrm>
              </p:grpSpPr>
              <p:grpSp>
                <p:nvGrpSpPr>
                  <p:cNvPr id="20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800" y="13320"/>
                    <a:ext cx="2520" cy="881"/>
                    <a:chOff x="4080" y="13140"/>
                    <a:chExt cx="4530" cy="1781"/>
                  </a:xfrm>
                </p:grpSpPr>
                <p:sp>
                  <p:nvSpPr>
                    <p:cNvPr id="28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5880" y="14580"/>
                      <a:ext cx="1560" cy="210"/>
                    </a:xfrm>
                    <a:custGeom>
                      <a:avLst/>
                      <a:gdLst>
                        <a:gd name="T0" fmla="*/ 0 w 1920"/>
                        <a:gd name="T1" fmla="*/ 180 h 360"/>
                        <a:gd name="T2" fmla="*/ 120 w 1920"/>
                        <a:gd name="T3" fmla="*/ 360 h 360"/>
                        <a:gd name="T4" fmla="*/ 240 w 1920"/>
                        <a:gd name="T5" fmla="*/ 0 h 360"/>
                        <a:gd name="T6" fmla="*/ 360 w 1920"/>
                        <a:gd name="T7" fmla="*/ 360 h 360"/>
                        <a:gd name="T8" fmla="*/ 480 w 1920"/>
                        <a:gd name="T9" fmla="*/ 0 h 360"/>
                        <a:gd name="T10" fmla="*/ 600 w 1920"/>
                        <a:gd name="T11" fmla="*/ 360 h 360"/>
                        <a:gd name="T12" fmla="*/ 720 w 1920"/>
                        <a:gd name="T13" fmla="*/ 0 h 360"/>
                        <a:gd name="T14" fmla="*/ 840 w 1920"/>
                        <a:gd name="T15" fmla="*/ 360 h 360"/>
                        <a:gd name="T16" fmla="*/ 960 w 1920"/>
                        <a:gd name="T17" fmla="*/ 0 h 360"/>
                        <a:gd name="T18" fmla="*/ 1080 w 1920"/>
                        <a:gd name="T19" fmla="*/ 360 h 360"/>
                        <a:gd name="T20" fmla="*/ 1200 w 1920"/>
                        <a:gd name="T21" fmla="*/ 0 h 360"/>
                        <a:gd name="T22" fmla="*/ 1320 w 1920"/>
                        <a:gd name="T23" fmla="*/ 360 h 360"/>
                        <a:gd name="T24" fmla="*/ 1440 w 1920"/>
                        <a:gd name="T25" fmla="*/ 0 h 360"/>
                        <a:gd name="T26" fmla="*/ 1560 w 1920"/>
                        <a:gd name="T27" fmla="*/ 360 h 360"/>
                        <a:gd name="T28" fmla="*/ 1680 w 1920"/>
                        <a:gd name="T29" fmla="*/ 0 h 360"/>
                        <a:gd name="T30" fmla="*/ 1800 w 1920"/>
                        <a:gd name="T31" fmla="*/ 360 h 360"/>
                        <a:gd name="T32" fmla="*/ 1920 w 1920"/>
                        <a:gd name="T33" fmla="*/ 180 h 3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920" h="360">
                          <a:moveTo>
                            <a:pt x="0" y="180"/>
                          </a:moveTo>
                          <a:lnTo>
                            <a:pt x="120" y="360"/>
                          </a:lnTo>
                          <a:lnTo>
                            <a:pt x="240" y="0"/>
                          </a:lnTo>
                          <a:lnTo>
                            <a:pt x="360" y="360"/>
                          </a:lnTo>
                          <a:lnTo>
                            <a:pt x="480" y="0"/>
                          </a:lnTo>
                          <a:lnTo>
                            <a:pt x="600" y="360"/>
                          </a:lnTo>
                          <a:lnTo>
                            <a:pt x="720" y="0"/>
                          </a:lnTo>
                          <a:lnTo>
                            <a:pt x="840" y="360"/>
                          </a:lnTo>
                          <a:lnTo>
                            <a:pt x="960" y="0"/>
                          </a:lnTo>
                          <a:lnTo>
                            <a:pt x="1080" y="360"/>
                          </a:lnTo>
                          <a:lnTo>
                            <a:pt x="1200" y="0"/>
                          </a:lnTo>
                          <a:lnTo>
                            <a:pt x="1320" y="360"/>
                          </a:lnTo>
                          <a:lnTo>
                            <a:pt x="1440" y="0"/>
                          </a:lnTo>
                          <a:lnTo>
                            <a:pt x="1560" y="360"/>
                          </a:lnTo>
                          <a:lnTo>
                            <a:pt x="1680" y="0"/>
                          </a:lnTo>
                          <a:lnTo>
                            <a:pt x="1800" y="360"/>
                          </a:lnTo>
                          <a:lnTo>
                            <a:pt x="1920" y="18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410" y="13425"/>
                      <a:ext cx="1200" cy="1260"/>
                    </a:xfrm>
                    <a:custGeom>
                      <a:avLst/>
                      <a:gdLst>
                        <a:gd name="T0" fmla="*/ 0 w 1200"/>
                        <a:gd name="T1" fmla="*/ 1260 h 1260"/>
                        <a:gd name="T2" fmla="*/ 1200 w 1200"/>
                        <a:gd name="T3" fmla="*/ 1260 h 1260"/>
                        <a:gd name="T4" fmla="*/ 1200 w 1200"/>
                        <a:gd name="T5" fmla="*/ 0 h 1260"/>
                        <a:gd name="T6" fmla="*/ 0 w 1200"/>
                        <a:gd name="T7" fmla="*/ 0 h 12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00" h="1260">
                          <a:moveTo>
                            <a:pt x="0" y="1260"/>
                          </a:moveTo>
                          <a:lnTo>
                            <a:pt x="1200" y="1260"/>
                          </a:lnTo>
                          <a:lnTo>
                            <a:pt x="120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0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0" y="14685"/>
                      <a:ext cx="8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1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0" y="14520"/>
                      <a:ext cx="0" cy="3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2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0" y="14445"/>
                      <a:ext cx="0" cy="4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3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4080" y="13425"/>
                      <a:ext cx="1560" cy="1260"/>
                    </a:xfrm>
                    <a:custGeom>
                      <a:avLst/>
                      <a:gdLst>
                        <a:gd name="T0" fmla="*/ 840 w 1560"/>
                        <a:gd name="T1" fmla="*/ 1260 h 1260"/>
                        <a:gd name="T2" fmla="*/ 0 w 1560"/>
                        <a:gd name="T3" fmla="*/ 1260 h 1260"/>
                        <a:gd name="T4" fmla="*/ 0 w 1560"/>
                        <a:gd name="T5" fmla="*/ 0 h 1260"/>
                        <a:gd name="T6" fmla="*/ 1560 w 1560"/>
                        <a:gd name="T7" fmla="*/ 0 h 12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560" h="1260">
                          <a:moveTo>
                            <a:pt x="840" y="1260"/>
                          </a:moveTo>
                          <a:lnTo>
                            <a:pt x="0" y="1260"/>
                          </a:lnTo>
                          <a:lnTo>
                            <a:pt x="0" y="0"/>
                          </a:lnTo>
                          <a:lnTo>
                            <a:pt x="156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4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0" y="13140"/>
                      <a:ext cx="896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5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25" y="13140"/>
                      <a:ext cx="896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2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0" y="13920"/>
                    <a:ext cx="48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+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0" y="13935"/>
                    <a:ext cx="600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–</a:t>
                    </a:r>
                    <a:endPara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01" y="12869"/>
                    <a:ext cx="2275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rPr>
                      <a:t>กระแสไฟไหล</a:t>
                    </a:r>
                    <a:endPara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6810" y="13380"/>
                    <a:ext cx="312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5" name="Line 1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254" y="13731"/>
                    <a:ext cx="312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6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57" y="14145"/>
                    <a:ext cx="142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160" y="13380"/>
                    <a:ext cx="312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00" y="13170"/>
                  <a:ext cx="60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P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50" y="13170"/>
                  <a:ext cx="48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N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00" y="12900"/>
                  <a:ext cx="108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DIODE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5790" y="12561"/>
              <a:ext cx="5533" cy="540"/>
              <a:chOff x="5790" y="13680"/>
              <a:chExt cx="5533" cy="540"/>
            </a:xfrm>
          </p:grpSpPr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7320" y="13980"/>
                <a:ext cx="192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 rot="5400000">
                <a:off x="8070" y="13800"/>
                <a:ext cx="480" cy="36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8505" y="13800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5790" y="13680"/>
                <a:ext cx="165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ANODE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(+)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9030" y="13680"/>
                <a:ext cx="2293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333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CATHODE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(–)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36" name="สี่เหลี่ยมผืนผ้า 35"/>
          <p:cNvSpPr/>
          <p:nvPr/>
        </p:nvSpPr>
        <p:spPr>
          <a:xfrm>
            <a:off x="3522780" y="4201414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การทำงานของไดโอด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1486491" y="4628172"/>
            <a:ext cx="6103897" cy="1091474"/>
            <a:chOff x="2036" y="3486"/>
            <a:chExt cx="6208" cy="1110"/>
          </a:xfrm>
        </p:grpSpPr>
        <p:grpSp>
          <p:nvGrpSpPr>
            <p:cNvPr id="40" name="Group 48"/>
            <p:cNvGrpSpPr>
              <a:grpSpLocks/>
            </p:cNvGrpSpPr>
            <p:nvPr/>
          </p:nvGrpSpPr>
          <p:grpSpPr bwMode="auto">
            <a:xfrm>
              <a:off x="3706" y="3486"/>
              <a:ext cx="2595" cy="1110"/>
              <a:chOff x="5475" y="4005"/>
              <a:chExt cx="2595" cy="1110"/>
            </a:xfrm>
          </p:grpSpPr>
          <p:grpSp>
            <p:nvGrpSpPr>
              <p:cNvPr id="47" name="Group 52"/>
              <p:cNvGrpSpPr>
                <a:grpSpLocks/>
              </p:cNvGrpSpPr>
              <p:nvPr/>
            </p:nvGrpSpPr>
            <p:grpSpPr bwMode="auto">
              <a:xfrm>
                <a:off x="5760" y="4343"/>
                <a:ext cx="1695" cy="697"/>
                <a:chOff x="5760" y="4455"/>
                <a:chExt cx="1695" cy="697"/>
              </a:xfrm>
            </p:grpSpPr>
            <p:sp>
              <p:nvSpPr>
                <p:cNvPr id="51" name="AutoShape 57"/>
                <p:cNvSpPr>
                  <a:spLocks noChangeArrowheads="1"/>
                </p:cNvSpPr>
                <p:nvPr/>
              </p:nvSpPr>
              <p:spPr bwMode="auto">
                <a:xfrm rot="5400000">
                  <a:off x="6458" y="4522"/>
                  <a:ext cx="652" cy="60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2" name="Line 56"/>
                <p:cNvSpPr>
                  <a:spLocks noChangeShapeType="1"/>
                </p:cNvSpPr>
                <p:nvPr/>
              </p:nvSpPr>
              <p:spPr bwMode="auto">
                <a:xfrm>
                  <a:off x="5760" y="4815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" name="Line 55"/>
                <p:cNvSpPr>
                  <a:spLocks noChangeShapeType="1"/>
                </p:cNvSpPr>
                <p:nvPr/>
              </p:nvSpPr>
              <p:spPr bwMode="auto">
                <a:xfrm>
                  <a:off x="7060" y="4815"/>
                  <a:ext cx="38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4" name="Line 54"/>
                <p:cNvSpPr>
                  <a:spLocks noChangeShapeType="1"/>
                </p:cNvSpPr>
                <p:nvPr/>
              </p:nvSpPr>
              <p:spPr bwMode="auto">
                <a:xfrm>
                  <a:off x="7080" y="4635"/>
                  <a:ext cx="0" cy="36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5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7095" y="4455"/>
                  <a:ext cx="360" cy="36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48" name="Text Box 51"/>
              <p:cNvSpPr txBox="1">
                <a:spLocks noChangeArrowheads="1"/>
              </p:cNvSpPr>
              <p:nvPr/>
            </p:nvSpPr>
            <p:spPr bwMode="auto">
              <a:xfrm>
                <a:off x="5475" y="4275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A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49" name="Text Box 50"/>
              <p:cNvSpPr txBox="1">
                <a:spLocks noChangeArrowheads="1"/>
              </p:cNvSpPr>
              <p:nvPr/>
            </p:nvSpPr>
            <p:spPr bwMode="auto">
              <a:xfrm>
                <a:off x="7350" y="4005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G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50" name="Text Box 49"/>
              <p:cNvSpPr txBox="1">
                <a:spLocks noChangeArrowheads="1"/>
              </p:cNvSpPr>
              <p:nvPr/>
            </p:nvSpPr>
            <p:spPr bwMode="auto">
              <a:xfrm>
                <a:off x="7350" y="4395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K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6661" y="3500"/>
              <a:ext cx="1525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ไฟกระตุ้นที่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G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>
              <a:off x="5941" y="3786"/>
              <a:ext cx="856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43" name="Text Box 45"/>
            <p:cNvSpPr txBox="1">
              <a:spLocks noChangeArrowheads="1"/>
            </p:cNvSpPr>
            <p:nvPr/>
          </p:nvSpPr>
          <p:spPr bwMode="auto">
            <a:xfrm>
              <a:off x="2036" y="3861"/>
              <a:ext cx="1385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กระแสไฟไหล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3359" y="4181"/>
              <a:ext cx="480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6061" y="4176"/>
              <a:ext cx="480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6541" y="3876"/>
              <a:ext cx="1703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ea typeface="Times New Roman" panose="02020603050405020304" pitchFamily="18" charset="0"/>
                  <a:cs typeface="Cordia New" panose="020B0304020202020204" pitchFamily="34" charset="-34"/>
                </a:rPr>
                <a:t>กระแสไฟไหลผ่าน</a:t>
              </a: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56" name="สี่เหลี่ยมผืนผ้า 55"/>
          <p:cNvSpPr/>
          <p:nvPr/>
        </p:nvSpPr>
        <p:spPr>
          <a:xfrm>
            <a:off x="3564632" y="5942781"/>
            <a:ext cx="2024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ไทริสเตอร์หรือ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SCR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9785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9309" y="784945"/>
            <a:ext cx="8586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ทำงานระบบจุดระเบิดแบบ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CDI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ที่ตำแหน่งไฟแรงต่ำ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36" y="1631559"/>
            <a:ext cx="6546528" cy="294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600200" y="5120864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การทำงานระบบจุดระเบิดแบบ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CDI 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ที่ตำแหน่งไฟแรงต่ำ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6230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3756" y="772419"/>
            <a:ext cx="8536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ทำงานระบบจุดระเบิดแบบ 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CDI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ที่ตำแหน่งไฟแรงสูง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12" y="1644084"/>
            <a:ext cx="7126976" cy="300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495294" y="5244210"/>
            <a:ext cx="615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การทำงานระบบจุดระเบิดแบบ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CDI 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ที่ตำแหน่งไฟแรงสูง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6623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8" y="842419"/>
            <a:ext cx="5929896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8748" y="1536506"/>
            <a:ext cx="8614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75945" algn="l"/>
              </a:tabLs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ข้อดี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และข้อเสียระบบจุดระเบิดแบบหน้าทองขาว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24739"/>
              </p:ext>
            </p:extLst>
          </p:nvPr>
        </p:nvGraphicFramePr>
        <p:xfrm>
          <a:off x="641542" y="2353392"/>
          <a:ext cx="7860916" cy="14670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30458"/>
                <a:gridCol w="3930458"/>
              </a:tblGrid>
              <a:tr h="293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th-TH" sz="1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ข้อดี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4310" marR="9431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th-TH" sz="1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ข้อเสีย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4310" marR="9431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586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เครื่องยนต์เล็กไม่ต้องใช้แบตเตอรี่ทำให้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9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สะดวกในการใช้งาน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4310" marR="9431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เครื่องยนต์ติดยากเนื่องจากไฟจุดระเบิดไม่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th-TH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แรงที่ความเร็วรอบต่ำ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4310" marR="9431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586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ไฟแรงสูงสูงตามความเร็วรอบของเครื่องยนต์ ไฟไม่ขาดเมื่อความเร็วรอบสูง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4310" marR="9431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2</a:t>
                      </a:r>
                      <a:r>
                        <a:rPr lang="th-TH" sz="19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 ค่าใช้จ่ายการบำรุงรักษามากและต้องปรับแต่งหน้าทองขาวบ่อย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4310" marR="9431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402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4" y="767261"/>
            <a:ext cx="7123191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64634" y="1461350"/>
            <a:ext cx="8616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75945" algn="l"/>
              </a:tabLs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 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ข้อดี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และข้อเสียระบบจุดระเบิดแบบทรานซิสเตอร์และแบบ</a:t>
            </a:r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CDI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164969"/>
              </p:ext>
            </p:extLst>
          </p:nvPr>
        </p:nvGraphicFramePr>
        <p:xfrm>
          <a:off x="622556" y="2137042"/>
          <a:ext cx="7898888" cy="26813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49444"/>
                <a:gridCol w="3949444"/>
              </a:tblGrid>
              <a:tr h="304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th-TH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ข้อดีแบบทรานซิสเตอร์และแบบ </a:t>
                      </a:r>
                      <a:r>
                        <a:rPr lang="en-US" sz="20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CDI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5487" marR="9548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th-TH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ข้อเสียแบบทรานซิสเตอร์และแบบ </a:t>
                      </a:r>
                      <a:r>
                        <a:rPr lang="en-US" sz="20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CDI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5487" marR="9548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594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 การบำรุงรักษาไม่ยุ่งยากเนื่องจากชิ้นส่วน</a:t>
                      </a:r>
                      <a:endParaRPr lang="en-US" sz="18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กลไกมีน้อยและไม่ต้องปรับแต่ง</a:t>
                      </a:r>
                      <a:endParaRPr lang="en-US" sz="18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95487" marR="9548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 อุปกรณ์ระบบจุดระเบิดมีราคาแพง</a:t>
                      </a:r>
                      <a:endParaRPr lang="en-US" sz="18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95487" marR="9548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FF"/>
                    </a:solidFill>
                  </a:tcPr>
                </a:tc>
              </a:tr>
              <a:tr h="594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 </a:t>
                      </a:r>
                      <a:r>
                        <a:rPr lang="th-TH" sz="1800" dirty="0" err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สตาร์ต</a:t>
                      </a: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ติดง่ายเนื่องจากไฟแรงสูงที่เกิดจาก</a:t>
                      </a:r>
                      <a:endParaRPr lang="en-US" sz="18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คอยล์สูงกว่าแบบหน้าทองขาว</a:t>
                      </a:r>
                      <a:endParaRPr lang="en-US" sz="18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95487" marR="9548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 การซ่อมแซมอุปกรณ์จุดระเบิดซึ่งทำด้วย</a:t>
                      </a:r>
                      <a:endParaRPr lang="en-US" sz="18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อิเล็กทรอนิกส์ไม่สามารถซ่อมและแก้ไขได้</a:t>
                      </a:r>
                      <a:endParaRPr lang="en-US" sz="18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95487" marR="9548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FF"/>
                    </a:solidFill>
                  </a:tcPr>
                </a:tc>
              </a:tr>
              <a:tr h="594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 อายุการใช้งานหัวเทียนนานเพราะกำลังไฟ</a:t>
                      </a:r>
                      <a:endParaRPr lang="en-US" sz="18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th-TH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จากการจุดระเบิดสูงและสม่ำเสมอ</a:t>
                      </a:r>
                      <a:endParaRPr lang="en-US" sz="1800" dirty="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95487" marR="9548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8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95487" marR="9548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4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r>
                        <a:rPr lang="th-TH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. การจุดระเบิดใช้อุปกรณ์อิเล็กทรอนิกส์ทำให้</a:t>
                      </a:r>
                      <a:endParaRPr lang="en-US" sz="18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th-TH" sz="18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การทำงานเป็นไปอย่างอัตโนมัติ</a:t>
                      </a:r>
                      <a:endParaRPr lang="en-US" sz="1800"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95487" marR="9548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5945" algn="l"/>
                        </a:tabLst>
                      </a:pPr>
                      <a:r>
                        <a:rPr lang="en-US" sz="20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95487" marR="9548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093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2" y="729684"/>
            <a:ext cx="5700813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63" y="1779750"/>
            <a:ext cx="5171674" cy="206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771941" y="408874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การปรับตั้งคอยล์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5492" y="4792587"/>
            <a:ext cx="8575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การปรับตั้งคอยล์จุด</a:t>
            </a:r>
            <a:r>
              <a:rPr lang="th-TH" sz="2400" b="1" i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ระเบิด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หมายถึง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การปรับตั้งระยะห่างระหว่างขาคอยล์กับแม่เหล็กให้มีระยะห่างตามที่เครื่องยนต์แต่ละรุ่นกำหนดไว้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247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7" y="754736"/>
            <a:ext cx="5700813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686077"/>
            <a:ext cx="4718050" cy="289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286000" y="504497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ส่วนประกอบหัวเทียนและระยะห่างเขี้ยวหัวเทียน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7505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4360" y="840071"/>
            <a:ext cx="8611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ตั้งระยะห่างของเขี้ยวหัวเทียน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ระยะห่างเขี้ยวหัวเทียน มีผลต่อประสิทธิภาพการทำงานของหัวเทียนมาก ระยะห่างเขี้ยวหัวเทียนที่ถูกต้องจริง ๆ ต้องใช้</a:t>
            </a:r>
            <a:r>
              <a:rPr lang="th-TH" sz="2400" dirty="0" err="1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ฟิลเลอร์เกจ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ชนิดลวดกลมวัด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4360" y="1789548"/>
            <a:ext cx="8611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สังเกตสีและลักษณะของหัวเทียน</a:t>
            </a:r>
            <a:r>
              <a:rPr lang="th-TH" sz="2400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ลักษณะที่สังเกตเห็นได้ของหัวเทียนเป็นตัวบ่งบอกถึงสภาวะการทำงานของเครื่องยนต์ ซึ่งสามารถตรวจวิเคราะห์ปัญหาของเครื่องยนต์ได้จากการสังเกตลักษณะของหัวเทียน ดังต่อไปนี้</a:t>
            </a:r>
            <a:endParaRPr lang="en-US" sz="18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08" y="3020675"/>
            <a:ext cx="12049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52" y="3020675"/>
            <a:ext cx="1301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77" y="4763670"/>
            <a:ext cx="1284287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/>
          <a:stretch>
            <a:fillRect/>
          </a:stretch>
        </p:blipFill>
        <p:spPr bwMode="auto">
          <a:xfrm>
            <a:off x="3945588" y="4802323"/>
            <a:ext cx="1336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90" y="4781132"/>
            <a:ext cx="13271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278606" y="4234704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ปกติ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64725" y="4234704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สีดำแห้ง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37916" y="6030411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คราบน้ำมัน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00220" y="6071426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ร้อนเกินไป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51803" y="6030411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สึกหรอ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3202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6888" y="805055"/>
            <a:ext cx="86116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38163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ถ้า</a:t>
            </a: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ฉนวนหัวเทียนเป็นสีน้ำตาลอ่อน หรือสีเทาอ่อน แสดงว่าหัวเทียนทำงานภายใต้สภาวะที่ดี การเผาไหม้สมบูรณ์เป็น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ปกติ</a:t>
            </a:r>
          </a:p>
          <a:p>
            <a:pPr algn="thaiDist">
              <a:spcAft>
                <a:spcPts val="0"/>
              </a:spcAft>
              <a:tabLst>
                <a:tab pos="538163" algn="l"/>
              </a:tabLst>
            </a:pPr>
            <a:endParaRPr lang="en-US" sz="2400" dirty="0">
              <a:solidFill>
                <a:srgbClr val="33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38163" algn="l"/>
              </a:tabLst>
            </a:pP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ถ้า</a:t>
            </a: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หัวเทียนมีสภาพเป็นสีดำแห้ง และเช็ดออกได้ง่าย แสดงว่าส่วนผสมหนา ให้ตรวจซ่อมคาร์บูเรเตอร์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ใหม่</a:t>
            </a:r>
          </a:p>
          <a:p>
            <a:pPr algn="thaiDist">
              <a:spcAft>
                <a:spcPts val="0"/>
              </a:spcAft>
              <a:tabLst>
                <a:tab pos="538163" algn="l"/>
              </a:tabLst>
            </a:pPr>
            <a:endParaRPr lang="en-US" sz="2400" dirty="0">
              <a:solidFill>
                <a:srgbClr val="33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38163" algn="l"/>
              </a:tabLst>
            </a:pP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ถ้า</a:t>
            </a: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หัวเทียนมีสภาพน้ำมันหล่อลื่นเปียก แสดงว่าน้ำมันเครื่องรั่วไหลเข้าไปในกระบอกสูบเนื่องจากการสึกหรอที่กระบอกสูบและแหวนลูกสูบ ให้ตรวจซ่อมเครื่องยนต์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ใหม่</a:t>
            </a:r>
          </a:p>
          <a:p>
            <a:pPr algn="thaiDist">
              <a:spcAft>
                <a:spcPts val="0"/>
              </a:spcAft>
              <a:tabLst>
                <a:tab pos="538163" algn="l"/>
              </a:tabLst>
            </a:pPr>
            <a:endParaRPr lang="th-TH" sz="2400" dirty="0" smtClean="0">
              <a:solidFill>
                <a:srgbClr val="33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38163" algn="l"/>
              </a:tabLst>
            </a:pP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ถ้า</a:t>
            </a: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หัวเทียนมีสภาพไหม้และกร่อน แสดงว่าเครื่องยนต์ร้อนเกินไปหรือการระบายความร้อนไม่ดีพอ อาจใช้หัวเทียนผิดเบอร์ คือ ใช้หัวเทียนร้อน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เกินไป</a:t>
            </a:r>
          </a:p>
          <a:p>
            <a:pPr algn="thaiDist">
              <a:spcAft>
                <a:spcPts val="0"/>
              </a:spcAft>
              <a:tabLst>
                <a:tab pos="538163" algn="l"/>
              </a:tabLst>
            </a:pPr>
            <a:endParaRPr lang="en-US" sz="2400" dirty="0">
              <a:solidFill>
                <a:srgbClr val="33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38163" algn="l"/>
              </a:tabLst>
            </a:pP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sz="2400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ถ้า</a:t>
            </a:r>
            <a:r>
              <a:rPr lang="th-TH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หัวเทียนหมดสภาพอายุการใช้งาน ปลายเขี้ยวหัวเทียนจะสึกหรอเนื่องจากการใช้งานนาน </a:t>
            </a:r>
            <a:endParaRPr lang="en-US" sz="2400" dirty="0">
              <a:solidFill>
                <a:srgbClr val="33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38163" algn="l"/>
              </a:tabLst>
            </a:pPr>
            <a:r>
              <a:rPr lang="en-US" sz="2400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19830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0" y="142209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0" y="2098844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0" y="2775597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0" y="3452350"/>
            <a:ext cx="5534570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19" y="4129103"/>
            <a:ext cx="6648312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0" y="4805856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20" y="548261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114816" y="840648"/>
            <a:ext cx="0" cy="482400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114816" y="1665511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1114816" y="2247717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1114816" y="2915669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1114816" y="3601223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1114816" y="4277976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1114816" y="4939665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1114816" y="5631484"/>
            <a:ext cx="720000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6" y="622174"/>
            <a:ext cx="3126035" cy="51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58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2" y="693693"/>
            <a:ext cx="6080258" cy="4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44551" y="1401240"/>
            <a:ext cx="8548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ระบบ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จุดระเบิดที่ใช้ในเครื่องยนต์เล็กแก๊ส</a:t>
            </a:r>
            <a:r>
              <a:rPr lang="th-T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โซลีน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ส่วนใหญ่จะออกแบบให้เป็นระบบจุดระเบิดด้วย</a:t>
            </a:r>
            <a:r>
              <a:rPr lang="th-T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แมกนี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โต ซึ่งแบ่งออกได้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 คือ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 ระบบ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จุดระเบิดแบบหน้าทองขาว</a:t>
            </a:r>
            <a:endParaRPr lang="en-US" sz="2400" dirty="0">
              <a:solidFill>
                <a:srgbClr val="7030A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2. ระบบ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จุดระเบิดแบบทรานซิสเตอร์</a:t>
            </a:r>
            <a:endParaRPr lang="en-US" sz="2400" dirty="0">
              <a:solidFill>
                <a:srgbClr val="7030A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3. ระบบ</a:t>
            </a:r>
            <a:r>
              <a:rPr lang="th-TH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จุดระเบิดแบบ </a:t>
            </a:r>
            <a:r>
              <a:rPr lang="en-US" sz="2400" dirty="0">
                <a:solidFill>
                  <a:srgbClr val="7030A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CDI</a:t>
            </a:r>
            <a:endParaRPr lang="en-US" sz="2400" dirty="0">
              <a:solidFill>
                <a:srgbClr val="7030A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0" y="3340232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44550" y="3963609"/>
            <a:ext cx="8548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i="1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ระบบ</a:t>
            </a:r>
            <a:r>
              <a:rPr lang="th-TH" sz="2400" b="1" i="1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จุดระเบิดแบบหน้าทองขาวมีส่วนประกอบและการทำงานดังต่อไปนี้</a:t>
            </a:r>
            <a:endParaRPr lang="en-US" sz="2400" b="1" i="1" dirty="0">
              <a:solidFill>
                <a:srgbClr val="33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ของระบบจุดระเบิดแบบหน้าทองขาว </a:t>
            </a:r>
            <a:r>
              <a:rPr lang="th-TH" sz="2400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ประกอบด้วย</a:t>
            </a:r>
          </a:p>
          <a:p>
            <a:pPr algn="thaiDist">
              <a:spcAft>
                <a:spcPts val="0"/>
              </a:spcAft>
            </a:pPr>
            <a:endParaRPr lang="en-US" sz="8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คอยล์ 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	2.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ลูกเบี้ยว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	3.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หน้า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ทองขาว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152377" y="4825383"/>
            <a:ext cx="4114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หัว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เทียน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คอนเดนเซอร์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ล้อ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แม่เหล็ก 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6277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703" y="641181"/>
            <a:ext cx="8586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4.1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ทำงานของระบบจุดระเบิดแบบหน้าทองขาว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7" y="1311015"/>
            <a:ext cx="5328316" cy="234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869223" y="2192311"/>
            <a:ext cx="3094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วงจรจุดระเบิดแบบหน้าทองขาว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0" y="3908681"/>
            <a:ext cx="489743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349662" y="4372658"/>
            <a:ext cx="5855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การทำงานของวงจรจุด</a:t>
            </a:r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ระเบิด</a:t>
            </a:r>
          </a:p>
          <a:p>
            <a:pPr algn="ctr"/>
            <a:r>
              <a:rPr lang="th-TH" sz="2400" b="1" i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หน้าทองขาว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3967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3" y="72098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58393" y="1461350"/>
            <a:ext cx="852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ระบบ</a:t>
            </a:r>
            <a:r>
              <a:rPr lang="th-TH" sz="2400" b="1" i="1" dirty="0">
                <a:solidFill>
                  <a:srgbClr val="33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จุดระเบิดแบบทรานซิสเตอร์มีส่วนประกอบและการทำงานดังต่อไปนี้</a:t>
            </a:r>
            <a:endParaRPr lang="en-US" sz="2400" b="1" i="1" dirty="0">
              <a:solidFill>
                <a:srgbClr val="33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64" y="2276882"/>
            <a:ext cx="6483072" cy="25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424835" y="5344419"/>
            <a:ext cx="6294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ส่วนประกอบของวงจรจุดระเบิดแบบทรานซิสเตอร์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007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704" y="728907"/>
            <a:ext cx="8586591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0000"/>
              </a:lnSpc>
              <a:spcAft>
                <a:spcPts val="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ส่วนประกอบระบบจุดระเบิดแบบทรานซิสเตอร์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แม่เหล็ก</a:t>
            </a:r>
            <a:endParaRPr lang="th-TH" sz="2400" dirty="0">
              <a:solidFill>
                <a:schemeClr val="accent2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98" y="1571421"/>
            <a:ext cx="3397872" cy="12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480228" y="1899645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แม่เหล็กถาวรที่ล้อช่วยแรง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8702" y="2956518"/>
            <a:ext cx="8586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ทรานซิสเตอร์ 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ทำหน้าที่เป็นสวิตช์ตัด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ต่อวงจรไฟ </a:t>
            </a:r>
            <a:endParaRPr lang="th-TH" sz="2400" dirty="0">
              <a:solidFill>
                <a:schemeClr val="accent2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1" y="3653989"/>
            <a:ext cx="4218846" cy="173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179670" y="4334319"/>
            <a:ext cx="3526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การทำงานของทรานซิสเตอร์ต่อวงจร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8702" y="5621586"/>
            <a:ext cx="8677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3.</a:t>
            </a:r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วงจร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ควบคุมทำหน้าที่ให้ทรานซิสเตอร์ตัด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</a:t>
            </a:r>
            <a:r>
              <a:rPr lang="th-TH" sz="2400" dirty="0">
                <a:solidFill>
                  <a:schemeClr val="accent2">
                    <a:lumMod val="7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ต่อวงจรไฟแรงต่ำของวงจร 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8614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6783" y="754890"/>
            <a:ext cx="8611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4.2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</a:t>
            </a:r>
            <a:r>
              <a:rPr lang="th-TH" sz="2400" b="1" dirty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ทำงานของระบบจุดระเบิดแบบ</a:t>
            </a:r>
            <a:r>
              <a:rPr lang="th-TH" sz="2400" b="1" dirty="0" smtClean="0">
                <a:solidFill>
                  <a:srgbClr val="000099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ทรานซิสเตอร์</a:t>
            </a:r>
            <a:endParaRPr lang="en-US" sz="2400" b="1" dirty="0" smtClean="0">
              <a:solidFill>
                <a:srgbClr val="000099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endParaRPr lang="en-US" sz="800" b="1" dirty="0">
              <a:solidFill>
                <a:srgbClr val="000099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1.</a:t>
            </a:r>
            <a:r>
              <a:rPr lang="th-TH" sz="2400" b="1" i="1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การ</a:t>
            </a:r>
            <a:r>
              <a:rPr lang="th-TH" sz="2400" b="1" i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ทำงานตำแหน่งไฟแรงต่ำ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48" y="2072069"/>
            <a:ext cx="6428703" cy="272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429393" y="5183259"/>
            <a:ext cx="6356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วงจรจุดระเบิดแบบทรานซิสเตอร์ทำงานในตำแหน่งไฟแรงต่ำ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7276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368" y="671203"/>
            <a:ext cx="3913572" cy="4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b="1" i="1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การ</a:t>
            </a:r>
            <a:r>
              <a:rPr lang="th-TH" sz="2400" b="1" i="1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ทำงานตำแหน่งไฟแรงสูง</a:t>
            </a:r>
            <a:endParaRPr lang="en-US" sz="1800" b="1" i="1" dirty="0">
              <a:solidFill>
                <a:schemeClr val="accent2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55" y="1542046"/>
            <a:ext cx="7003689" cy="30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37995" y="5043039"/>
            <a:ext cx="8567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วงจรจุดระเบิดแบบทรานซิสเตอร์ทำงานในตำแหน่งไฟแรงสูง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2419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9" y="708802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70919" y="1348616"/>
            <a:ext cx="8472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i="1" dirty="0" smtClean="0">
                <a:solidFill>
                  <a:srgbClr val="00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ระบบ</a:t>
            </a:r>
            <a:r>
              <a:rPr lang="th-TH" sz="2400" b="1" i="1" dirty="0">
                <a:solidFill>
                  <a:srgbClr val="00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จุดระเบิดแบบ </a:t>
            </a:r>
            <a:r>
              <a:rPr lang="en-US" sz="2400" b="1" i="1" dirty="0">
                <a:solidFill>
                  <a:srgbClr val="00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CDI </a:t>
            </a:r>
            <a:r>
              <a:rPr lang="th-TH" sz="2400" b="1" i="1" dirty="0">
                <a:solidFill>
                  <a:srgbClr val="00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มีส่วนประกอบและการทำงานดังต่อไปนี้</a:t>
            </a:r>
            <a:endParaRPr lang="en-US" sz="2400" b="1" i="1" dirty="0">
              <a:solidFill>
                <a:srgbClr val="0066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70" y="2273975"/>
            <a:ext cx="6909660" cy="281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790903" y="5456214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ส่วนประกอบวงจรจุดระเบิดแบบ 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CDI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7051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425</Words>
  <Application>Microsoft Office PowerPoint</Application>
  <PresentationFormat>นำเสนอทางหน้าจอ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Angsana New</vt:lpstr>
      <vt:lpstr>Arial</vt:lpstr>
      <vt:lpstr>Calibri</vt:lpstr>
      <vt:lpstr>Calibri Light</vt:lpstr>
      <vt:lpstr>Cordia New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50</cp:revision>
  <dcterms:created xsi:type="dcterms:W3CDTF">2020-06-16T04:35:48Z</dcterms:created>
  <dcterms:modified xsi:type="dcterms:W3CDTF">2020-06-17T03:32:46Z</dcterms:modified>
</cp:coreProperties>
</file>