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00FF"/>
    <a:srgbClr val="990033"/>
    <a:srgbClr val="660033"/>
    <a:srgbClr val="996600"/>
    <a:srgbClr val="FF3300"/>
    <a:srgbClr val="993300"/>
    <a:srgbClr val="333300"/>
    <a:srgbClr val="00808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102"/>
      </p:cViewPr>
      <p:guideLst>
        <p:guide pos="288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9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8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36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90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4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0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4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8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52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1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070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9" y="632869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74" y="1336110"/>
            <a:ext cx="32575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5713543" y="3288341"/>
            <a:ext cx="250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การปรับตั้งระยะห่างวาล์ว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0439" y="1210850"/>
            <a:ext cx="45171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วิธีการปรับ</a:t>
            </a: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endParaRPr lang="en-US" sz="8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ฝาครอบวาล์ว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endParaRPr lang="th-TH" sz="800" dirty="0" smtClean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หมุนเครื่องยนต์ให้ลูกสูบอยู่ในจังหวะอัด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สุด</a:t>
            </a: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endParaRPr lang="en-US" sz="8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 err="1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ฟิลเลอร์เกจตรวจส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อบระยะห่างวาล์วตามค่าที่กำหนด ถ้าไม่ได้ให้ปรับตั้งระยะห่างวาล์วใหม่</a:t>
            </a:r>
            <a:endParaRPr lang="en-US" sz="2400" dirty="0">
              <a:solidFill>
                <a:srgbClr val="00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30439" y="3888897"/>
            <a:ext cx="3153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CC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มาตรฐาน ระยะห่างวาล์ว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615159"/>
              </p:ext>
            </p:extLst>
          </p:nvPr>
        </p:nvGraphicFramePr>
        <p:xfrm>
          <a:off x="804047" y="4494817"/>
          <a:ext cx="7535906" cy="8692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67536"/>
                <a:gridCol w="3768370"/>
              </a:tblGrid>
              <a:tr h="28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ค่ามาตรฐาน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0160" marR="9016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เครื่องยนต์ รุ่น </a:t>
                      </a:r>
                      <a:r>
                        <a:rPr lang="en-US" sz="19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GX </a:t>
                      </a:r>
                      <a:r>
                        <a:rPr lang="th-TH" sz="19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ทุกรุ่น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0160" marR="9016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</a:tr>
              <a:tr h="28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วาล์วไอดี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0160" marR="9016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15 ± 0</a:t>
                      </a:r>
                      <a:r>
                        <a:rPr lang="th-TH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02 </a:t>
                      </a:r>
                      <a:r>
                        <a:rPr lang="th-TH" sz="1900" dirty="0" err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มม</a:t>
                      </a:r>
                      <a:r>
                        <a:rPr lang="th-TH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0160" marR="9016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7F7"/>
                    </a:solidFill>
                  </a:tcPr>
                </a:tc>
              </a:tr>
              <a:tr h="28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วาล์วไอเสีย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0160" marR="9016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</a:t>
                      </a: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20 ± 0</a:t>
                      </a:r>
                      <a:r>
                        <a:rPr lang="th-TH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02 </a:t>
                      </a:r>
                      <a:r>
                        <a:rPr lang="th-TH" sz="1900" dirty="0" err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มม</a:t>
                      </a:r>
                      <a:r>
                        <a:rPr lang="th-TH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0160" marR="9016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085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0" y="718747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17" y="1405608"/>
            <a:ext cx="3760706" cy="21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5901208" y="2265844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การปรับรอบเดินเบา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9310" y="3726342"/>
            <a:ext cx="86053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วิธีการปรับ</a:t>
            </a:r>
          </a:p>
          <a:p>
            <a:pPr algn="thaiDist">
              <a:spcAft>
                <a:spcPts val="0"/>
              </a:spcAft>
            </a:pPr>
            <a:endParaRPr lang="en-US" sz="800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ติด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เครื่องยนต์ให้เครื่องยนต์ทำงานเพื่ออุ่นเครื่องประมาณ 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 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นาที</a:t>
            </a:r>
          </a:p>
          <a:p>
            <a:pPr algn="thaiDist">
              <a:spcAft>
                <a:spcPts val="0"/>
              </a:spcAft>
            </a:pPr>
            <a:endParaRPr lang="en-US" sz="800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หมุน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กรูปรับรอบเดินเบาในทิศทางตามเข็มนาฬิกาและทวนเข็มนาฬิกาเพื่อหาจุดที่ให้รอบเครื่องยนต์สูงสุดโดยปกติ ตำแหน่งดังกล่าวสามารถหาได้โดยคลายสกรูออกด้วยค่าเฉพาะเป็นรอบของการหมุนตามที่กำหนด</a:t>
            </a:r>
            <a:endParaRPr lang="en-US" sz="2400" dirty="0">
              <a:solidFill>
                <a:srgbClr val="990033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4895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0" y="743799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005465" y="1436512"/>
            <a:ext cx="5490141" cy="2509008"/>
            <a:chOff x="1421" y="2505"/>
            <a:chExt cx="8139" cy="3721"/>
          </a:xfrm>
        </p:grpSpPr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2642"/>
              <a:ext cx="6454" cy="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6758" y="2505"/>
              <a:ext cx="280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ให้คันเร่งอยู่ในตำแหน่งเปิดสุด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 flipV="1">
              <a:off x="2294" y="5052"/>
              <a:ext cx="1233" cy="249"/>
            </a:xfrm>
            <a:custGeom>
              <a:avLst/>
              <a:gdLst>
                <a:gd name="T0" fmla="*/ 0 w 1560"/>
                <a:gd name="T1" fmla="*/ 0 h 360"/>
                <a:gd name="T2" fmla="*/ 0 w 1560"/>
                <a:gd name="T3" fmla="*/ 360 h 360"/>
                <a:gd name="T4" fmla="*/ 1560 w 1560"/>
                <a:gd name="T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0" h="360">
                  <a:moveTo>
                    <a:pt x="0" y="0"/>
                  </a:moveTo>
                  <a:lnTo>
                    <a:pt x="0" y="360"/>
                  </a:lnTo>
                  <a:lnTo>
                    <a:pt x="1560" y="3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495" y="5345"/>
              <a:ext cx="182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แกนกาวานา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V="1">
              <a:off x="3615" y="3774"/>
              <a:ext cx="0" cy="5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644" y="5198"/>
              <a:ext cx="1174" cy="411"/>
            </a:xfrm>
            <a:custGeom>
              <a:avLst/>
              <a:gdLst>
                <a:gd name="T0" fmla="*/ 0 w 1200"/>
                <a:gd name="T1" fmla="*/ 0 h 540"/>
                <a:gd name="T2" fmla="*/ 0 w 1200"/>
                <a:gd name="T3" fmla="*/ 540 h 540"/>
                <a:gd name="T4" fmla="*/ 1200 w 1200"/>
                <a:gd name="T5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0" h="540">
                  <a:moveTo>
                    <a:pt x="0" y="0"/>
                  </a:moveTo>
                  <a:lnTo>
                    <a:pt x="0" y="540"/>
                  </a:lnTo>
                  <a:lnTo>
                    <a:pt x="1200" y="54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421" y="5184"/>
              <a:ext cx="1880" cy="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ปลอกเลื่อนกาวานาประกบให้ชิดติดกัน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763" y="3334"/>
              <a:ext cx="182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กาวานา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879" y="2703"/>
              <a:ext cx="182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แขนกาวานา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V="1">
              <a:off x="4642" y="3099"/>
              <a:ext cx="0" cy="5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1261145" y="3967690"/>
            <a:ext cx="5095362" cy="2199784"/>
            <a:chOff x="2029" y="6532"/>
            <a:chExt cx="7140" cy="3083"/>
          </a:xfrm>
        </p:grpSpPr>
        <p:pic>
          <p:nvPicPr>
            <p:cNvPr id="9246" name="Picture 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" y="6575"/>
              <a:ext cx="4406" cy="3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2290" y="7124"/>
              <a:ext cx="1563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แขนกาวานา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693" y="9138"/>
              <a:ext cx="1748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คีมจับแกนกาวานา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2029" y="7921"/>
              <a:ext cx="1431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ล็อกนอตยึด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แขนกาวานา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>
              <a:off x="4529" y="9375"/>
              <a:ext cx="26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5598" y="8808"/>
              <a:ext cx="1884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หมุนตามเข็มนาฬิกา</a:t>
              </a:r>
              <a:endPara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2739" y="8653"/>
              <a:ext cx="1123" cy="337"/>
            </a:xfrm>
            <a:custGeom>
              <a:avLst/>
              <a:gdLst>
                <a:gd name="T0" fmla="*/ 0 w 1560"/>
                <a:gd name="T1" fmla="*/ 0 h 360"/>
                <a:gd name="T2" fmla="*/ 0 w 1560"/>
                <a:gd name="T3" fmla="*/ 360 h 360"/>
                <a:gd name="T4" fmla="*/ 1560 w 1560"/>
                <a:gd name="T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0" h="360">
                  <a:moveTo>
                    <a:pt x="0" y="0"/>
                  </a:moveTo>
                  <a:lnTo>
                    <a:pt x="0" y="360"/>
                  </a:lnTo>
                  <a:lnTo>
                    <a:pt x="1560" y="3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7420" y="6532"/>
              <a:ext cx="1749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อากาศเข้า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648" y="8808"/>
              <a:ext cx="1024" cy="252"/>
            </a:xfrm>
            <a:custGeom>
              <a:avLst/>
              <a:gdLst>
                <a:gd name="T0" fmla="*/ 0 w 1560"/>
                <a:gd name="T1" fmla="*/ 0 h 360"/>
                <a:gd name="T2" fmla="*/ 0 w 1560"/>
                <a:gd name="T3" fmla="*/ 360 h 360"/>
                <a:gd name="T4" fmla="*/ 1560 w 1560"/>
                <a:gd name="T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0" h="360">
                  <a:moveTo>
                    <a:pt x="0" y="0"/>
                  </a:moveTo>
                  <a:lnTo>
                    <a:pt x="0" y="360"/>
                  </a:lnTo>
                  <a:lnTo>
                    <a:pt x="1560" y="3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28" y="7531"/>
              <a:ext cx="1123" cy="336"/>
            </a:xfrm>
            <a:custGeom>
              <a:avLst/>
              <a:gdLst>
                <a:gd name="T0" fmla="*/ 0 w 1560"/>
                <a:gd name="T1" fmla="*/ 0 h 360"/>
                <a:gd name="T2" fmla="*/ 0 w 1560"/>
                <a:gd name="T3" fmla="*/ 360 h 360"/>
                <a:gd name="T4" fmla="*/ 1560 w 1560"/>
                <a:gd name="T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0" h="360">
                  <a:moveTo>
                    <a:pt x="0" y="0"/>
                  </a:moveTo>
                  <a:lnTo>
                    <a:pt x="0" y="360"/>
                  </a:lnTo>
                  <a:lnTo>
                    <a:pt x="1560" y="3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24" name="สี่เหลี่ยมผืนผ้า 23"/>
          <p:cNvSpPr/>
          <p:nvPr/>
        </p:nvSpPr>
        <p:spPr>
          <a:xfrm>
            <a:off x="6356507" y="3273706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การปรับตั้งกาวานา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1904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8246" y="757782"/>
            <a:ext cx="87275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th-TH" sz="2400" b="1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วิธีการ</a:t>
            </a:r>
            <a:r>
              <a:rPr lang="th-TH" sz="2400" b="1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ปรับตั้งกาวา</a:t>
            </a:r>
            <a:r>
              <a:rPr lang="th-TH" sz="2400" b="1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นา</a:t>
            </a: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endParaRPr lang="en-US" sz="800" dirty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ถังน้ำมัน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endParaRPr lang="en-US" sz="8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คลาย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นอตยึดแขนกาวานาออกพอหลวม 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ๆ</a:t>
            </a: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endParaRPr lang="en-US" sz="800" dirty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ดัน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แขนกาวานาไปในตำแหน่งให้วาล์วปีกผีเสื้อเปิดสุด (เร่งสุด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endParaRPr lang="en-US" sz="800" dirty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คีมจับแกนกาวานาแล้วหมุนไปตามเข็มนาฬิกาจน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สุด</a:t>
            </a: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endParaRPr lang="en-US" sz="800" dirty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ขัน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นอตยึดแขนกาวานาให้แน่น</a:t>
            </a: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en-US" sz="24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endParaRPr lang="en-US" sz="8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6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ตรวจสอบการทำงานของกาวานาให้เคลื่อนที่ได้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สะดวก</a:t>
            </a: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endParaRPr lang="en-US" sz="800" dirty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7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ติด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เครื่องยนต์อุ่นเครื่องให้ได้อุณหภูมิของการทำงาน แล้วหมุนสกรูจำกัดรอบเครื่องยนต์เพื่อปรับตั้งรอบสูงสุดตามมาตรฐาน</a:t>
            </a:r>
            <a:endParaRPr lang="en-US" sz="2400" dirty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</a:p>
          <a:p>
            <a:pPr algn="thaiDist">
              <a:spcAft>
                <a:spcPts val="0"/>
              </a:spcAft>
            </a:pPr>
            <a:r>
              <a:rPr lang="en-US" sz="2400" b="1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solidFill>
                <a:srgbClr val="660033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7599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6" y="713501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572000" y="1619930"/>
            <a:ext cx="3988761" cy="3618139"/>
            <a:chOff x="2730" y="2520"/>
            <a:chExt cx="6810" cy="6210"/>
          </a:xfrm>
        </p:grpSpPr>
        <p:pic>
          <p:nvPicPr>
            <p:cNvPr id="10256" name="Picture 16" descr="คาร์บูทั้งลูก2"/>
            <p:cNvPicPr>
              <a:picLocks noChangeAspect="1" noChangeArrowheads="1"/>
            </p:cNvPicPr>
            <p:nvPr/>
          </p:nvPicPr>
          <p:blipFill>
            <a:blip r:embed="rId3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5" t="7013" r="13750" b="9013"/>
            <a:stretch>
              <a:fillRect/>
            </a:stretch>
          </p:blipFill>
          <p:spPr bwMode="auto">
            <a:xfrm>
              <a:off x="3060" y="2700"/>
              <a:ext cx="6300" cy="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3135" y="3555"/>
              <a:ext cx="9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6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2790" y="4425"/>
              <a:ext cx="9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730" y="5160"/>
              <a:ext cx="9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2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730" y="6155"/>
              <a:ext cx="9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3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060" y="6900"/>
              <a:ext cx="9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5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555" y="7640"/>
              <a:ext cx="9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11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770" y="8045"/>
              <a:ext cx="9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4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075" y="8090"/>
              <a:ext cx="9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12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990" y="7520"/>
              <a:ext cx="9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7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7920" y="7020"/>
              <a:ext cx="9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8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8640" y="5865"/>
              <a:ext cx="9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9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6300" y="2520"/>
              <a:ext cx="9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10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6" name="สี่เหลี่ยมผืนผ้า 15"/>
          <p:cNvSpPr/>
          <p:nvPr/>
        </p:nvSpPr>
        <p:spPr>
          <a:xfrm>
            <a:off x="5159604" y="5554909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ส่วนประกอบของคาร์บูเรเตอร์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82751" y="1241960"/>
            <a:ext cx="46023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7.5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ต่างๆ ของคาร์บูเรเตอร์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มีดังนี้</a:t>
            </a:r>
            <a:endParaRPr lang="en-US" sz="2400" dirty="0">
              <a:solidFill>
                <a:srgbClr val="FF00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627063" algn="l"/>
                <a:tab pos="3149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 สก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รูปรับอากาศ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627063" algn="l"/>
                <a:tab pos="314960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นม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หนูเดินเบา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627063" algn="l"/>
                <a:tab pos="3149600" algn="l"/>
              </a:tabLst>
            </a:pP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3. ท่อ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ทาง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เดินอากาศ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627063" algn="l"/>
                <a:tab pos="314960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นม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หนูอากาศ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627063" algn="l"/>
                <a:tab pos="3149600" algn="l"/>
              </a:tabLst>
            </a:pP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5. เข็ม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จ่ายน้ำมัน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627063" algn="l"/>
                <a:tab pos="314960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6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สก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รูปรับวาล์วเร่ง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627063" algn="l"/>
                <a:tab pos="3149600" algn="l"/>
              </a:tabLst>
            </a:pP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7. ลูก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ลอย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627063" algn="l"/>
                <a:tab pos="314960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8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เข็ม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ลูกลอย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627063" algn="l"/>
                <a:tab pos="3149600" algn="l"/>
              </a:tabLst>
            </a:pP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9. เสื้อ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ลูกลอย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627063" algn="l"/>
                <a:tab pos="314960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10.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ช่องทาง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ฉีดอากาศหลัก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627063" algn="l"/>
                <a:tab pos="3149600" algn="l"/>
              </a:tabLst>
            </a:pP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11. สก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รูถ่ายน้ำมันห้องลูกลอย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627063" algn="l"/>
                <a:tab pos="314960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12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ห้อง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ลูกลอย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1445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6886" y="744865"/>
            <a:ext cx="8561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บำรุงรักษาและตรวจสอบแก้ไข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</a:t>
            </a:r>
            <a:r>
              <a:rPr lang="th-TH" sz="2400" b="1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ประสิทธิภาพ</a:t>
            </a:r>
            <a:r>
              <a:rPr lang="th-TH" sz="2400" b="1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ที่รอบเดินเบาต่ำและเครื่องยนต์เดินไม่เรียบ</a:t>
            </a:r>
            <a:endParaRPr lang="en-US" sz="2400" dirty="0">
              <a:solidFill>
                <a:srgbClr val="990033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131820"/>
              </p:ext>
            </p:extLst>
          </p:nvPr>
        </p:nvGraphicFramePr>
        <p:xfrm>
          <a:off x="993193" y="1725897"/>
          <a:ext cx="7188926" cy="41488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22420"/>
                <a:gridCol w="3566506"/>
              </a:tblGrid>
              <a:tr h="306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สาเหตุและการแก้ไข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86267" marR="86267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6267" marR="86267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6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3230" algn="l"/>
                        </a:tabLst>
                      </a:pP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ปรับสกรูอากาศไม่ถูกต้อง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3230" algn="l"/>
                        </a:tabLst>
                      </a:pP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ตั้งสกรูปรับอากาศตามที่กำหนด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3230" algn="l"/>
                        </a:tabLst>
                      </a:pP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อย่าขันสกรูปรับอากาศแน่นเกินไปเพราะ		จะทำให้ปลายสกรูชำรุดเสียหายได้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86267" marR="86267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6267" marR="86267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3230" algn="l"/>
                        </a:tabLst>
                      </a:pP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นมหนูเดินเบาอุดตัน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3230" algn="l"/>
                        </a:tabLst>
                      </a:pP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	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ใช้เข็มขนาดเส้นผ่านศูนย์กลาง 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3230" algn="l"/>
                        </a:tabLst>
                      </a:pP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	ทำความสะอาดนมหนูเดินเบา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3230" algn="l"/>
                        </a:tabLst>
                      </a:pP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ระวังรูอากาศอาจจะชำรุดเสียหายได้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86267" marR="86267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6267" marR="86267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3230" algn="l"/>
                        </a:tabLst>
                      </a:pP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ท่อทางเดินอากาศอุดตัน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3230" algn="l"/>
                        </a:tabLst>
                      </a:pP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ล้างและเป่าลมทำความสะอาด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86267" marR="86267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6267" marR="86267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2"/>
          <a:stretch>
            <a:fillRect/>
          </a:stretch>
        </p:blipFill>
        <p:spPr bwMode="auto">
          <a:xfrm>
            <a:off x="5321996" y="2200960"/>
            <a:ext cx="18478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83" y="3622043"/>
            <a:ext cx="15906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06" y="4836250"/>
            <a:ext cx="12668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506839" y="2848660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สกรูปรับอากาศ</a:t>
            </a:r>
            <a:endParaRPr lang="th-TH" sz="20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559673" y="4185786"/>
            <a:ext cx="1260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นมหนูเดินเบา</a:t>
            </a:r>
            <a:endParaRPr lang="th-TH" sz="20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450583" y="5467574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ท่อทางเดินอากาศ</a:t>
            </a:r>
            <a:endParaRPr lang="th-TH" sz="20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9792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4000" y="488472"/>
            <a:ext cx="4179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b="1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b="1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เครื่อง</a:t>
            </a:r>
            <a:r>
              <a:rPr lang="th-TH" sz="2400" b="1" dirty="0" err="1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r>
              <a:rPr lang="th-TH" sz="2400" b="1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ติดแล้ว</a:t>
            </a:r>
            <a:r>
              <a:rPr lang="th-TH" sz="2400" b="1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ดับ</a:t>
            </a:r>
            <a:endParaRPr lang="en-US" sz="2400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07581"/>
              </p:ext>
            </p:extLst>
          </p:nvPr>
        </p:nvGraphicFramePr>
        <p:xfrm>
          <a:off x="1590805" y="950137"/>
          <a:ext cx="5924811" cy="24158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85446"/>
                <a:gridCol w="2939365"/>
              </a:tblGrid>
              <a:tr h="267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th-TH" sz="17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สาเหตุและการแก้ไข</a:t>
                      </a:r>
                      <a:endParaRPr lang="en-US" sz="17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70574" marR="7057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574" marR="7057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166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endParaRPr lang="en-US" sz="600" dirty="0" smtClean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en-US" sz="17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นมหนูอากาศอุดตัน</a:t>
                      </a:r>
                      <a:endParaRPr lang="en-US" sz="17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en-US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1</a:t>
                      </a:r>
                      <a:r>
                        <a:rPr lang="th-TH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	</a:t>
                      </a:r>
                      <a:r>
                        <a:rPr lang="th-TH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ใช้เข็มขนาดเส้นผ่านศูนย์กลาง </a:t>
                      </a:r>
                      <a:r>
                        <a:rPr lang="en-US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r>
                        <a:rPr lang="th-TH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th-TH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	ทำความสะอาด</a:t>
                      </a:r>
                      <a:endParaRPr lang="en-US" sz="17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en-US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1</a:t>
                      </a:r>
                      <a:r>
                        <a:rPr lang="th-TH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	</a:t>
                      </a:r>
                      <a:r>
                        <a:rPr lang="th-TH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ใช้ลมเป่าทำความสะอาด</a:t>
                      </a:r>
                      <a:endParaRPr lang="en-US" sz="17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70574" marR="7057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endParaRPr lang="en-US" sz="17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th-TH" sz="4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en-US" sz="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574" marR="7057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endParaRPr lang="en-US" sz="600" dirty="0" smtClean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en-US" sz="17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เข็มจ่ายน้ำมันเชื้อเพลิงอุดตัน</a:t>
                      </a:r>
                      <a:endParaRPr lang="en-US" sz="17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en-US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2</a:t>
                      </a:r>
                      <a:r>
                        <a:rPr lang="th-TH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	</a:t>
                      </a:r>
                      <a:r>
                        <a:rPr lang="th-TH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ล้างและใช้ลมเป่าทำความสะอาด</a:t>
                      </a:r>
                      <a:endParaRPr lang="en-US" sz="17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en-US" sz="17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70574" marR="7057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en-US" sz="4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574" marR="7057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62" y="1506086"/>
            <a:ext cx="1843207" cy="4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45" y="2559073"/>
            <a:ext cx="1902667" cy="4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509533" y="3027461"/>
            <a:ext cx="1587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16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เข็มจ่ายน้ำมันเชื้อเพลิง</a:t>
            </a:r>
            <a:endParaRPr lang="en-US" sz="16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413730" y="1962582"/>
            <a:ext cx="1587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16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เข็มจ่ายน้ำมันเชื้อเพลิง</a:t>
            </a:r>
            <a:endParaRPr lang="en-US" sz="16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57180"/>
              </p:ext>
            </p:extLst>
          </p:nvPr>
        </p:nvGraphicFramePr>
        <p:xfrm>
          <a:off x="1578279" y="3362007"/>
          <a:ext cx="5954821" cy="27424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82417"/>
                <a:gridCol w="297240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460" marR="7046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460" marR="7046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832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endParaRPr lang="en-US" sz="800" dirty="0" smtClean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en-US" sz="16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ปรับสกรูวาล์วเร่งไม่ถูกต้อง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3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	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ปรับให้ถูกต้องตามค่าที่กำหนด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460" marR="7046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endParaRPr lang="en-US" sz="16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en-US" sz="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460" marR="7046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2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endParaRPr lang="en-US" sz="800" dirty="0" smtClean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en-US" sz="16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ลูกลอยทำงานไม่ถูกต้อง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4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	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ปรับลูกลอยให้ถูกต้องตามค่าที่กำหนด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79705" algn="l"/>
                          <a:tab pos="450850" algn="l"/>
                        </a:tabLs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460" marR="7046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460" marR="7046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94" y="3702316"/>
            <a:ext cx="1376310" cy="7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67" y="5105197"/>
            <a:ext cx="1512964" cy="5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5537110" y="4507439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สกรูปรับวาล์วเร่ง</a:t>
            </a:r>
            <a:endParaRPr lang="th-TH" sz="18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795798" y="5666293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ลูกลอย</a:t>
            </a:r>
            <a:endParaRPr lang="th-TH" sz="18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2018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3047" y="787445"/>
            <a:ext cx="325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b="1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b="1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 น้ำมัน</a:t>
            </a:r>
            <a:r>
              <a:rPr lang="th-TH" sz="2400" b="1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รั่ว, น้ำมันล้น</a:t>
            </a:r>
            <a:endParaRPr lang="en-US" sz="2400" dirty="0">
              <a:solidFill>
                <a:srgbClr val="990033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13524"/>
              </p:ext>
            </p:extLst>
          </p:nvPr>
        </p:nvGraphicFramePr>
        <p:xfrm>
          <a:off x="1141962" y="1497427"/>
          <a:ext cx="6860075" cy="34085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56716"/>
                <a:gridCol w="3403359"/>
              </a:tblGrid>
              <a:tr h="292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th-TH" sz="1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สาเหตุและการแก้ไข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2321" marR="8232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en-US" sz="1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2321" marR="8232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615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9580" algn="l"/>
                        </a:tabLst>
                      </a:pPr>
                      <a:endParaRPr lang="en-US" sz="800" dirty="0" smtClean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9580" algn="l"/>
                        </a:tabLst>
                      </a:pPr>
                      <a:r>
                        <a:rPr lang="en-US" sz="20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 </a:t>
                      </a:r>
                      <a:r>
                        <a:rPr lang="th-TH" sz="20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มี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เศษผงหรือสิ่งสกปรกติดอยู่ที่หน้าสัมผัสของ	เข็มลูกลอย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9580" algn="l"/>
                        </a:tabLst>
                      </a:pP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ล้างทำความสะอาดเข็มลูกลอย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82321" marR="8232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en-US" sz="10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en-US" sz="5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2321" marR="8232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9580" algn="l"/>
                        </a:tabLst>
                      </a:pPr>
                      <a:endParaRPr lang="en-US" sz="900" dirty="0" smtClean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9580" algn="l"/>
                        </a:tabLst>
                      </a:pPr>
                      <a:r>
                        <a:rPr lang="en-US" sz="20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เสื้อลูกลอยสกปรกหรือเสียหาย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9580" algn="l"/>
                        </a:tabLst>
                      </a:pP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ล้างทำความสะอาดเสื้อลูกลอย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  <a:tab pos="449580" algn="l"/>
                        </a:tabLst>
                      </a:pP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82321" marR="8232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2321" marR="8232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70" y="1996765"/>
            <a:ext cx="1520650" cy="89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13" y="3565722"/>
            <a:ext cx="1269113" cy="7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696792" y="2908689"/>
            <a:ext cx="1048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เข็มลูกลอย</a:t>
            </a:r>
            <a:endParaRPr lang="th-TH" sz="20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17929" y="4438317"/>
            <a:ext cx="1045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เสื้อลูกลอย</a:t>
            </a:r>
            <a:endParaRPr lang="th-TH" sz="20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8883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3652" y="897679"/>
            <a:ext cx="863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b="1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b="1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ประสิทธิภาพ</a:t>
            </a:r>
            <a:r>
              <a:rPr lang="th-TH" sz="2400" b="1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ต่ำที่รอบสูงรอบไม่คงที่ รอบตก</a:t>
            </a:r>
            <a:endParaRPr lang="en-US" sz="2400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1703698" y="1530133"/>
            <a:ext cx="5736603" cy="4519938"/>
            <a:chOff x="2148835" y="1530133"/>
            <a:chExt cx="4846330" cy="3818481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8835" y="1530133"/>
              <a:ext cx="4846330" cy="1197765"/>
            </a:xfrm>
            <a:prstGeom prst="rect">
              <a:avLst/>
            </a:prstGeom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3"/>
            <a:srcRect b="59420"/>
            <a:stretch/>
          </p:blipFill>
          <p:spPr>
            <a:xfrm>
              <a:off x="2148835" y="2727898"/>
              <a:ext cx="4846330" cy="2620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896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3048897" y="781565"/>
            <a:ext cx="5011720" cy="5455578"/>
            <a:chOff x="2116899" y="885339"/>
            <a:chExt cx="5011720" cy="545557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0839" y="1165614"/>
              <a:ext cx="4782322" cy="3861824"/>
            </a:xfrm>
            <a:prstGeom prst="rect">
              <a:avLst/>
            </a:prstGeom>
          </p:spPr>
        </p:pic>
        <p:pic>
          <p:nvPicPr>
            <p:cNvPr id="3" name="รูปภาพ 2"/>
            <p:cNvPicPr>
              <a:picLocks noChangeAspect="1"/>
            </p:cNvPicPr>
            <p:nvPr/>
          </p:nvPicPr>
          <p:blipFill rotWithShape="1">
            <a:blip r:embed="rId3"/>
            <a:srcRect b="76413"/>
            <a:stretch/>
          </p:blipFill>
          <p:spPr>
            <a:xfrm>
              <a:off x="2180839" y="5016669"/>
              <a:ext cx="4782322" cy="1324248"/>
            </a:xfrm>
            <a:prstGeom prst="rect">
              <a:avLst/>
            </a:prstGeom>
          </p:spPr>
        </p:pic>
        <p:pic>
          <p:nvPicPr>
            <p:cNvPr id="4" name="รูปภาพ 3"/>
            <p:cNvPicPr>
              <a:picLocks noChangeAspect="1"/>
            </p:cNvPicPr>
            <p:nvPr/>
          </p:nvPicPr>
          <p:blipFill rotWithShape="1">
            <a:blip r:embed="rId4"/>
            <a:srcRect t="64362"/>
            <a:stretch/>
          </p:blipFill>
          <p:spPr>
            <a:xfrm>
              <a:off x="2116899" y="885339"/>
              <a:ext cx="5011720" cy="305327"/>
            </a:xfrm>
            <a:prstGeom prst="rect">
              <a:avLst/>
            </a:prstGeom>
          </p:spPr>
        </p:pic>
      </p:grpSp>
      <p:sp>
        <p:nvSpPr>
          <p:cNvPr id="5" name="สี่เหลี่ยมผืนผ้า 4"/>
          <p:cNvSpPr/>
          <p:nvPr/>
        </p:nvSpPr>
        <p:spPr>
          <a:xfrm>
            <a:off x="381179" y="2921529"/>
            <a:ext cx="26677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การตรวจสอบ</a:t>
            </a:r>
            <a:r>
              <a:rPr lang="th-TH" sz="2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</a:t>
            </a:r>
          </a:p>
          <a:p>
            <a:pPr algn="ctr"/>
            <a:r>
              <a:rPr lang="th-TH" sz="2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คาร์บูเรเตอร์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9061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34" y="1537199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34" y="2203401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34" y="2869603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34" y="3535805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34" y="4202007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34" y="4868209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227551" y="850514"/>
            <a:ext cx="0" cy="428400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207261" y="2408092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227551" y="3080740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202499" y="3753388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227551" y="4426036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227551" y="5098682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227551" y="1735444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9" y="656117"/>
            <a:ext cx="2930658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656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2" y="731273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55491" y="1308536"/>
            <a:ext cx="8512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i="1" dirty="0" smtClean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th-TH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การบำรุงรักษาเครื่องยนต์เล็กแก๊สโซ</a:t>
            </a:r>
            <a:r>
              <a:rPr lang="th-TH" sz="2400" i="1" dirty="0" err="1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ลีนฮอนด้า</a:t>
            </a:r>
            <a:r>
              <a:rPr lang="th-TH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รุ่น (</a:t>
            </a:r>
            <a:r>
              <a:rPr lang="en-US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GX120</a:t>
            </a:r>
            <a:r>
              <a:rPr lang="th-TH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GX160</a:t>
            </a:r>
            <a:r>
              <a:rPr lang="th-TH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GX200</a:t>
            </a:r>
            <a:r>
              <a:rPr lang="th-TH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GX240</a:t>
            </a:r>
            <a:r>
              <a:rPr lang="th-TH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GX270</a:t>
            </a:r>
            <a:r>
              <a:rPr lang="th-TH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GX340</a:t>
            </a:r>
            <a:r>
              <a:rPr lang="th-TH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GX390</a:t>
            </a:r>
            <a:r>
              <a:rPr lang="th-TH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en-US" sz="2400" i="1" dirty="0">
              <a:solidFill>
                <a:srgbClr val="00B05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5490" y="2139533"/>
            <a:ext cx="8512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609600" algn="l"/>
              </a:tabLs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บำรุงรักษาเครื่องยนต์เล็กแก๊สโซ</a:t>
            </a:r>
            <a:r>
              <a:rPr lang="th-TH" sz="2400" dirty="0" err="1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ลีนฮอนด้า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903954"/>
              </p:ext>
            </p:extLst>
          </p:nvPr>
        </p:nvGraphicFramePr>
        <p:xfrm>
          <a:off x="982165" y="2695600"/>
          <a:ext cx="7179669" cy="3291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4165"/>
                <a:gridCol w="963378"/>
                <a:gridCol w="961790"/>
                <a:gridCol w="961790"/>
                <a:gridCol w="963378"/>
                <a:gridCol w="963378"/>
                <a:gridCol w="961790"/>
              </a:tblGrid>
              <a:tr h="1067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การบำรุงรักษา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ช่วงเวลา(</a:t>
                      </a:r>
                      <a:r>
                        <a:rPr lang="en-US" sz="18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8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ก่อน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การใช้งาน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หลังการใช้งาน</a:t>
                      </a:r>
                      <a:r>
                        <a:rPr lang="en-US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20</a:t>
                      </a:r>
                      <a:r>
                        <a:rPr lang="th-TH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ชม.หรือ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เดือน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ทุกการใช้งาน </a:t>
                      </a:r>
                      <a:r>
                        <a:rPr lang="en-US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50 </a:t>
                      </a:r>
                      <a:r>
                        <a:rPr lang="th-TH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ชม.หรือ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 </a:t>
                      </a:r>
                      <a:r>
                        <a:rPr lang="en-US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 </a:t>
                      </a:r>
                      <a:r>
                        <a:rPr lang="th-TH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เดือน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ทุกการใช้งาน </a:t>
                      </a:r>
                      <a:r>
                        <a:rPr lang="en-US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100 </a:t>
                      </a:r>
                      <a:r>
                        <a:rPr lang="th-TH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ชม.หรือ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 </a:t>
                      </a:r>
                      <a:r>
                        <a:rPr lang="en-US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 </a:t>
                      </a:r>
                      <a:r>
                        <a:rPr lang="th-TH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เดือน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ทุกการใช้งาน </a:t>
                      </a:r>
                      <a:r>
                        <a:rPr lang="en-US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300 </a:t>
                      </a:r>
                      <a:r>
                        <a:rPr lang="th-TH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ชม.หรือ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 </a:t>
                      </a:r>
                      <a:r>
                        <a:rPr lang="en-US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lang="th-TH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ปี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69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น้ำมันเครื่อง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ตรวจสอบ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697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เปลี่ยน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น้ำมันเกียร์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ตรวจสอบ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697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เปลี่ยน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ปลั๊กหัวเทียน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ทำความสะอาด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รอบเดินเบา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ตรวจสอบและปรับตั้ง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5813" marR="85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99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3652" y="797471"/>
            <a:ext cx="8636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609600" algn="l"/>
              </a:tabLs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ต่อ) การบำรุงรักษาเครื่องยนต์เล็กแก๊สโซ</a:t>
            </a:r>
            <a:r>
              <a:rPr lang="th-TH" sz="2400" dirty="0" err="1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ลีนฮอนด้า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57565"/>
              </p:ext>
            </p:extLst>
          </p:nvPr>
        </p:nvGraphicFramePr>
        <p:xfrm>
          <a:off x="1628827" y="1440494"/>
          <a:ext cx="5886345" cy="48073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1223"/>
                <a:gridCol w="789838"/>
                <a:gridCol w="788536"/>
                <a:gridCol w="788536"/>
                <a:gridCol w="789838"/>
                <a:gridCol w="789838"/>
                <a:gridCol w="788536"/>
              </a:tblGrid>
              <a:tr h="938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การบำรุงรักษา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ช่วงเวลา(</a:t>
                      </a:r>
                      <a:r>
                        <a:rPr lang="en-US" sz="15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5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ก่อน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การใช้งาน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หลังการใช้งาน</a:t>
                      </a:r>
                      <a:r>
                        <a:rPr lang="en-US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20</a:t>
                      </a:r>
                      <a:r>
                        <a:rPr lang="th-TH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ชม.หรือ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เดือน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ทุกการใช้งาน </a:t>
                      </a:r>
                      <a:r>
                        <a:rPr lang="en-US" sz="15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50 </a:t>
                      </a:r>
                      <a:r>
                        <a:rPr lang="th-TH" sz="15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ชม.หรือ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 </a:t>
                      </a:r>
                      <a:r>
                        <a:rPr lang="en-US" sz="15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 </a:t>
                      </a:r>
                      <a:r>
                        <a:rPr lang="th-TH" sz="15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เดือน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ทุกการใช้งาน </a:t>
                      </a:r>
                      <a:r>
                        <a:rPr lang="en-US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100 </a:t>
                      </a:r>
                      <a:r>
                        <a:rPr lang="th-TH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ชม.หรือ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 </a:t>
                      </a:r>
                      <a:r>
                        <a:rPr lang="en-US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 </a:t>
                      </a:r>
                      <a:r>
                        <a:rPr lang="th-TH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เดือน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ทุกการใช้งาน </a:t>
                      </a:r>
                      <a:r>
                        <a:rPr lang="en-US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300 </a:t>
                      </a:r>
                      <a:r>
                        <a:rPr lang="th-TH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ชม.หรือ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 </a:t>
                      </a:r>
                      <a:r>
                        <a:rPr lang="en-US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lang="th-TH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ปี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ระยะห่างวาล์ว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ตรวจสอบและปรับตั้ง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ถ้วยกรองน้ำมันเชื้อเพลิง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ทำความสะอาด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ถังและกรองน้ำมันเชื้อเพลิง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ทำความสะอาด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กรองอากาศ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ตรวจสอบ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ทำความสะอาด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*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)(</a:t>
                      </a: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2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(แบบลมหมุน) ทุก </a:t>
                      </a: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 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เดือน หรือการใช้งาน </a:t>
                      </a: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150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ชม.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/>
                    </a:p>
                  </a:txBody>
                  <a:tcPr marL="93807" marR="93807" marT="46903" marB="46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1800"/>
                    </a:p>
                  </a:txBody>
                  <a:tcPr marL="93807" marR="93807" marT="46903" marB="46903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22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เปลี่ยน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**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800"/>
                    </a:p>
                  </a:txBody>
                  <a:tcPr marL="93807" marR="93807" marT="46903" marB="46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52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(แบบลมหมุน) ทุก </a:t>
                      </a: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 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ปี หรือการใช้งาน </a:t>
                      </a: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600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ชม.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/>
                    </a:p>
                  </a:txBody>
                  <a:tcPr marL="93807" marR="93807" marT="46903" marB="46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8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หัวเทียน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ตรวจสอบและปรับตั้ง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1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เปลี่ยน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0355" marR="70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763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81836" y="965373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630555" algn="l"/>
              </a:tabLst>
            </a:pP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*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การ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ทำความสะอาดควรทำกับกรองอากาศแบบควบคู่ ที่ใช้งานกับคาร์บูเรเตอร์แบบช่องระบายภายใน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เท่านั้น</a:t>
            </a:r>
          </a:p>
          <a:p>
            <a:pPr algn="thaiDist">
              <a:spcAft>
                <a:spcPts val="0"/>
              </a:spcAft>
              <a:tabLst>
                <a:tab pos="630555" algn="l"/>
              </a:tabLst>
            </a:pP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630555" algn="l"/>
              </a:tabLst>
            </a:pP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**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การ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เปลี่ยนควรทำกับไส้กรองอากาศแบบกระดาษ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เท่านั้น</a:t>
            </a:r>
          </a:p>
          <a:p>
            <a:pPr algn="thaiDist">
              <a:spcAft>
                <a:spcPts val="0"/>
              </a:spcAft>
              <a:tabLst>
                <a:tab pos="630555" algn="l"/>
              </a:tabLst>
            </a:pP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1. ถ้า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ใช้งานเครื่องยนต์ในพื้นที่ที่มีฝุ่นละอองมาก ควรทำความสะอาดทุกวัน หรือทุก ๆ </a:t>
            </a:r>
            <a:r>
              <a:rPr lang="en-US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 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ชม. 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ใช้งาน </a:t>
            </a:r>
            <a:endParaRPr lang="th-TH" sz="2400" dirty="0" smtClean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endParaRPr lang="th-TH" sz="2400" dirty="0" smtClean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r>
              <a:rPr lang="en-US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2.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ควร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ให้เข้ารับการบริการที่ศูนย์ตัวแทน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จำหน่าย</a:t>
            </a: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r>
              <a:rPr lang="en-US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การ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ตรวจสอบควรทำในช่วงเวลา หรือชั่วโมงการใช้งาน แล้วแต่ว่าสิ่งใดจะถึง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ก่อน</a:t>
            </a: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r>
              <a:rPr lang="en-US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ควร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ทำการบำรุงรักษาทันทีหลังจากถึงช่วงเวลากำหนด 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</a:t>
            </a:r>
            <a:endParaRPr lang="en-US" sz="2400" dirty="0">
              <a:solidFill>
                <a:srgbClr val="00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6870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8" y="718746"/>
            <a:ext cx="6080258" cy="4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8" y="1378984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330438" y="1974622"/>
            <a:ext cx="8537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i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i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บำรุงรักษาเครื่องยนต์เล็กแก๊ส</a:t>
            </a:r>
            <a:r>
              <a:rPr lang="th-TH" sz="2400" b="1" i="1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โซลีน</a:t>
            </a:r>
            <a:r>
              <a:rPr lang="th-TH" sz="2400" b="1" i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มีรายละเอียดดังต่อไปนี้</a:t>
            </a:r>
            <a:endParaRPr lang="en-US" sz="2400" b="1" i="1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เปลี่ยนถ่ายน้ำมันหล่อลื่น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75" y="2953200"/>
            <a:ext cx="4988849" cy="194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3161197" y="5371971"/>
            <a:ext cx="2821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การเปลี่ยนถ่ายน้ำมันหล่อลื่น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3782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4967" y="870145"/>
            <a:ext cx="85740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1700" algn="l"/>
              </a:tabLst>
            </a:pPr>
            <a:r>
              <a:rPr lang="th-TH" sz="2400" b="1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วิธีการเปลี่ยน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rgbClr val="99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b="1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ถอดฝาปิดช่องเติม</a:t>
            </a:r>
            <a:r>
              <a:rPr lang="th-TH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น้ำมันหล่อลื่น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rgbClr val="99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ถอดนอตอ่าง</a:t>
            </a:r>
            <a:r>
              <a:rPr lang="th-TH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น้ำมันหล่อลื่น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rgbClr val="99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นำภาชนะรองน้ำมันหล่อลื่นที่ถ่าย</a:t>
            </a:r>
            <a:r>
              <a:rPr lang="th-TH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rgbClr val="99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เติมน้ำมันหล่อลื่นใหม่ที่ยังไม่ได้ใช้งานลงในช่องเติมน้ำมันเครื่องให้ได้ระดับโดยตรวจสอบดูระดับน้ำมันที่ก้านวัดให้พอดี</a:t>
            </a:r>
            <a:endParaRPr lang="en-US" sz="2400" dirty="0">
              <a:solidFill>
                <a:srgbClr val="99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0892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3652" y="685163"/>
            <a:ext cx="8636695" cy="45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ทำความสะอาดกรองอากาศแบบเปียก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76" y="2156634"/>
            <a:ext cx="4309909" cy="145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4747129" y="3891408"/>
            <a:ext cx="3993402" cy="453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7000"/>
              </a:lnSpc>
              <a:spcAft>
                <a:spcPts val="0"/>
              </a:spcAft>
            </a:pP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การทำความสะอาดกรองอากาศแบบเปียก</a:t>
            </a:r>
            <a:endParaRPr lang="en-US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2091" y="1138492"/>
            <a:ext cx="4318347" cy="403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อ่าง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น้ำมันล้างให้สะอาดด้วยน้ำมันเบนซิน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เติม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น้ำมันหล่อลื่นตามที่กำหนดไว้ในอ่างน้ำมัน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อ่างน้ำมันเข้าที่เดิม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ทำ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ความสะอาดไส้กรองยูรีเท</a:t>
            </a:r>
            <a:r>
              <a:rPr lang="th-TH" sz="2400" dirty="0" err="1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นด้วย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น้ำมันเบนซิน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ไส้กรองยูรี</a:t>
            </a:r>
            <a:r>
              <a:rPr lang="th-TH" sz="2400" dirty="0" err="1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เทน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เข้าที่เดิม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6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ฝากรองอากาศ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7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นอตยึดกรองอากาศให้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แน่น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3653" y="5169663"/>
            <a:ext cx="8636694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</a:pPr>
            <a:r>
              <a:rPr lang="th-TH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th-TH" sz="2400" b="1" spc="-10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ข้อ</a:t>
            </a:r>
            <a:r>
              <a:rPr lang="th-TH" sz="2400" b="1" spc="-1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ควรจำ</a:t>
            </a:r>
            <a:r>
              <a:rPr lang="en-US" sz="2400" spc="-1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: </a:t>
            </a:r>
            <a:r>
              <a:rPr lang="th-TH" sz="2400" spc="-1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น้ำมันในไส้กรองอากาศยูรี</a:t>
            </a:r>
            <a:r>
              <a:rPr lang="th-TH" sz="2400" spc="-10" dirty="0" err="1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เทนมาก</a:t>
            </a:r>
            <a:r>
              <a:rPr lang="th-TH" sz="2400" spc="-1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เกินไปอาจจะทำให้ไส้กรองอากาศยูรี</a:t>
            </a:r>
            <a:r>
              <a:rPr lang="th-TH" sz="2400" spc="-10" dirty="0" err="1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เทน</a:t>
            </a:r>
            <a:r>
              <a:rPr lang="th-TH" sz="2400" spc="-1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อุดตัน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ได้ง่าย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6871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0625" y="860101"/>
            <a:ext cx="8567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ทำความสะอาดและการปรับตั้งหัวเทียน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55" y="1969170"/>
            <a:ext cx="3474885" cy="23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436791" y="4852200"/>
            <a:ext cx="2714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การทำความสะอาดหัวเทียน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0625" y="1394388"/>
            <a:ext cx="42713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วิธีการทำ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rgbClr val="33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ทำ</a:t>
            </a: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ความสะอาดคราบเขม่าหัวเทียนด้วยแปรงลวดให้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สะอาด</a:t>
            </a:r>
          </a:p>
          <a:p>
            <a:pPr>
              <a:spcAft>
                <a:spcPts val="0"/>
              </a:spcAft>
              <a:tabLst>
                <a:tab pos="900430" algn="l"/>
              </a:tabLst>
            </a:pPr>
            <a:endParaRPr lang="en-US" sz="2400" dirty="0">
              <a:solidFill>
                <a:srgbClr val="33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ตรวจสอบ</a:t>
            </a: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ช่องว่างของเขี้ยวหัวเทียนตามค่าที่กำหนดโดยใช้</a:t>
            </a:r>
            <a:r>
              <a:rPr lang="th-TH" sz="2400" dirty="0" err="1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ฟิลเลอร์เกจ</a:t>
            </a: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ถ้าไม่ได้ให้ปรับตั้งช่องว่างเขี้ยวหัวเทียน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ใหม่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endParaRPr lang="th-TH" sz="2400" dirty="0" smtClean="0">
              <a:solidFill>
                <a:srgbClr val="33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ถ้า</a:t>
            </a: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หัวเทียนสึกมาก ควรเปลี่ยนหัวเทียนใหม่</a:t>
            </a:r>
            <a:endParaRPr lang="en-US" sz="2400" dirty="0">
              <a:solidFill>
                <a:srgbClr val="33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3531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7493" y="910205"/>
            <a:ext cx="8549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 </a:t>
            </a:r>
            <a:r>
              <a:rPr lang="th-TH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มาตรฐาน ช่องว่างเขี้ยว</a:t>
            </a:r>
            <a:r>
              <a:rPr lang="th-TH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หัวเทียน</a:t>
            </a:r>
            <a:endParaRPr lang="en-US" sz="2400" dirty="0">
              <a:solidFill>
                <a:srgbClr val="99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33494"/>
              </p:ext>
            </p:extLst>
          </p:nvPr>
        </p:nvGraphicFramePr>
        <p:xfrm>
          <a:off x="721301" y="1691014"/>
          <a:ext cx="7657558" cy="7014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28779"/>
                <a:gridCol w="3828779"/>
              </a:tblGrid>
              <a:tr h="375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ค่ามาตรฐาน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1646" marR="91646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เครื่องยนต์ รุ่น </a:t>
                      </a:r>
                      <a:r>
                        <a:rPr lang="en-US" sz="21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GX </a:t>
                      </a:r>
                      <a:r>
                        <a:rPr lang="th-TH" sz="21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ทุกรุ่น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1646" marR="91646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5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ช่องว่างเขี้ยวหัวเทียน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1646" marR="91646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2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7 – 0</a:t>
                      </a:r>
                      <a:r>
                        <a:rPr lang="th-TH" sz="2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8 </a:t>
                      </a:r>
                      <a:r>
                        <a:rPr lang="th-TH" sz="2100" dirty="0" err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มม</a:t>
                      </a:r>
                      <a:r>
                        <a:rPr lang="th-TH" sz="2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1646" marR="91646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297492" y="2851739"/>
            <a:ext cx="8549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 </a:t>
            </a:r>
            <a:r>
              <a:rPr lang="th-TH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กำหนดเวลาการบำรุงรักษาหัวเทียน</a:t>
            </a:r>
            <a:endParaRPr lang="en-US" sz="2400" dirty="0">
              <a:solidFill>
                <a:srgbClr val="99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58848"/>
              </p:ext>
            </p:extLst>
          </p:nvPr>
        </p:nvGraphicFramePr>
        <p:xfrm>
          <a:off x="669510" y="3641942"/>
          <a:ext cx="7804980" cy="7893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02490"/>
                <a:gridCol w="3902490"/>
              </a:tblGrid>
              <a:tr h="45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</a:t>
                      </a:r>
                      <a:r>
                        <a:rPr lang="en-US" sz="22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th-TH" sz="22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ปรับตั้ง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3411" marR="9341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 </a:t>
                      </a:r>
                      <a:r>
                        <a:rPr lang="en-US" sz="22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 </a:t>
                      </a:r>
                      <a:r>
                        <a:rPr lang="th-TH" sz="22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เดือน หรือ </a:t>
                      </a:r>
                      <a:r>
                        <a:rPr lang="en-US" sz="22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100 </a:t>
                      </a:r>
                      <a:r>
                        <a:rPr lang="th-TH" sz="22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ชั่วโมงทำงาน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3411" marR="9341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32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เปลี่ยนหัวเทียน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3411" marR="9341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 </a:t>
                      </a:r>
                      <a:r>
                        <a:rPr lang="en-US" sz="2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lang="th-TH" sz="2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ปี หรือ </a:t>
                      </a:r>
                      <a:r>
                        <a:rPr lang="en-US" sz="2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300 </a:t>
                      </a:r>
                      <a:r>
                        <a:rPr lang="th-TH" sz="2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ชั่วโมงทำงาน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3411" marR="9341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222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31939" y="840709"/>
            <a:ext cx="8511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ทำความสะอาดถ้วยกรองน้ำมันเชื้อเพลิง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072314" y="1502494"/>
            <a:ext cx="2202528" cy="2535736"/>
            <a:chOff x="3060" y="7920"/>
            <a:chExt cx="2026" cy="2333"/>
          </a:xfrm>
        </p:grpSpPr>
        <p:pic>
          <p:nvPicPr>
            <p:cNvPr id="5123" name="Picture 3" descr="DSCF1350"/>
            <p:cNvPicPr>
              <a:picLocks noChangeAspect="1" noChangeArrowheads="1"/>
            </p:cNvPicPr>
            <p:nvPr/>
          </p:nvPicPr>
          <p:blipFill>
            <a:blip r:embed="rId2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2" r="28253" b="6250"/>
            <a:stretch>
              <a:fillRect/>
            </a:stretch>
          </p:blipFill>
          <p:spPr bwMode="auto">
            <a:xfrm>
              <a:off x="3060" y="7920"/>
              <a:ext cx="1540" cy="2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646" y="9458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ถ้วยกรอง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6" name="สี่เหลี่ยมผืนผ้า 5"/>
          <p:cNvSpPr/>
          <p:nvPr/>
        </p:nvSpPr>
        <p:spPr>
          <a:xfrm>
            <a:off x="4652804" y="4267326"/>
            <a:ext cx="419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การทำความสะอาดถ้วยกรองน้ำมันเชื้อเพลิง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31939" y="1577021"/>
            <a:ext cx="42557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วิธีการทำ</a:t>
            </a: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900430" algn="l"/>
              </a:tabLst>
            </a:pPr>
            <a:endParaRPr lang="en-US" sz="2400" dirty="0">
              <a:solidFill>
                <a:srgbClr val="FF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ปิด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ก๊อกน้ำมัน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</a:t>
            </a: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900430" algn="l"/>
              </a:tabLst>
            </a:pPr>
            <a:endParaRPr lang="en-US" sz="2400" dirty="0">
              <a:solidFill>
                <a:srgbClr val="FF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ขัน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ถ้วยกรองน้ำมันเชื้อเพลิง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900430" algn="l"/>
              </a:tabLst>
            </a:pPr>
            <a:endParaRPr lang="en-US" sz="2400" dirty="0">
              <a:solidFill>
                <a:srgbClr val="FF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ล้าง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ถ้วยกรองน้ำมันเชื้อเพลิงให้สะอาดแล้วเป่าลมให้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แห้ง</a:t>
            </a: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900430" algn="l"/>
              </a:tabLst>
            </a:pPr>
            <a:endParaRPr lang="en-US" sz="2400" dirty="0">
              <a:solidFill>
                <a:srgbClr val="FF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ถ้วยกรองกลับเข้าที่เดิม</a:t>
            </a:r>
            <a:endParaRPr lang="en-US" sz="2400" dirty="0">
              <a:solidFill>
                <a:srgbClr val="FF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2720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6178" y="734841"/>
            <a:ext cx="8611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ทำความสะอาดกรองน้ำมันเชื้อเพลิง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58" y="1445257"/>
            <a:ext cx="2578601" cy="182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4701219" y="2128531"/>
            <a:ext cx="380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การทำความสะอาดกรองน้ำมันเชื้อเพลิง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6178" y="3685060"/>
            <a:ext cx="8611644" cy="2600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</a:t>
            </a:r>
            <a:endParaRPr lang="en-US" sz="2400" dirty="0">
              <a:solidFill>
                <a:srgbClr val="99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ถ่าย</a:t>
            </a:r>
            <a:r>
              <a:rPr lang="th-TH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น้ำมันเชื้อเพลิงออกจากถังแล้วเก็บไว้ในภาชนะที่สะอาด</a:t>
            </a:r>
            <a:endParaRPr lang="en-US" sz="2400" dirty="0">
              <a:solidFill>
                <a:srgbClr val="99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ถังน้ำมันเชื้อเพลิงออก</a:t>
            </a:r>
            <a:endParaRPr lang="en-US" sz="2400" dirty="0">
              <a:solidFill>
                <a:srgbClr val="99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คลาย</a:t>
            </a:r>
            <a:r>
              <a:rPr lang="th-TH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นอตกรองน้ำมันเชื้อเพลิงออกแล้วถอดกรองน้ำมันเชื้อเพลิง</a:t>
            </a:r>
            <a:endParaRPr lang="en-US" sz="2400" dirty="0">
              <a:solidFill>
                <a:srgbClr val="99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ล้าง</a:t>
            </a:r>
            <a:r>
              <a:rPr lang="th-TH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ทำความสะอาดกรองน้ำมันเชื้อเพลิง</a:t>
            </a:r>
            <a:endParaRPr lang="en-US" sz="2400" dirty="0">
              <a:solidFill>
                <a:srgbClr val="99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ลูกยางโอ</a:t>
            </a:r>
            <a:r>
              <a:rPr lang="th-TH" sz="2400" dirty="0" err="1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ริง</a:t>
            </a:r>
            <a:r>
              <a:rPr lang="th-TH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ให้ถูกต้องแล้วประกอบกรองน้ำมันเชื้อเพลิงเข้าที่เดิม</a:t>
            </a:r>
            <a:endParaRPr lang="en-US" sz="2400" dirty="0">
              <a:solidFill>
                <a:srgbClr val="99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b="1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solidFill>
                <a:srgbClr val="9966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9421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635</Words>
  <Application>Microsoft Office PowerPoint</Application>
  <PresentationFormat>นำเสนอทางหน้าจอ (4:3)</PresentationFormat>
  <Paragraphs>341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30" baseType="lpstr">
      <vt:lpstr>Angsana New</vt:lpstr>
      <vt:lpstr>Arial</vt:lpstr>
      <vt:lpstr>Calibri</vt:lpstr>
      <vt:lpstr>Calibri Light</vt:lpstr>
      <vt:lpstr>Cordia New</vt:lpstr>
      <vt:lpstr>TH SarabunPSK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106</cp:revision>
  <dcterms:created xsi:type="dcterms:W3CDTF">2020-06-16T04:35:48Z</dcterms:created>
  <dcterms:modified xsi:type="dcterms:W3CDTF">2020-06-18T03:09:16Z</dcterms:modified>
</cp:coreProperties>
</file>