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FF"/>
    <a:srgbClr val="660066"/>
    <a:srgbClr val="FF00FF"/>
    <a:srgbClr val="008080"/>
    <a:srgbClr val="003366"/>
    <a:srgbClr val="990033"/>
    <a:srgbClr val="003300"/>
    <a:srgbClr val="996633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452" y="10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126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194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283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936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590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040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610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640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389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852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65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2C319-874A-438D-98EC-6EED1E3E2AFC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518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36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88" y="531499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827087" y="1192779"/>
            <a:ext cx="7489825" cy="1645831"/>
            <a:chOff x="1674" y="10078"/>
            <a:chExt cx="11795" cy="2593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130" y="10916"/>
              <a:ext cx="8730" cy="1755"/>
              <a:chOff x="2340" y="10961"/>
              <a:chExt cx="8730" cy="1755"/>
            </a:xfrm>
          </p:grpSpPr>
          <p:pic>
            <p:nvPicPr>
              <p:cNvPr id="8211" name="Picture 19" descr="DSCF0910_resize_resiz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" y="10961"/>
                <a:ext cx="2336" cy="17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10" name="Picture 18" descr="DSCF0669_resize_resize"/>
              <p:cNvPicPr>
                <a:picLocks noChangeAspect="1" noChangeArrowheads="1"/>
              </p:cNvPicPr>
              <p:nvPr/>
            </p:nvPicPr>
            <p:blipFill>
              <a:blip r:embed="rId4">
                <a:lum bright="12000"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77"/>
              <a:stretch>
                <a:fillRect/>
              </a:stretch>
            </p:blipFill>
            <p:spPr bwMode="auto">
              <a:xfrm>
                <a:off x="9270" y="10961"/>
                <a:ext cx="1800" cy="1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" name="Group 13"/>
              <p:cNvGrpSpPr>
                <a:grpSpLocks/>
              </p:cNvGrpSpPr>
              <p:nvPr/>
            </p:nvGrpSpPr>
            <p:grpSpPr bwMode="auto">
              <a:xfrm>
                <a:off x="2340" y="10961"/>
                <a:ext cx="2340" cy="1755"/>
                <a:chOff x="2700" y="6480"/>
                <a:chExt cx="2340" cy="1755"/>
              </a:xfrm>
            </p:grpSpPr>
            <p:pic>
              <p:nvPicPr>
                <p:cNvPr id="8209" name="Picture 17" descr="DSCF0909_resize_resize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0" y="6480"/>
                  <a:ext cx="2340" cy="17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13" name="Group 14"/>
                <p:cNvGrpSpPr>
                  <a:grpSpLocks/>
                </p:cNvGrpSpPr>
                <p:nvPr/>
              </p:nvGrpSpPr>
              <p:grpSpPr bwMode="auto">
                <a:xfrm>
                  <a:off x="3621" y="7200"/>
                  <a:ext cx="1146" cy="840"/>
                  <a:chOff x="3621" y="7200"/>
                  <a:chExt cx="1146" cy="840"/>
                </a:xfrm>
              </p:grpSpPr>
              <p:sp>
                <p:nvSpPr>
                  <p:cNvPr id="14" name="AutoShape 16"/>
                  <p:cNvSpPr>
                    <a:spLocks noChangeArrowheads="1"/>
                  </p:cNvSpPr>
                  <p:nvPr/>
                </p:nvSpPr>
                <p:spPr bwMode="auto">
                  <a:xfrm>
                    <a:off x="3960" y="7200"/>
                    <a:ext cx="360" cy="360"/>
                  </a:xfrm>
                  <a:prstGeom prst="rightArrow">
                    <a:avLst>
                      <a:gd name="adj1" fmla="val 50000"/>
                      <a:gd name="adj2" fmla="val 25000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400">
                      <a:solidFill>
                        <a:srgbClr val="FF3300"/>
                      </a:solidFill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5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21" y="7500"/>
                    <a:ext cx="1146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th-TH" sz="240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rPr>
                      <a:t>ปิด</a:t>
                    </a:r>
                    <a:endParaRPr kumimoji="0" lang="th-TH" sz="2400" u="none" strike="noStrike" cap="none" normalizeH="0" baseline="0" dirty="0" smtClean="0">
                      <a:ln>
                        <a:noFill/>
                      </a:ln>
                      <a:solidFill>
                        <a:srgbClr val="FF3300"/>
                      </a:solidFill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pic>
            <p:nvPicPr>
              <p:cNvPr id="8204" name="Picture 12" descr="DSCF0879_resize_resize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512" t="10257"/>
              <a:stretch>
                <a:fillRect/>
              </a:stretch>
            </p:blipFill>
            <p:spPr bwMode="auto">
              <a:xfrm>
                <a:off x="7260" y="10961"/>
                <a:ext cx="1860" cy="1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8910" y="10371"/>
              <a:ext cx="4559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u="none" strike="noStrike" cap="none" normalizeH="0" baseline="0" dirty="0" smtClean="0">
                  <a:ln>
                    <a:noFill/>
                  </a:ln>
                  <a:solidFill>
                    <a:srgbClr val="FF3300"/>
                  </a:solidFill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ปั๊มน้ำมันเชื้อเพลิง</a:t>
              </a:r>
              <a:endParaRPr kumimoji="0" lang="th-TH" sz="240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1674" y="10285"/>
              <a:ext cx="4084" cy="1505"/>
              <a:chOff x="1674" y="10285"/>
              <a:chExt cx="4084" cy="1505"/>
            </a:xfrm>
          </p:grpSpPr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1674" y="10285"/>
                <a:ext cx="4084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u="none" strike="noStrike" cap="none" normalizeH="0" baseline="0" dirty="0" smtClean="0">
                    <a:ln>
                      <a:noFill/>
                    </a:ln>
                    <a:solidFill>
                      <a:srgbClr val="FF3300"/>
                    </a:solidFill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ถอดท่อน้ำมันเชื้อเพลิง</a:t>
                </a:r>
                <a:endParaRPr kumimoji="0" lang="th-TH" sz="2400" u="none" strike="noStrike" cap="none" normalizeH="0" baseline="0" dirty="0" smtClean="0">
                  <a:ln>
                    <a:noFill/>
                  </a:ln>
                  <a:solidFill>
                    <a:srgbClr val="FF33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5400" y="10710"/>
                <a:ext cx="180" cy="1080"/>
              </a:xfrm>
              <a:custGeom>
                <a:avLst/>
                <a:gdLst>
                  <a:gd name="T0" fmla="*/ 180 w 180"/>
                  <a:gd name="T1" fmla="*/ 900 h 900"/>
                  <a:gd name="T2" fmla="*/ 180 w 180"/>
                  <a:gd name="T3" fmla="*/ 0 h 900"/>
                  <a:gd name="T4" fmla="*/ 0 w 180"/>
                  <a:gd name="T5" fmla="*/ 0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0" h="900">
                    <a:moveTo>
                      <a:pt x="180" y="900"/>
                    </a:moveTo>
                    <a:lnTo>
                      <a:pt x="180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rgbClr val="FF33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5588" y="10078"/>
              <a:ext cx="3870" cy="1952"/>
              <a:chOff x="5588" y="10078"/>
              <a:chExt cx="3870" cy="1952"/>
            </a:xfrm>
          </p:grpSpPr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5588" y="10078"/>
                <a:ext cx="387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u="none" strike="noStrike" cap="none" normalizeH="0" baseline="0" dirty="0" smtClean="0">
                    <a:ln>
                      <a:noFill/>
                    </a:ln>
                    <a:solidFill>
                      <a:srgbClr val="FF3300"/>
                    </a:solidFill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ถอดท่อน้ำมันแรงดันสูง</a:t>
                </a:r>
                <a:endParaRPr kumimoji="0" lang="th-TH" sz="2400" u="none" strike="noStrike" cap="none" normalizeH="0" baseline="0" dirty="0" smtClean="0">
                  <a:ln>
                    <a:noFill/>
                  </a:ln>
                  <a:solidFill>
                    <a:srgbClr val="FF33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8250" y="10680"/>
                <a:ext cx="210" cy="1350"/>
              </a:xfrm>
              <a:custGeom>
                <a:avLst/>
                <a:gdLst>
                  <a:gd name="T0" fmla="*/ 180 w 180"/>
                  <a:gd name="T1" fmla="*/ 900 h 900"/>
                  <a:gd name="T2" fmla="*/ 180 w 180"/>
                  <a:gd name="T3" fmla="*/ 0 h 900"/>
                  <a:gd name="T4" fmla="*/ 0 w 180"/>
                  <a:gd name="T5" fmla="*/ 0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0" h="900">
                    <a:moveTo>
                      <a:pt x="180" y="900"/>
                    </a:moveTo>
                    <a:lnTo>
                      <a:pt x="180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rgbClr val="FF33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6" name="สี่เหลี่ยมผืนผ้า 15"/>
          <p:cNvSpPr/>
          <p:nvPr/>
        </p:nvSpPr>
        <p:spPr>
          <a:xfrm>
            <a:off x="2369313" y="3038517"/>
            <a:ext cx="4405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การถอดปั๊มน้ำมันเชื้อเพลิงออกจากเครื่องยนต์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238306" y="3503422"/>
            <a:ext cx="86673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99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</a:t>
            </a:r>
            <a:r>
              <a:rPr lang="th-TH" sz="2400" b="1" dirty="0">
                <a:solidFill>
                  <a:srgbClr val="99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  <a:endParaRPr lang="en-US" sz="2400" b="1" dirty="0">
              <a:solidFill>
                <a:srgbClr val="993366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b="1" dirty="0">
                <a:solidFill>
                  <a:srgbClr val="99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solidFill>
                  <a:srgbClr val="99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dirty="0">
                <a:solidFill>
                  <a:srgbClr val="99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	ปิดก๊อกน้ำมันเชื้อเพลิงที่กรองน้ำมันเชื้อเพลิง</a:t>
            </a:r>
            <a:endParaRPr lang="en-US" sz="2400" dirty="0">
              <a:solidFill>
                <a:srgbClr val="993366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>
                <a:solidFill>
                  <a:srgbClr val="99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solidFill>
                  <a:srgbClr val="99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dirty="0">
                <a:solidFill>
                  <a:srgbClr val="99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	ถอดท่อน้ำมันจากกรองน้ำมันเชื้อเพลิงมาเข้าปั๊มน้ำมันออก</a:t>
            </a:r>
            <a:endParaRPr lang="en-US" sz="2400" dirty="0">
              <a:solidFill>
                <a:srgbClr val="993366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99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</a:t>
            </a:r>
            <a:r>
              <a:rPr lang="th-TH" sz="2400" dirty="0">
                <a:solidFill>
                  <a:srgbClr val="99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>
                <a:solidFill>
                  <a:srgbClr val="99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>
                <a:solidFill>
                  <a:srgbClr val="99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ถอดท่อน้ำมันแรงดันสูงออก (การถอดควรใช้ประแจสองตัวจับเพื่อไม่ให้นอตยึดวาล์วส่งน้ำมันหมุนตาม)</a:t>
            </a:r>
            <a:endParaRPr lang="en-US" sz="2400" dirty="0">
              <a:solidFill>
                <a:srgbClr val="993366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99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4</a:t>
            </a:r>
            <a:r>
              <a:rPr lang="th-TH" sz="2400" dirty="0">
                <a:solidFill>
                  <a:srgbClr val="99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>
                <a:solidFill>
                  <a:srgbClr val="99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>
                <a:solidFill>
                  <a:srgbClr val="99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ถอดปั๊มน้ำมันเชื้อเพลิงออกจากฝาครอบเกียร์ด้านข้างเครื่องยนต์ (ในขณะดึงปั๊มน้ำมันเชื้อเพลิงออกควรขยับคันเร่งเพื่อให้แขนของเฟืองฟันหวีหลุดออกจากแกนคันเร่งได้ง่ายขึ้น)</a:t>
            </a:r>
            <a:endParaRPr lang="en-US" sz="2400" dirty="0">
              <a:solidFill>
                <a:srgbClr val="993366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11049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44257" y="648936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10.3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ชุดลูกถ้วยปั๊มน้ำมันเชื้อเพลิงส่วนล่าง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472407" y="3582444"/>
            <a:ext cx="6230500" cy="1803748"/>
            <a:chOff x="3060" y="5220"/>
            <a:chExt cx="7202" cy="2085"/>
          </a:xfrm>
        </p:grpSpPr>
        <p:pic>
          <p:nvPicPr>
            <p:cNvPr id="9233" name="Picture 17" descr="DSCF0941_resize"/>
            <p:cNvPicPr>
              <a:picLocks noChangeAspect="1" noChangeArrowheads="1"/>
            </p:cNvPicPr>
            <p:nvPr/>
          </p:nvPicPr>
          <p:blipFill>
            <a:blip r:embed="rId2" cstate="print">
              <a:lum bright="12000"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5" t="23334" r="5000" b="44440"/>
            <a:stretch>
              <a:fillRect/>
            </a:stretch>
          </p:blipFill>
          <p:spPr bwMode="auto">
            <a:xfrm>
              <a:off x="3060" y="5579"/>
              <a:ext cx="5222" cy="1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3931" y="5220"/>
              <a:ext cx="6331" cy="2085"/>
              <a:chOff x="3931" y="5220"/>
              <a:chExt cx="6331" cy="2085"/>
            </a:xfrm>
          </p:grpSpPr>
          <p:sp>
            <p:nvSpPr>
              <p:cNvPr id="6" name="Text Box 16"/>
              <p:cNvSpPr txBox="1">
                <a:spLocks noChangeArrowheads="1"/>
              </p:cNvSpPr>
              <p:nvPr/>
            </p:nvSpPr>
            <p:spPr bwMode="auto">
              <a:xfrm>
                <a:off x="8436" y="6171"/>
                <a:ext cx="1826" cy="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ลวดสปริง</a:t>
                </a:r>
                <a:r>
                  <a:rPr kumimoji="0" lang="th-TH" sz="2400" b="0" i="0" u="none" strike="noStrike" cap="none" normalizeH="0" baseline="0" dirty="0" err="1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ล็อค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7" name="Text Box 15"/>
              <p:cNvSpPr txBox="1">
                <a:spLocks noChangeArrowheads="1"/>
              </p:cNvSpPr>
              <p:nvPr/>
            </p:nvSpPr>
            <p:spPr bwMode="auto">
              <a:xfrm>
                <a:off x="6973" y="5627"/>
                <a:ext cx="924" cy="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ลูกกลิ้ง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8" name="Text Box 14"/>
              <p:cNvSpPr txBox="1">
                <a:spLocks noChangeArrowheads="1"/>
              </p:cNvSpPr>
              <p:nvPr/>
            </p:nvSpPr>
            <p:spPr bwMode="auto">
              <a:xfrm>
                <a:off x="6787" y="6624"/>
                <a:ext cx="1849" cy="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err="1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สลักล็</a:t>
                </a: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อกลูกถ้วย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9" name="Text Box 13"/>
              <p:cNvSpPr txBox="1">
                <a:spLocks noChangeArrowheads="1"/>
              </p:cNvSpPr>
              <p:nvPr/>
            </p:nvSpPr>
            <p:spPr bwMode="auto">
              <a:xfrm>
                <a:off x="6275" y="5220"/>
                <a:ext cx="1663" cy="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แกนเพลาลูกกลิ้ง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0" name="Text Box 12"/>
              <p:cNvSpPr txBox="1">
                <a:spLocks noChangeArrowheads="1"/>
              </p:cNvSpPr>
              <p:nvPr/>
            </p:nvSpPr>
            <p:spPr bwMode="auto">
              <a:xfrm>
                <a:off x="5160" y="6684"/>
                <a:ext cx="1347" cy="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แผ่นชิม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1" name="Text Box 11"/>
              <p:cNvSpPr txBox="1">
                <a:spLocks noChangeArrowheads="1"/>
              </p:cNvSpPr>
              <p:nvPr/>
            </p:nvSpPr>
            <p:spPr bwMode="auto">
              <a:xfrm>
                <a:off x="3931" y="6744"/>
                <a:ext cx="1289" cy="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เรือนปั๊ม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5655" y="5441"/>
                <a:ext cx="1131" cy="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ลูกถ้วย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>
                <a:off x="6343" y="5836"/>
                <a:ext cx="0" cy="29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rgbClr val="00808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>
                <a:off x="6942" y="5769"/>
                <a:ext cx="0" cy="41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rgbClr val="00808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>
                <a:off x="7373" y="6065"/>
                <a:ext cx="0" cy="17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rgbClr val="00808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6" name="Line 6"/>
              <p:cNvSpPr>
                <a:spLocks noChangeShapeType="1"/>
              </p:cNvSpPr>
              <p:nvPr/>
            </p:nvSpPr>
            <p:spPr bwMode="auto">
              <a:xfrm rot="5400000" flipH="1">
                <a:off x="8344" y="6329"/>
                <a:ext cx="0" cy="29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rgbClr val="00808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7" name="Line 5"/>
              <p:cNvSpPr>
                <a:spLocks noChangeShapeType="1"/>
              </p:cNvSpPr>
              <p:nvPr/>
            </p:nvSpPr>
            <p:spPr bwMode="auto">
              <a:xfrm rot="5400000">
                <a:off x="6757" y="6806"/>
                <a:ext cx="0" cy="17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rgbClr val="00808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8" name="Line 4"/>
              <p:cNvSpPr>
                <a:spLocks noChangeShapeType="1"/>
              </p:cNvSpPr>
              <p:nvPr/>
            </p:nvSpPr>
            <p:spPr bwMode="auto">
              <a:xfrm flipV="1">
                <a:off x="5833" y="6467"/>
                <a:ext cx="0" cy="29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rgbClr val="00808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9" name="Line 3"/>
              <p:cNvSpPr>
                <a:spLocks noChangeShapeType="1"/>
              </p:cNvSpPr>
              <p:nvPr/>
            </p:nvSpPr>
            <p:spPr bwMode="auto">
              <a:xfrm flipV="1">
                <a:off x="4500" y="6465"/>
                <a:ext cx="0" cy="29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rgbClr val="00808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20" name="สี่เหลี่ยมผืนผ้า 19"/>
          <p:cNvSpPr/>
          <p:nvPr/>
        </p:nvSpPr>
        <p:spPr>
          <a:xfrm>
            <a:off x="2806132" y="5600613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ชุดลูกถ้วยปั๊มน้ำมันเชื้อเพลิงส่วนล่าง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272162" y="1169542"/>
            <a:ext cx="86588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b="1" dirty="0" smtClean="0">
                <a:solidFill>
                  <a:srgbClr val="99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วิธีการ</a:t>
            </a:r>
            <a:r>
              <a:rPr lang="th-TH" sz="2400" b="1" dirty="0">
                <a:solidFill>
                  <a:srgbClr val="99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  <a:endParaRPr lang="en-US" sz="2400" b="1" dirty="0">
              <a:solidFill>
                <a:srgbClr val="9966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99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</a:t>
            </a:r>
            <a:r>
              <a:rPr lang="th-TH" sz="2400" dirty="0" smtClean="0">
                <a:solidFill>
                  <a:srgbClr val="99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>
                <a:solidFill>
                  <a:srgbClr val="99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ชุดลูกถ้วยออกจากเรือนปั๊ม</a:t>
            </a:r>
            <a:endParaRPr lang="en-US" sz="2400" dirty="0">
              <a:solidFill>
                <a:srgbClr val="9966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99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 smtClean="0">
                <a:solidFill>
                  <a:srgbClr val="99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>
                <a:solidFill>
                  <a:srgbClr val="99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แผ่นรองสปริงตัวล่างออกจากเรือนปั๊ม</a:t>
            </a:r>
            <a:endParaRPr lang="en-US" sz="2400" dirty="0">
              <a:solidFill>
                <a:srgbClr val="9966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99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</a:t>
            </a:r>
            <a:r>
              <a:rPr lang="th-TH" sz="2400" dirty="0" smtClean="0">
                <a:solidFill>
                  <a:srgbClr val="99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>
                <a:solidFill>
                  <a:srgbClr val="99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สปริงปั๊ม ลูกปั๊มและแผ่นรองสปริงตัวบนออกจากเรือนปั๊ม</a:t>
            </a:r>
            <a:endParaRPr lang="en-US" sz="2400" dirty="0">
              <a:solidFill>
                <a:srgbClr val="9966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99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4</a:t>
            </a:r>
            <a:r>
              <a:rPr lang="th-TH" sz="2400" dirty="0" smtClean="0">
                <a:solidFill>
                  <a:srgbClr val="99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>
                <a:solidFill>
                  <a:srgbClr val="99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เฟืองปลอกบังคับลูกปั๊มออกจากเรือนปั๊ม</a:t>
            </a:r>
            <a:endParaRPr lang="en-US" sz="2400" dirty="0">
              <a:solidFill>
                <a:srgbClr val="9966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99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5</a:t>
            </a:r>
            <a:r>
              <a:rPr lang="th-TH" sz="2400" dirty="0" smtClean="0">
                <a:solidFill>
                  <a:srgbClr val="99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>
                <a:solidFill>
                  <a:srgbClr val="9966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เฟืองฟันหวีออกจากเรือนปั๊ม</a:t>
            </a:r>
            <a:endParaRPr lang="en-US" sz="2400" dirty="0">
              <a:solidFill>
                <a:srgbClr val="9966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86919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9694" y="649658"/>
            <a:ext cx="4307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10.3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4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ถอด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ชุดวาล์วส่งน้ำมันและกระบอกปั๊ม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2250757" y="1321794"/>
            <a:ext cx="4642485" cy="1795474"/>
            <a:chOff x="1360" y="4302"/>
            <a:chExt cx="7311" cy="2827"/>
          </a:xfrm>
        </p:grpSpPr>
        <p:pic>
          <p:nvPicPr>
            <p:cNvPr id="10257" name="Picture 17" descr="DSCF0953_resize"/>
            <p:cNvPicPr>
              <a:picLocks noChangeAspect="1" noChangeArrowheads="1"/>
            </p:cNvPicPr>
            <p:nvPr/>
          </p:nvPicPr>
          <p:blipFill>
            <a:blip r:embed="rId2" cstate="print">
              <a:lum bright="12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0" t="32500" r="5624" b="22501"/>
            <a:stretch>
              <a:fillRect/>
            </a:stretch>
          </p:blipFill>
          <p:spPr bwMode="auto">
            <a:xfrm>
              <a:off x="3451" y="4878"/>
              <a:ext cx="4860" cy="1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16"/>
            <p:cNvSpPr txBox="1">
              <a:spLocks noChangeArrowheads="1"/>
            </p:cNvSpPr>
            <p:nvPr/>
          </p:nvSpPr>
          <p:spPr bwMode="auto">
            <a:xfrm>
              <a:off x="1360" y="4722"/>
              <a:ext cx="2631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8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นอตยึดวาล์วส่งน้ำมัน</a:t>
              </a:r>
              <a:endParaRPr kumimoji="0" lang="th-TH" sz="18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3406" y="6162"/>
              <a:ext cx="1305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8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ยางโอ</a:t>
              </a:r>
              <a:r>
                <a:rPr kumimoji="0" lang="th-TH" sz="1800" b="0" i="0" u="none" strike="noStrike" cap="none" normalizeH="0" baseline="0" dirty="0" err="1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ริง</a:t>
              </a:r>
              <a:endParaRPr kumimoji="0" lang="th-TH" sz="18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3331" y="4302"/>
              <a:ext cx="24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800" b="0" i="0" u="none" strike="noStrike" cap="none" normalizeH="0" baseline="0" dirty="0" err="1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ปะเก็น</a:t>
              </a:r>
              <a:r>
                <a:rPr kumimoji="0" lang="th-TH" sz="18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วาล์วส่งน้ำมัน</a:t>
              </a:r>
              <a:endParaRPr kumimoji="0" lang="th-TH" sz="18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3766" y="6629"/>
              <a:ext cx="3105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8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สปริงวาล์วส่งน้ำมัน</a:t>
              </a:r>
              <a:endParaRPr kumimoji="0" lang="th-TH" sz="18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5033" y="6136"/>
              <a:ext cx="14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8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กระบอกปั๊ม</a:t>
              </a:r>
              <a:endParaRPr kumimoji="0" lang="th-TH" sz="18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7231" y="4767"/>
              <a:ext cx="14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800" b="0" i="0" u="none" strike="noStrike" cap="none" normalizeH="0" baseline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เรือนปั๊ม</a:t>
              </a:r>
              <a:endParaRPr kumimoji="0" lang="th-TH" sz="1800" b="0" i="0" u="none" strike="noStrike" cap="none" normalizeH="0" baseline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4651" y="4737"/>
              <a:ext cx="22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800" b="0" i="0" u="none" strike="noStrike" cap="none" normalizeH="0" baseline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ชุดวาล์วส่งน้ำมัน</a:t>
              </a:r>
              <a:endParaRPr kumimoji="0" lang="th-TH" sz="1800" b="0" i="0" u="none" strike="noStrike" cap="none" normalizeH="0" baseline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7591" y="5172"/>
              <a:ext cx="0" cy="2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80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4471" y="4842"/>
              <a:ext cx="0" cy="79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80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V="1">
              <a:off x="4708" y="5757"/>
              <a:ext cx="0" cy="79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80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 flipV="1">
              <a:off x="5791" y="5757"/>
              <a:ext cx="0" cy="45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80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 flipV="1">
              <a:off x="4231" y="5817"/>
              <a:ext cx="0" cy="45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80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7" name="Line 4"/>
            <p:cNvSpPr>
              <a:spLocks noChangeShapeType="1"/>
            </p:cNvSpPr>
            <p:nvPr/>
          </p:nvSpPr>
          <p:spPr bwMode="auto">
            <a:xfrm flipH="1">
              <a:off x="5086" y="5202"/>
              <a:ext cx="180" cy="45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80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8" name="Line 3"/>
            <p:cNvSpPr>
              <a:spLocks noChangeShapeType="1"/>
            </p:cNvSpPr>
            <p:nvPr/>
          </p:nvSpPr>
          <p:spPr bwMode="auto">
            <a:xfrm rot="19449966" flipH="1">
              <a:off x="5236" y="5202"/>
              <a:ext cx="180" cy="45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80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9" name="Line 2"/>
            <p:cNvSpPr>
              <a:spLocks noChangeShapeType="1"/>
            </p:cNvSpPr>
            <p:nvPr/>
          </p:nvSpPr>
          <p:spPr bwMode="auto">
            <a:xfrm>
              <a:off x="3631" y="5153"/>
              <a:ext cx="0" cy="45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80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20" name="สี่เหลี่ยมผืนผ้า 19"/>
          <p:cNvSpPr/>
          <p:nvPr/>
        </p:nvSpPr>
        <p:spPr>
          <a:xfrm>
            <a:off x="3020015" y="3265949"/>
            <a:ext cx="3193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ชุดวาล์วส่งน้ำมันและกระบอกปั๊ม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269155" y="3896173"/>
            <a:ext cx="85992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</a:t>
            </a:r>
            <a:r>
              <a:rPr lang="th-TH" sz="2400" b="1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  <a:endParaRPr lang="en-US" sz="2400" b="1" dirty="0">
              <a:solidFill>
                <a:srgbClr val="00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</a:t>
            </a:r>
            <a:r>
              <a:rPr lang="th-TH" sz="2400" dirty="0" smtClean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ติดตั้ง</a:t>
            </a:r>
            <a:r>
              <a:rPr lang="th-TH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ปั๊มน้ำมันเชื้อเพลิงยึดเข้ากับปากกาให้แน่น</a:t>
            </a:r>
            <a:endParaRPr lang="en-US" sz="2400" dirty="0">
              <a:solidFill>
                <a:srgbClr val="00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 smtClean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นอตยึดวาล์วส่งน้ำมันออกจากเรือนปั๊ม</a:t>
            </a:r>
            <a:endParaRPr lang="en-US" sz="2400" dirty="0">
              <a:solidFill>
                <a:srgbClr val="00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</a:t>
            </a:r>
            <a:r>
              <a:rPr lang="th-TH" sz="2400" dirty="0" smtClean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สปริงวาล์วส่งน้ำมันออกจากเรือนปั๊ม</a:t>
            </a:r>
            <a:endParaRPr lang="en-US" sz="2400" dirty="0">
              <a:solidFill>
                <a:srgbClr val="00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4</a:t>
            </a:r>
            <a:r>
              <a:rPr lang="th-TH" sz="2400" dirty="0" smtClean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ชุดวาล์วส่งน้ำมันออกจากเรือนปั๊ม</a:t>
            </a:r>
            <a:endParaRPr lang="en-US" sz="2400" dirty="0">
              <a:solidFill>
                <a:srgbClr val="00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b="1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5</a:t>
            </a:r>
            <a:r>
              <a:rPr lang="th-TH" sz="2400" dirty="0" smtClean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กระบอกปั๊มออกจากเรือนปั๊ม</a:t>
            </a:r>
            <a:endParaRPr lang="en-US" sz="2400" dirty="0">
              <a:solidFill>
                <a:srgbClr val="00330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4155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30025" y="812497"/>
            <a:ext cx="3764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10.3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5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ตรวจสอบปั๊มน้ำมันเชื้อเพลิง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31731" y="1485428"/>
            <a:ext cx="86742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</a:tabLst>
            </a:pPr>
            <a:r>
              <a:rPr lang="th-TH" sz="2400" b="1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i="1" dirty="0" smtClean="0">
                <a:solidFill>
                  <a:srgbClr val="00B05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</a:t>
            </a:r>
            <a:r>
              <a:rPr lang="th-TH" sz="2400" i="1" dirty="0">
                <a:solidFill>
                  <a:srgbClr val="00B05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รวจสอบปั๊มน้ำมันเชื้อเพลิงเป็นการตรวจซ่อมกระบอกปั๊มและลูกปั๊มว่ายังสามารถใช้งานได้หรือจะต้องเปลี่ยนใหม่ ดังนั้นการตรวจสอบปั๊มน้ำมันเชื้อเพลิงมีดังนี้</a:t>
            </a:r>
            <a:endParaRPr lang="en-US" sz="2400" i="1" dirty="0">
              <a:solidFill>
                <a:srgbClr val="00B05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378356" y="2806311"/>
            <a:ext cx="4229100" cy="1392238"/>
            <a:chOff x="2026" y="2354"/>
            <a:chExt cx="6873" cy="2262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5626" y="2354"/>
              <a:ext cx="3273" cy="2251"/>
              <a:chOff x="3165" y="5663"/>
              <a:chExt cx="3273" cy="2251"/>
            </a:xfrm>
          </p:grpSpPr>
          <p:grpSp>
            <p:nvGrpSpPr>
              <p:cNvPr id="7" name="Group 9"/>
              <p:cNvGrpSpPr>
                <a:grpSpLocks/>
              </p:cNvGrpSpPr>
              <p:nvPr/>
            </p:nvGrpSpPr>
            <p:grpSpPr bwMode="auto">
              <a:xfrm>
                <a:off x="4680" y="5663"/>
                <a:ext cx="1758" cy="2251"/>
                <a:chOff x="2160" y="8100"/>
                <a:chExt cx="2109" cy="2700"/>
              </a:xfrm>
            </p:grpSpPr>
            <p:grpSp>
              <p:nvGrpSpPr>
                <p:cNvPr id="13" name="Group 11"/>
                <p:cNvGrpSpPr>
                  <a:grpSpLocks/>
                </p:cNvGrpSpPr>
                <p:nvPr/>
              </p:nvGrpSpPr>
              <p:grpSpPr bwMode="auto">
                <a:xfrm>
                  <a:off x="2160" y="8100"/>
                  <a:ext cx="2109" cy="2700"/>
                  <a:chOff x="2160" y="8100"/>
                  <a:chExt cx="2109" cy="2700"/>
                </a:xfrm>
              </p:grpSpPr>
              <p:pic>
                <p:nvPicPr>
                  <p:cNvPr id="11279" name="Picture 15" descr="ทดสอบลูกปั๊ม2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164" t="12698" r="15344" b="23810"/>
                  <a:stretch>
                    <a:fillRect/>
                  </a:stretch>
                </p:blipFill>
                <p:spPr bwMode="auto">
                  <a:xfrm>
                    <a:off x="2160" y="8100"/>
                    <a:ext cx="2025" cy="27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1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2879" y="9000"/>
                    <a:ext cx="1390" cy="1740"/>
                    <a:chOff x="2879" y="9000"/>
                    <a:chExt cx="1390" cy="1740"/>
                  </a:xfrm>
                </p:grpSpPr>
                <p:sp>
                  <p:nvSpPr>
                    <p:cNvPr id="16" name="Arc 14"/>
                    <p:cNvSpPr>
                      <a:spLocks/>
                    </p:cNvSpPr>
                    <p:nvPr/>
                  </p:nvSpPr>
                  <p:spPr bwMode="auto">
                    <a:xfrm rot="301593">
                      <a:off x="2879" y="9000"/>
                      <a:ext cx="1390" cy="1676"/>
                    </a:xfrm>
                    <a:custGeom>
                      <a:avLst/>
                      <a:gdLst>
                        <a:gd name="G0" fmla="+- 0 0 0"/>
                        <a:gd name="G1" fmla="+- 21237 0 0"/>
                        <a:gd name="G2" fmla="+- 21600 0 0"/>
                        <a:gd name="T0" fmla="*/ 3941 w 21600"/>
                        <a:gd name="T1" fmla="*/ 0 h 21393"/>
                        <a:gd name="T2" fmla="*/ 21599 w 21600"/>
                        <a:gd name="T3" fmla="*/ 21393 h 21393"/>
                        <a:gd name="T4" fmla="*/ 0 w 21600"/>
                        <a:gd name="T5" fmla="*/ 21237 h 213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393" fill="none" extrusionOk="0">
                          <a:moveTo>
                            <a:pt x="3941" y="-1"/>
                          </a:moveTo>
                          <a:cubicBezTo>
                            <a:pt x="14175" y="1898"/>
                            <a:pt x="21600" y="10827"/>
                            <a:pt x="21600" y="21237"/>
                          </a:cubicBezTo>
                          <a:cubicBezTo>
                            <a:pt x="21600" y="21289"/>
                            <a:pt x="21599" y="21341"/>
                            <a:pt x="21599" y="21393"/>
                          </a:cubicBezTo>
                        </a:path>
                        <a:path w="21600" h="21393" stroke="0" extrusionOk="0">
                          <a:moveTo>
                            <a:pt x="3941" y="-1"/>
                          </a:moveTo>
                          <a:cubicBezTo>
                            <a:pt x="14175" y="1898"/>
                            <a:pt x="21600" y="10827"/>
                            <a:pt x="21600" y="21237"/>
                          </a:cubicBezTo>
                          <a:cubicBezTo>
                            <a:pt x="21600" y="21289"/>
                            <a:pt x="21599" y="21341"/>
                            <a:pt x="21599" y="21393"/>
                          </a:cubicBezTo>
                          <a:lnTo>
                            <a:pt x="0" y="21237"/>
                          </a:lnTo>
                          <a:close/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2400">
                        <a:solidFill>
                          <a:srgbClr val="CC00FF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7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65" y="10740"/>
                      <a:ext cx="72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2400">
                        <a:solidFill>
                          <a:srgbClr val="CC00FF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  <p:sp>
              <p:nvSpPr>
                <p:cNvPr id="1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970" y="9330"/>
                  <a:ext cx="1035" cy="7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CC00FF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60</a:t>
                  </a:r>
                  <a:r>
                    <a:rPr kumimoji="0" lang="th-TH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CC00FF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  <a:sym typeface="Symbol" panose="05050102010706020507" pitchFamily="18" charset="2"/>
                    </a:rPr>
                    <a:t></a:t>
                  </a:r>
                </a:p>
              </p:txBody>
            </p:sp>
          </p:grpSp>
          <p:grpSp>
            <p:nvGrpSpPr>
              <p:cNvPr id="8" name="Group 4"/>
              <p:cNvGrpSpPr>
                <a:grpSpLocks/>
              </p:cNvGrpSpPr>
              <p:nvPr/>
            </p:nvGrpSpPr>
            <p:grpSpPr bwMode="auto">
              <a:xfrm>
                <a:off x="3165" y="5745"/>
                <a:ext cx="2595" cy="1335"/>
                <a:chOff x="3165" y="5745"/>
                <a:chExt cx="2595" cy="1335"/>
              </a:xfrm>
            </p:grpSpPr>
            <p:sp>
              <p:nvSpPr>
                <p:cNvPr id="9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165" y="6360"/>
                  <a:ext cx="1440" cy="7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000" b="0" i="0" u="none" strike="noStrike" cap="none" normalizeH="0" baseline="0" dirty="0" smtClean="0">
                      <a:ln>
                        <a:noFill/>
                      </a:ln>
                      <a:solidFill>
                        <a:srgbClr val="CC00FF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กระบอกปั๊ม</a:t>
                  </a:r>
                  <a:endParaRPr kumimoji="0" lang="th-TH" sz="2000" b="0" i="0" u="none" strike="noStrike" cap="none" normalizeH="0" baseline="0" dirty="0" smtClean="0">
                    <a:ln>
                      <a:noFill/>
                    </a:ln>
                    <a:solidFill>
                      <a:srgbClr val="CC00FF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675" y="5745"/>
                  <a:ext cx="144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000" b="0" i="0" u="none" strike="noStrike" cap="none" normalizeH="0" baseline="0" dirty="0" smtClean="0">
                      <a:ln>
                        <a:noFill/>
                      </a:ln>
                      <a:solidFill>
                        <a:srgbClr val="CC00FF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ลูกปั๊ม</a:t>
                  </a:r>
                  <a:endParaRPr kumimoji="0" lang="th-TH" sz="2000" b="0" i="0" u="none" strike="noStrike" cap="none" normalizeH="0" baseline="0" dirty="0" smtClean="0">
                    <a:ln>
                      <a:noFill/>
                    </a:ln>
                    <a:solidFill>
                      <a:srgbClr val="CC00FF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1" name="Line 6"/>
                <p:cNvSpPr>
                  <a:spLocks noChangeShapeType="1"/>
                </p:cNvSpPr>
                <p:nvPr/>
              </p:nvSpPr>
              <p:spPr bwMode="auto">
                <a:xfrm>
                  <a:off x="5040" y="6030"/>
                  <a:ext cx="720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solidFill>
                      <a:srgbClr val="CC00FF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2" name="Line 5"/>
                <p:cNvSpPr>
                  <a:spLocks noChangeShapeType="1"/>
                </p:cNvSpPr>
                <p:nvPr/>
              </p:nvSpPr>
              <p:spPr bwMode="auto">
                <a:xfrm>
                  <a:off x="4410" y="6660"/>
                  <a:ext cx="720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solidFill>
                      <a:srgbClr val="CC00FF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</p:grpSp>
        <p:pic>
          <p:nvPicPr>
            <p:cNvPr id="11266" name="Picture 2" descr="DSCF0957"/>
            <p:cNvPicPr>
              <a:picLocks noChangeAspect="1" noChangeArrowheads="1"/>
            </p:cNvPicPr>
            <p:nvPr/>
          </p:nvPicPr>
          <p:blipFill>
            <a:blip r:embed="rId3" cstate="print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" y="2354"/>
              <a:ext cx="3015" cy="2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สี่เหลี่ยมผืนผ้า 17"/>
          <p:cNvSpPr/>
          <p:nvPr/>
        </p:nvSpPr>
        <p:spPr>
          <a:xfrm>
            <a:off x="-585592" y="4797164"/>
            <a:ext cx="6501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การตรวจสอบการสึกหรอของกระบอกปั๊มและลูกปั๊ม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4819780" y="2685359"/>
            <a:ext cx="4086225" cy="1488375"/>
            <a:chOff x="2339" y="8394"/>
            <a:chExt cx="6436" cy="2345"/>
          </a:xfrm>
        </p:grpSpPr>
        <p:pic>
          <p:nvPicPr>
            <p:cNvPr id="11291" name="Picture 27" descr="DSCF0953"/>
            <p:cNvPicPr>
              <a:picLocks noChangeAspect="1" noChangeArrowheads="1"/>
            </p:cNvPicPr>
            <p:nvPr/>
          </p:nvPicPr>
          <p:blipFill>
            <a:blip r:embed="rId4">
              <a:lum bright="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96" t="49500" r="33615" b="44499"/>
            <a:stretch>
              <a:fillRect/>
            </a:stretch>
          </p:blipFill>
          <p:spPr bwMode="auto">
            <a:xfrm>
              <a:off x="2339" y="9305"/>
              <a:ext cx="3060" cy="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2339" y="8709"/>
              <a:ext cx="1726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0" i="0" u="none" strike="noStrike" cap="none" normalizeH="0" baseline="0" dirty="0" smtClean="0">
                  <a:ln>
                    <a:noFill/>
                  </a:ln>
                  <a:solidFill>
                    <a:srgbClr val="CC00FF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เสื้อวาล์วส่ง</a:t>
              </a:r>
              <a:endParaRPr kumimoji="0" lang="th-TH" sz="4000" b="0" i="0" u="none" strike="noStrike" cap="none" normalizeH="0" baseline="0" dirty="0" smtClean="0">
                <a:ln>
                  <a:noFill/>
                </a:ln>
                <a:solidFill>
                  <a:srgbClr val="CC00FF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2" name="Freeform 25"/>
            <p:cNvSpPr>
              <a:spLocks/>
            </p:cNvSpPr>
            <p:nvPr/>
          </p:nvSpPr>
          <p:spPr bwMode="auto">
            <a:xfrm>
              <a:off x="4797" y="8898"/>
              <a:ext cx="720" cy="795"/>
            </a:xfrm>
            <a:custGeom>
              <a:avLst/>
              <a:gdLst>
                <a:gd name="T0" fmla="*/ 0 w 720"/>
                <a:gd name="T1" fmla="*/ 540 h 540"/>
                <a:gd name="T2" fmla="*/ 0 w 720"/>
                <a:gd name="T3" fmla="*/ 0 h 540"/>
                <a:gd name="T4" fmla="*/ 720 w 720"/>
                <a:gd name="T5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0" h="540">
                  <a:moveTo>
                    <a:pt x="0" y="540"/>
                  </a:moveTo>
                  <a:lnTo>
                    <a:pt x="0" y="0"/>
                  </a:lnTo>
                  <a:lnTo>
                    <a:pt x="720" y="0"/>
                  </a:lnTo>
                </a:path>
              </a:pathLst>
            </a:custGeom>
            <a:noFill/>
            <a:ln w="3175">
              <a:solidFill>
                <a:srgbClr val="FF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srgbClr val="CC00FF"/>
                </a:solidFill>
              </a:endParaRPr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3072" y="9118"/>
              <a:ext cx="0" cy="360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srgbClr val="CC00FF"/>
                </a:solidFill>
              </a:endParaRPr>
            </a:p>
          </p:txBody>
        </p:sp>
        <p:pic>
          <p:nvPicPr>
            <p:cNvPr id="11287" name="Picture 23" descr="DSCF0959_resize"/>
            <p:cNvPicPr>
              <a:picLocks noChangeAspect="1" noChangeArrowheads="1"/>
            </p:cNvPicPr>
            <p:nvPr/>
          </p:nvPicPr>
          <p:blipFill>
            <a:blip r:embed="rId5" cstate="print">
              <a:lum bright="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60" t="10001" r="10629"/>
            <a:stretch>
              <a:fillRect/>
            </a:stretch>
          </p:blipFill>
          <p:spPr bwMode="auto">
            <a:xfrm>
              <a:off x="6473" y="8813"/>
              <a:ext cx="2302" cy="1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5353" y="8394"/>
              <a:ext cx="1828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0" i="0" u="none" strike="noStrike" cap="none" normalizeH="0" baseline="0" dirty="0" smtClean="0">
                  <a:ln>
                    <a:noFill/>
                  </a:ln>
                  <a:solidFill>
                    <a:srgbClr val="CC00FF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วาล์วส่งน้ำมัน</a:t>
              </a:r>
              <a:endParaRPr kumimoji="0" lang="th-TH" sz="4000" b="0" i="0" u="none" strike="noStrike" cap="none" normalizeH="0" baseline="0" dirty="0" smtClean="0">
                <a:ln>
                  <a:noFill/>
                </a:ln>
                <a:solidFill>
                  <a:srgbClr val="CC00FF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6680" y="8898"/>
              <a:ext cx="720" cy="360"/>
            </a:xfrm>
            <a:custGeom>
              <a:avLst/>
              <a:gdLst>
                <a:gd name="T0" fmla="*/ 720 w 720"/>
                <a:gd name="T1" fmla="*/ 360 h 360"/>
                <a:gd name="T2" fmla="*/ 720 w 720"/>
                <a:gd name="T3" fmla="*/ 0 h 360"/>
                <a:gd name="T4" fmla="*/ 0 w 720"/>
                <a:gd name="T5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0" h="360">
                  <a:moveTo>
                    <a:pt x="720" y="360"/>
                  </a:moveTo>
                  <a:lnTo>
                    <a:pt x="720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FF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solidFill>
                  <a:srgbClr val="CC00FF"/>
                </a:solidFill>
              </a:endParaRPr>
            </a:p>
          </p:txBody>
        </p:sp>
      </p:grpSp>
      <p:sp>
        <p:nvSpPr>
          <p:cNvPr id="26" name="สี่เหลี่ยมผืนผ้า 25"/>
          <p:cNvSpPr/>
          <p:nvPr/>
        </p:nvSpPr>
        <p:spPr>
          <a:xfrm>
            <a:off x="5199541" y="4797164"/>
            <a:ext cx="3706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การตรวจการสึกหรอของวาล์วส่งน้ำมัน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7595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8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00658" y="86675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10.3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6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การ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ประกอบปั๊มน้ำมันเชื้อเพลิง</a:t>
            </a:r>
            <a:endParaRPr lang="en-US" sz="2400" dirty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571500" algn="l"/>
              </a:tabLst>
            </a:pP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2179529" y="1359973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24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945566" y="1821638"/>
            <a:ext cx="5252868" cy="2485713"/>
            <a:chOff x="1561" y="2809"/>
            <a:chExt cx="6660" cy="3151"/>
          </a:xfrm>
        </p:grpSpPr>
        <p:pic>
          <p:nvPicPr>
            <p:cNvPr id="12305" name="Picture 17" descr="DSCF0953_resize"/>
            <p:cNvPicPr>
              <a:picLocks noChangeAspect="1" noChangeArrowheads="1"/>
            </p:cNvPicPr>
            <p:nvPr/>
          </p:nvPicPr>
          <p:blipFill>
            <a:blip r:embed="rId2" cstate="print">
              <a:lum bright="12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0" t="32500" r="5624" b="22501"/>
            <a:stretch>
              <a:fillRect/>
            </a:stretch>
          </p:blipFill>
          <p:spPr bwMode="auto">
            <a:xfrm>
              <a:off x="3001" y="3641"/>
              <a:ext cx="4860" cy="1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16"/>
            <p:cNvSpPr txBox="1">
              <a:spLocks noChangeArrowheads="1"/>
            </p:cNvSpPr>
            <p:nvPr/>
          </p:nvSpPr>
          <p:spPr bwMode="auto">
            <a:xfrm>
              <a:off x="1561" y="3485"/>
              <a:ext cx="198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นอตยึดวาล์วส่งน้ำมัน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2727" y="4925"/>
              <a:ext cx="1534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ยางโอ</a:t>
              </a:r>
              <a:r>
                <a:rPr kumimoji="0" lang="th-TH" sz="2400" b="0" i="0" u="none" strike="noStrike" cap="none" normalizeH="0" baseline="0" dirty="0" err="1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ริง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2727" y="2809"/>
              <a:ext cx="3351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ปะเก็น</a:t>
              </a: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วาล์วส่งน้ำมัน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2577" y="5473"/>
              <a:ext cx="2991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สปริงวาล์วส่งน้ำมัน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4404" y="4948"/>
              <a:ext cx="2025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กระบอกปั๊ม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6781" y="3530"/>
              <a:ext cx="14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เรือนปั๊ม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4201" y="3378"/>
              <a:ext cx="2511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ชุดวาล์วส่งน้ำมัน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7141" y="3935"/>
              <a:ext cx="0" cy="2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4021" y="3605"/>
              <a:ext cx="0" cy="79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V="1">
              <a:off x="4258" y="4520"/>
              <a:ext cx="0" cy="79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 flipV="1">
              <a:off x="5341" y="4520"/>
              <a:ext cx="0" cy="45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 flipV="1">
              <a:off x="3781" y="4580"/>
              <a:ext cx="0" cy="45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7" name="Line 4"/>
            <p:cNvSpPr>
              <a:spLocks noChangeShapeType="1"/>
            </p:cNvSpPr>
            <p:nvPr/>
          </p:nvSpPr>
          <p:spPr bwMode="auto">
            <a:xfrm flipH="1">
              <a:off x="4636" y="3965"/>
              <a:ext cx="180" cy="45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8" name="Line 3"/>
            <p:cNvSpPr>
              <a:spLocks noChangeShapeType="1"/>
            </p:cNvSpPr>
            <p:nvPr/>
          </p:nvSpPr>
          <p:spPr bwMode="auto">
            <a:xfrm rot="19449966" flipH="1">
              <a:off x="4786" y="3965"/>
              <a:ext cx="180" cy="45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9" name="Line 2"/>
            <p:cNvSpPr>
              <a:spLocks noChangeShapeType="1"/>
            </p:cNvSpPr>
            <p:nvPr/>
          </p:nvSpPr>
          <p:spPr bwMode="auto">
            <a:xfrm>
              <a:off x="3181" y="3916"/>
              <a:ext cx="0" cy="45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20" name="สี่เหลี่ยมผืนผ้า 19"/>
          <p:cNvSpPr/>
          <p:nvPr/>
        </p:nvSpPr>
        <p:spPr>
          <a:xfrm>
            <a:off x="2765255" y="4800566"/>
            <a:ext cx="3613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ชิ้นส่วนของปั๊มน้ำมันเชื้อเพลิงส่วนบน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5113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272428" y="844413"/>
            <a:ext cx="6564587" cy="1857436"/>
            <a:chOff x="1336" y="2412"/>
            <a:chExt cx="8548" cy="2419"/>
          </a:xfrm>
        </p:grpSpPr>
        <p:pic>
          <p:nvPicPr>
            <p:cNvPr id="13340" name="Picture 28" descr="DSCF0948_resize"/>
            <p:cNvPicPr>
              <a:picLocks noChangeAspect="1" noChangeArrowheads="1"/>
            </p:cNvPicPr>
            <p:nvPr/>
          </p:nvPicPr>
          <p:blipFill>
            <a:blip r:embed="rId2" cstate="print">
              <a:lum bright="24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5" t="37500" b="35834"/>
            <a:stretch>
              <a:fillRect/>
            </a:stretch>
          </p:blipFill>
          <p:spPr bwMode="auto">
            <a:xfrm>
              <a:off x="1981" y="3045"/>
              <a:ext cx="7560" cy="1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27"/>
            <p:cNvSpPr txBox="1">
              <a:spLocks noChangeArrowheads="1"/>
            </p:cNvSpPr>
            <p:nvPr/>
          </p:nvSpPr>
          <p:spPr bwMode="auto">
            <a:xfrm>
              <a:off x="1336" y="4291"/>
              <a:ext cx="12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1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เฟืองฟันหวี</a:t>
              </a:r>
              <a:endParaRPr kumimoji="0" lang="th-TH" sz="2800" b="1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6" name="Text Box 26"/>
            <p:cNvSpPr txBox="1">
              <a:spLocks noChangeArrowheads="1"/>
            </p:cNvSpPr>
            <p:nvPr/>
          </p:nvSpPr>
          <p:spPr bwMode="auto">
            <a:xfrm>
              <a:off x="2341" y="2685"/>
              <a:ext cx="20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1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ปลอกบังคับลูกปั๊ม</a:t>
              </a:r>
              <a:endParaRPr kumimoji="0" lang="th-TH" sz="2800" b="1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7" name="Text Box 25"/>
            <p:cNvSpPr txBox="1">
              <a:spLocks noChangeArrowheads="1"/>
            </p:cNvSpPr>
            <p:nvPr/>
          </p:nvSpPr>
          <p:spPr bwMode="auto">
            <a:xfrm>
              <a:off x="2881" y="4170"/>
              <a:ext cx="21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1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แผ่นรองสปริงตัวบน</a:t>
              </a:r>
              <a:endParaRPr kumimoji="0" lang="th-TH" sz="2800" b="1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8" name="Text Box 24"/>
            <p:cNvSpPr txBox="1">
              <a:spLocks noChangeArrowheads="1"/>
            </p:cNvSpPr>
            <p:nvPr/>
          </p:nvSpPr>
          <p:spPr bwMode="auto">
            <a:xfrm>
              <a:off x="3976" y="2673"/>
              <a:ext cx="976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1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ลูกปั๊ม</a:t>
              </a:r>
              <a:endParaRPr kumimoji="0" lang="th-TH" sz="2800" b="1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9" name="Text Box 23"/>
            <p:cNvSpPr txBox="1">
              <a:spLocks noChangeArrowheads="1"/>
            </p:cNvSpPr>
            <p:nvPr/>
          </p:nvSpPr>
          <p:spPr bwMode="auto">
            <a:xfrm>
              <a:off x="4801" y="2670"/>
              <a:ext cx="12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1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สปริงปั๊ม</a:t>
              </a:r>
              <a:endParaRPr kumimoji="0" lang="th-TH" sz="2800" b="1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4681" y="4170"/>
              <a:ext cx="23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1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แผ่นรองสปริงตัวล่าง</a:t>
              </a:r>
              <a:endParaRPr kumimoji="0" lang="th-TH" sz="2800" b="1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1" name="Line 21"/>
            <p:cNvSpPr>
              <a:spLocks noChangeShapeType="1"/>
            </p:cNvSpPr>
            <p:nvPr/>
          </p:nvSpPr>
          <p:spPr bwMode="auto">
            <a:xfrm>
              <a:off x="3571" y="3135"/>
              <a:ext cx="0" cy="39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b="1">
                <a:solidFill>
                  <a:srgbClr val="990033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2" name="Line 20"/>
            <p:cNvSpPr>
              <a:spLocks noChangeShapeType="1"/>
            </p:cNvSpPr>
            <p:nvPr/>
          </p:nvSpPr>
          <p:spPr bwMode="auto">
            <a:xfrm>
              <a:off x="4501" y="3173"/>
              <a:ext cx="0" cy="39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b="1">
                <a:solidFill>
                  <a:srgbClr val="990033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>
              <a:off x="5341" y="3135"/>
              <a:ext cx="0" cy="39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b="1">
                <a:solidFill>
                  <a:srgbClr val="990033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 flipV="1">
              <a:off x="4066" y="3848"/>
              <a:ext cx="0" cy="39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b="1">
                <a:solidFill>
                  <a:srgbClr val="990033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 flipV="1">
              <a:off x="5941" y="3840"/>
              <a:ext cx="0" cy="39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b="1">
                <a:solidFill>
                  <a:srgbClr val="990033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rot="5400000" flipV="1">
              <a:off x="2588" y="4283"/>
              <a:ext cx="0" cy="28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b="1">
                <a:solidFill>
                  <a:srgbClr val="990033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514" y="2685"/>
              <a:ext cx="947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1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เรือนปั๊ม</a:t>
              </a:r>
              <a:endParaRPr kumimoji="0" lang="th-TH" sz="2800" b="1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2041" y="3090"/>
              <a:ext cx="0" cy="39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b="1">
                <a:solidFill>
                  <a:srgbClr val="990033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5911" y="2670"/>
              <a:ext cx="108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1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แผ่นชิม</a:t>
              </a:r>
              <a:endParaRPr kumimoji="0" lang="th-TH" sz="2800" b="1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6721" y="4155"/>
              <a:ext cx="108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1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ลูกถ้วย</a:t>
              </a:r>
              <a:endParaRPr kumimoji="0" lang="th-TH" sz="2800" b="1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6346" y="2412"/>
              <a:ext cx="18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1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สลักล็อกลูกถ้วย</a:t>
              </a:r>
              <a:endParaRPr kumimoji="0" lang="th-TH" sz="2800" b="1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7561" y="4140"/>
              <a:ext cx="1713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1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แกนเพลาลูกกลิ้ง</a:t>
              </a:r>
              <a:endParaRPr kumimoji="0" lang="th-TH" sz="2800" b="1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7591" y="2670"/>
              <a:ext cx="12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1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ลูกกลิ้ง</a:t>
              </a:r>
              <a:endParaRPr kumimoji="0" lang="th-TH" sz="2800" b="1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8341" y="2670"/>
              <a:ext cx="1543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1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ลวดสปริงล็อก</a:t>
              </a:r>
              <a:endParaRPr kumimoji="0" lang="th-TH" sz="2800" b="1" u="none" strike="noStrike" cap="none" normalizeH="0" baseline="0" smtClean="0">
                <a:ln>
                  <a:noFill/>
                </a:ln>
                <a:solidFill>
                  <a:srgbClr val="990033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6511" y="3090"/>
              <a:ext cx="0" cy="45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b="1">
                <a:solidFill>
                  <a:srgbClr val="990033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6" name="Line 6"/>
            <p:cNvSpPr>
              <a:spLocks noChangeShapeType="1"/>
            </p:cNvSpPr>
            <p:nvPr/>
          </p:nvSpPr>
          <p:spPr bwMode="auto">
            <a:xfrm>
              <a:off x="8236" y="3118"/>
              <a:ext cx="0" cy="44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b="1">
                <a:solidFill>
                  <a:srgbClr val="990033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7" name="Line 5"/>
            <p:cNvSpPr>
              <a:spLocks noChangeShapeType="1"/>
            </p:cNvSpPr>
            <p:nvPr/>
          </p:nvSpPr>
          <p:spPr bwMode="auto">
            <a:xfrm flipV="1">
              <a:off x="7741" y="3911"/>
              <a:ext cx="0" cy="3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b="1">
                <a:solidFill>
                  <a:srgbClr val="990033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8" name="Line 4"/>
            <p:cNvSpPr>
              <a:spLocks noChangeShapeType="1"/>
            </p:cNvSpPr>
            <p:nvPr/>
          </p:nvSpPr>
          <p:spPr bwMode="auto">
            <a:xfrm flipV="1">
              <a:off x="7141" y="3930"/>
              <a:ext cx="0" cy="3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b="1">
                <a:solidFill>
                  <a:srgbClr val="990033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9" name="Line 3"/>
            <p:cNvSpPr>
              <a:spLocks noChangeShapeType="1"/>
            </p:cNvSpPr>
            <p:nvPr/>
          </p:nvSpPr>
          <p:spPr bwMode="auto">
            <a:xfrm>
              <a:off x="9076" y="3075"/>
              <a:ext cx="0" cy="28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b="1">
                <a:solidFill>
                  <a:srgbClr val="990033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30" name="Line 2"/>
            <p:cNvSpPr>
              <a:spLocks noChangeShapeType="1"/>
            </p:cNvSpPr>
            <p:nvPr/>
          </p:nvSpPr>
          <p:spPr bwMode="auto">
            <a:xfrm>
              <a:off x="7216" y="2820"/>
              <a:ext cx="0" cy="28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b="1">
                <a:solidFill>
                  <a:srgbClr val="990033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31" name="สี่เหลี่ยมผืนผ้า 30"/>
          <p:cNvSpPr/>
          <p:nvPr/>
        </p:nvSpPr>
        <p:spPr>
          <a:xfrm>
            <a:off x="2655971" y="2888004"/>
            <a:ext cx="3659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ชิ้นส่วนของปั๊มน้ำมันเชื้อเพลิงส่วนล่าง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13313" name="Group 43"/>
          <p:cNvGrpSpPr>
            <a:grpSpLocks/>
          </p:cNvGrpSpPr>
          <p:nvPr/>
        </p:nvGrpSpPr>
        <p:grpSpPr bwMode="auto">
          <a:xfrm>
            <a:off x="3297363" y="3578276"/>
            <a:ext cx="2525272" cy="1991764"/>
            <a:chOff x="2160" y="11520"/>
            <a:chExt cx="3195" cy="2520"/>
          </a:xfrm>
        </p:grpSpPr>
        <p:grpSp>
          <p:nvGrpSpPr>
            <p:cNvPr id="13314" name="Group 47"/>
            <p:cNvGrpSpPr>
              <a:grpSpLocks/>
            </p:cNvGrpSpPr>
            <p:nvPr/>
          </p:nvGrpSpPr>
          <p:grpSpPr bwMode="auto">
            <a:xfrm>
              <a:off x="3030" y="11592"/>
              <a:ext cx="2325" cy="2448"/>
              <a:chOff x="2520" y="11160"/>
              <a:chExt cx="2160" cy="2370"/>
            </a:xfrm>
          </p:grpSpPr>
          <p:grpSp>
            <p:nvGrpSpPr>
              <p:cNvPr id="13318" name="Group 49"/>
              <p:cNvGrpSpPr>
                <a:grpSpLocks/>
              </p:cNvGrpSpPr>
              <p:nvPr/>
            </p:nvGrpSpPr>
            <p:grpSpPr bwMode="auto">
              <a:xfrm>
                <a:off x="2520" y="11160"/>
                <a:ext cx="1829" cy="2370"/>
                <a:chOff x="1800" y="2700"/>
                <a:chExt cx="1945" cy="2520"/>
              </a:xfrm>
            </p:grpSpPr>
            <p:pic>
              <p:nvPicPr>
                <p:cNvPr id="13363" name="Picture 51" descr="DSCF0960_resize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contrast="36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000" r="25000" b="5013"/>
                <a:stretch>
                  <a:fillRect/>
                </a:stretch>
              </p:blipFill>
              <p:spPr bwMode="auto">
                <a:xfrm>
                  <a:off x="1800" y="2700"/>
                  <a:ext cx="1945" cy="25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320" name="Line 50"/>
                <p:cNvSpPr>
                  <a:spLocks noChangeShapeType="1"/>
                </p:cNvSpPr>
                <p:nvPr/>
              </p:nvSpPr>
              <p:spPr bwMode="auto">
                <a:xfrm rot="-10800000">
                  <a:off x="3000" y="4005"/>
                  <a:ext cx="360" cy="6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b="1">
                    <a:solidFill>
                      <a:srgbClr val="990033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13319" name="Text Box 48"/>
              <p:cNvSpPr txBox="1">
                <a:spLocks noChangeArrowheads="1"/>
              </p:cNvSpPr>
              <p:nvPr/>
            </p:nvSpPr>
            <p:spPr bwMode="auto">
              <a:xfrm>
                <a:off x="3648" y="12386"/>
                <a:ext cx="1032" cy="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400" b="1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มาร์ค</a:t>
                </a:r>
                <a:endParaRPr kumimoji="0" lang="th-TH" sz="2800" b="1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13315" name="Group 44"/>
            <p:cNvGrpSpPr>
              <a:grpSpLocks/>
            </p:cNvGrpSpPr>
            <p:nvPr/>
          </p:nvGrpSpPr>
          <p:grpSpPr bwMode="auto">
            <a:xfrm>
              <a:off x="2160" y="11520"/>
              <a:ext cx="1440" cy="1350"/>
              <a:chOff x="2160" y="11520"/>
              <a:chExt cx="1440" cy="1350"/>
            </a:xfrm>
          </p:grpSpPr>
          <p:sp>
            <p:nvSpPr>
              <p:cNvPr id="13316" name="Text Box 46"/>
              <p:cNvSpPr txBox="1">
                <a:spLocks noChangeArrowheads="1"/>
              </p:cNvSpPr>
              <p:nvPr/>
            </p:nvSpPr>
            <p:spPr bwMode="auto">
              <a:xfrm>
                <a:off x="2160" y="11520"/>
                <a:ext cx="144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400" b="1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เฟืองฟันหวี</a:t>
                </a:r>
                <a:endParaRPr kumimoji="0" lang="th-TH" sz="2800" b="1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3317" name="Freeform 45"/>
              <p:cNvSpPr>
                <a:spLocks/>
              </p:cNvSpPr>
              <p:nvPr/>
            </p:nvSpPr>
            <p:spPr bwMode="auto">
              <a:xfrm>
                <a:off x="3060" y="11970"/>
                <a:ext cx="540" cy="900"/>
              </a:xfrm>
              <a:custGeom>
                <a:avLst/>
                <a:gdLst>
                  <a:gd name="T0" fmla="*/ 0 w 540"/>
                  <a:gd name="T1" fmla="*/ 0 h 900"/>
                  <a:gd name="T2" fmla="*/ 0 w 540"/>
                  <a:gd name="T3" fmla="*/ 900 h 900"/>
                  <a:gd name="T4" fmla="*/ 540 w 540"/>
                  <a:gd name="T5" fmla="*/ 900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0" h="900">
                    <a:moveTo>
                      <a:pt x="0" y="0"/>
                    </a:moveTo>
                    <a:lnTo>
                      <a:pt x="0" y="900"/>
                    </a:lnTo>
                    <a:lnTo>
                      <a:pt x="540" y="900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b="1">
                  <a:solidFill>
                    <a:srgbClr val="990033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3321" name="สี่เหลี่ยมผืนผ้า 13320"/>
          <p:cNvSpPr/>
          <p:nvPr/>
        </p:nvSpPr>
        <p:spPr>
          <a:xfrm>
            <a:off x="3401299" y="5885422"/>
            <a:ext cx="2395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การประกอบเฟืองฟันหวี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80801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3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2066945" y="463464"/>
            <a:ext cx="2505055" cy="6046788"/>
            <a:chOff x="3254" y="2827"/>
            <a:chExt cx="4022" cy="9708"/>
          </a:xfrm>
        </p:grpSpPr>
        <p:pic>
          <p:nvPicPr>
            <p:cNvPr id="14375" name="Picture 39" descr="DSCF0941_resize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13" t="49370" r="34174" b="5000"/>
            <a:stretch>
              <a:fillRect/>
            </a:stretch>
          </p:blipFill>
          <p:spPr bwMode="auto">
            <a:xfrm>
              <a:off x="3764" y="8710"/>
              <a:ext cx="1473" cy="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3764" y="3367"/>
              <a:ext cx="2175" cy="4912"/>
              <a:chOff x="2340" y="2520"/>
              <a:chExt cx="2175" cy="4912"/>
            </a:xfrm>
          </p:grpSpPr>
          <p:pic>
            <p:nvPicPr>
              <p:cNvPr id="14374" name="Picture 38" descr="DSCF0956_resize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24000" contrast="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r="41588" b="8749"/>
              <a:stretch>
                <a:fillRect/>
              </a:stretch>
            </p:blipFill>
            <p:spPr bwMode="auto">
              <a:xfrm>
                <a:off x="2340" y="2520"/>
                <a:ext cx="1500" cy="4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372" name="Text Box 37"/>
              <p:cNvSpPr txBox="1">
                <a:spLocks noChangeArrowheads="1"/>
              </p:cNvSpPr>
              <p:nvPr/>
            </p:nvSpPr>
            <p:spPr bwMode="auto">
              <a:xfrm>
                <a:off x="3150" y="3330"/>
                <a:ext cx="108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600" b="0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มาร์ค</a:t>
                </a:r>
                <a:endParaRPr kumimoji="0" lang="th-TH" sz="16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4373" name="Line 36"/>
              <p:cNvSpPr>
                <a:spLocks noChangeShapeType="1"/>
              </p:cNvSpPr>
              <p:nvPr/>
            </p:nvSpPr>
            <p:spPr bwMode="auto">
              <a:xfrm>
                <a:off x="3270" y="3285"/>
                <a:ext cx="180" cy="18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solidFill>
                    <a:srgbClr val="990033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4376" name="Text Box 35"/>
              <p:cNvSpPr txBox="1">
                <a:spLocks noChangeArrowheads="1"/>
              </p:cNvSpPr>
              <p:nvPr/>
            </p:nvSpPr>
            <p:spPr bwMode="auto">
              <a:xfrm>
                <a:off x="3255" y="3795"/>
                <a:ext cx="126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600" b="0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หน้าแปลน</a:t>
                </a:r>
                <a:endParaRPr kumimoji="0" lang="th-TH" sz="16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4377" name="Line 34"/>
              <p:cNvSpPr>
                <a:spLocks noChangeShapeType="1"/>
              </p:cNvSpPr>
              <p:nvPr/>
            </p:nvSpPr>
            <p:spPr bwMode="auto">
              <a:xfrm>
                <a:off x="3150" y="3798"/>
                <a:ext cx="180" cy="18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solidFill>
                    <a:srgbClr val="990033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4754" y="6052"/>
              <a:ext cx="1605" cy="720"/>
              <a:chOff x="3330" y="5205"/>
              <a:chExt cx="1605" cy="720"/>
            </a:xfrm>
          </p:grpSpPr>
          <p:sp>
            <p:nvSpPr>
              <p:cNvPr id="14370" name="Text Box 32"/>
              <p:cNvSpPr txBox="1">
                <a:spLocks noChangeArrowheads="1"/>
              </p:cNvSpPr>
              <p:nvPr/>
            </p:nvSpPr>
            <p:spPr bwMode="auto">
              <a:xfrm>
                <a:off x="3495" y="5205"/>
                <a:ext cx="144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600" b="0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สปริงปั๊ม</a:t>
                </a:r>
                <a:endParaRPr kumimoji="0" lang="th-TH" sz="16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4371" name="Line 31"/>
              <p:cNvSpPr>
                <a:spLocks noChangeShapeType="1"/>
              </p:cNvSpPr>
              <p:nvPr/>
            </p:nvSpPr>
            <p:spPr bwMode="auto">
              <a:xfrm>
                <a:off x="3330" y="5505"/>
                <a:ext cx="193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solidFill>
                    <a:srgbClr val="990033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4424" y="6847"/>
              <a:ext cx="1050" cy="720"/>
              <a:chOff x="3000" y="6000"/>
              <a:chExt cx="1050" cy="720"/>
            </a:xfrm>
          </p:grpSpPr>
          <p:sp>
            <p:nvSpPr>
              <p:cNvPr id="14368" name="Text Box 29"/>
              <p:cNvSpPr txBox="1">
                <a:spLocks noChangeArrowheads="1"/>
              </p:cNvSpPr>
              <p:nvPr/>
            </p:nvSpPr>
            <p:spPr bwMode="auto">
              <a:xfrm>
                <a:off x="3150" y="6000"/>
                <a:ext cx="90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600" b="0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ลูกปั๊ม</a:t>
                </a:r>
                <a:endParaRPr kumimoji="0" lang="th-TH" sz="16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4369" name="Line 28"/>
              <p:cNvSpPr>
                <a:spLocks noChangeShapeType="1"/>
              </p:cNvSpPr>
              <p:nvPr/>
            </p:nvSpPr>
            <p:spPr bwMode="auto">
              <a:xfrm>
                <a:off x="3000" y="6300"/>
                <a:ext cx="193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solidFill>
                    <a:srgbClr val="990033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4949" y="8722"/>
              <a:ext cx="1230" cy="720"/>
              <a:chOff x="3525" y="7875"/>
              <a:chExt cx="1230" cy="720"/>
            </a:xfrm>
          </p:grpSpPr>
          <p:sp>
            <p:nvSpPr>
              <p:cNvPr id="30" name="Text Box 26"/>
              <p:cNvSpPr txBox="1">
                <a:spLocks noChangeArrowheads="1"/>
              </p:cNvSpPr>
              <p:nvPr/>
            </p:nvSpPr>
            <p:spPr bwMode="auto">
              <a:xfrm>
                <a:off x="3675" y="7875"/>
                <a:ext cx="108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600" b="0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แผ่นชิม</a:t>
                </a:r>
                <a:endParaRPr kumimoji="0" lang="th-TH" sz="16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31" name="Line 25"/>
              <p:cNvSpPr>
                <a:spLocks noChangeShapeType="1"/>
              </p:cNvSpPr>
              <p:nvPr/>
            </p:nvSpPr>
            <p:spPr bwMode="auto">
              <a:xfrm>
                <a:off x="3525" y="8175"/>
                <a:ext cx="193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solidFill>
                    <a:srgbClr val="990033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5099" y="9667"/>
              <a:ext cx="1795" cy="720"/>
              <a:chOff x="3675" y="8820"/>
              <a:chExt cx="1795" cy="720"/>
            </a:xfrm>
          </p:grpSpPr>
          <p:sp>
            <p:nvSpPr>
              <p:cNvPr id="28" name="Text Box 23"/>
              <p:cNvSpPr txBox="1">
                <a:spLocks noChangeArrowheads="1"/>
              </p:cNvSpPr>
              <p:nvPr/>
            </p:nvSpPr>
            <p:spPr bwMode="auto">
              <a:xfrm>
                <a:off x="3840" y="8820"/>
                <a:ext cx="163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600" b="0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ลูกถ้วย</a:t>
                </a:r>
                <a:endParaRPr kumimoji="0" lang="th-TH" sz="16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29" name="Line 22"/>
              <p:cNvSpPr>
                <a:spLocks noChangeShapeType="1"/>
              </p:cNvSpPr>
              <p:nvPr/>
            </p:nvSpPr>
            <p:spPr bwMode="auto">
              <a:xfrm>
                <a:off x="3675" y="9135"/>
                <a:ext cx="193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solidFill>
                    <a:srgbClr val="990033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9" name="Group 18"/>
            <p:cNvGrpSpPr>
              <a:grpSpLocks/>
            </p:cNvGrpSpPr>
            <p:nvPr/>
          </p:nvGrpSpPr>
          <p:grpSpPr bwMode="auto">
            <a:xfrm>
              <a:off x="4934" y="10957"/>
              <a:ext cx="1425" cy="720"/>
              <a:chOff x="3510" y="10110"/>
              <a:chExt cx="1425" cy="720"/>
            </a:xfrm>
          </p:grpSpPr>
          <p:sp>
            <p:nvSpPr>
              <p:cNvPr id="26" name="Text Box 20"/>
              <p:cNvSpPr txBox="1">
                <a:spLocks noChangeArrowheads="1"/>
              </p:cNvSpPr>
              <p:nvPr/>
            </p:nvSpPr>
            <p:spPr bwMode="auto">
              <a:xfrm>
                <a:off x="3645" y="10110"/>
                <a:ext cx="129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600" b="0" i="0" u="none" strike="noStrike" cap="none" normalizeH="0" baseline="0" dirty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ลูกกลิ้ง</a:t>
                </a:r>
                <a:endParaRPr kumimoji="0" lang="th-TH" sz="16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27" name="Line 19"/>
              <p:cNvSpPr>
                <a:spLocks noChangeShapeType="1"/>
              </p:cNvSpPr>
              <p:nvPr/>
            </p:nvSpPr>
            <p:spPr bwMode="auto">
              <a:xfrm>
                <a:off x="3510" y="10425"/>
                <a:ext cx="193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solidFill>
                    <a:srgbClr val="990033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3254" y="9397"/>
              <a:ext cx="1260" cy="726"/>
              <a:chOff x="1830" y="8550"/>
              <a:chExt cx="1260" cy="726"/>
            </a:xfrm>
          </p:grpSpPr>
          <p:sp>
            <p:nvSpPr>
              <p:cNvPr id="24" name="Text Box 17"/>
              <p:cNvSpPr txBox="1">
                <a:spLocks noChangeArrowheads="1"/>
              </p:cNvSpPr>
              <p:nvPr/>
            </p:nvSpPr>
            <p:spPr bwMode="auto">
              <a:xfrm>
                <a:off x="1830" y="8550"/>
                <a:ext cx="126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600" b="0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สลักล็อก</a:t>
                </a:r>
                <a:endParaRPr kumimoji="0" lang="th-TH" sz="16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25" name="Line 16"/>
              <p:cNvSpPr>
                <a:spLocks noChangeShapeType="1"/>
              </p:cNvSpPr>
              <p:nvPr/>
            </p:nvSpPr>
            <p:spPr bwMode="auto">
              <a:xfrm rot="-5400000">
                <a:off x="2355" y="9180"/>
                <a:ext cx="193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solidFill>
                    <a:srgbClr val="990033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3764" y="2827"/>
              <a:ext cx="2655" cy="1650"/>
              <a:chOff x="2340" y="1980"/>
              <a:chExt cx="2655" cy="1650"/>
            </a:xfrm>
          </p:grpSpPr>
          <p:sp>
            <p:nvSpPr>
              <p:cNvPr id="20" name="Text Box 14"/>
              <p:cNvSpPr txBox="1">
                <a:spLocks noChangeArrowheads="1"/>
              </p:cNvSpPr>
              <p:nvPr/>
            </p:nvSpPr>
            <p:spPr bwMode="auto">
              <a:xfrm>
                <a:off x="2340" y="1980"/>
                <a:ext cx="198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600" b="0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เฟืองปลอกบังคับ</a:t>
                </a:r>
                <a:endParaRPr kumimoji="0" lang="th-TH" sz="16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21" name="Text Box 13"/>
              <p:cNvSpPr txBox="1">
                <a:spLocks noChangeArrowheads="1"/>
              </p:cNvSpPr>
              <p:nvPr/>
            </p:nvSpPr>
            <p:spPr bwMode="auto">
              <a:xfrm>
                <a:off x="3690" y="2910"/>
                <a:ext cx="1305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600" b="0" i="0" u="none" strike="noStrike" cap="none" normalizeH="0" baseline="0" smtClean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เฟืองฟันหวี</a:t>
                </a:r>
                <a:endParaRPr kumimoji="0" lang="th-TH" sz="1600" b="0" i="0" u="none" strike="noStrike" cap="none" normalizeH="0" baseline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3570" y="3199"/>
                <a:ext cx="193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solidFill>
                    <a:srgbClr val="990033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23" name="Freeform 11"/>
              <p:cNvSpPr>
                <a:spLocks/>
              </p:cNvSpPr>
              <p:nvPr/>
            </p:nvSpPr>
            <p:spPr bwMode="auto">
              <a:xfrm>
                <a:off x="2547" y="2453"/>
                <a:ext cx="180" cy="720"/>
              </a:xfrm>
              <a:custGeom>
                <a:avLst/>
                <a:gdLst>
                  <a:gd name="T0" fmla="*/ 180 w 180"/>
                  <a:gd name="T1" fmla="*/ 720 h 720"/>
                  <a:gd name="T2" fmla="*/ 0 w 180"/>
                  <a:gd name="T3" fmla="*/ 720 h 720"/>
                  <a:gd name="T4" fmla="*/ 0 w 180"/>
                  <a:gd name="T5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0" h="720">
                    <a:moveTo>
                      <a:pt x="180" y="720"/>
                    </a:moveTo>
                    <a:lnTo>
                      <a:pt x="0" y="72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solidFill>
                    <a:srgbClr val="990033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4784" y="7732"/>
              <a:ext cx="2492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6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แผ่นรองสปริงตัวล่าง</a:t>
              </a:r>
              <a:endPara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4514" y="8047"/>
              <a:ext cx="19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600">
                <a:solidFill>
                  <a:srgbClr val="990033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5069" y="11782"/>
              <a:ext cx="1986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6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ลวดสปริง</a:t>
              </a:r>
              <a:r>
                <a:rPr kumimoji="0" lang="th-TH" sz="1600" b="0" i="0" u="none" strike="noStrike" cap="none" normalizeH="0" baseline="0" dirty="0" err="1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ล็อก</a:t>
              </a:r>
              <a:endPara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4949" y="12097"/>
              <a:ext cx="19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600">
                <a:solidFill>
                  <a:srgbClr val="990033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5063" y="10363"/>
              <a:ext cx="2213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6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แกนเพลาลูกกลิ้ง</a:t>
              </a:r>
              <a:endPara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7" name="Line 4"/>
            <p:cNvSpPr>
              <a:spLocks noChangeShapeType="1"/>
            </p:cNvSpPr>
            <p:nvPr/>
          </p:nvSpPr>
          <p:spPr bwMode="auto">
            <a:xfrm>
              <a:off x="4949" y="10657"/>
              <a:ext cx="19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600">
                <a:solidFill>
                  <a:srgbClr val="990033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8" name="Text Box 3"/>
            <p:cNvSpPr txBox="1">
              <a:spLocks noChangeArrowheads="1"/>
            </p:cNvSpPr>
            <p:nvPr/>
          </p:nvSpPr>
          <p:spPr bwMode="auto">
            <a:xfrm>
              <a:off x="4754" y="5032"/>
              <a:ext cx="2301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600" b="0" i="0" u="none" strike="noStrike" cap="none" normalizeH="0" baseline="0" dirty="0" smtClean="0">
                  <a:ln>
                    <a:noFill/>
                  </a:ln>
                  <a:solidFill>
                    <a:srgbClr val="990033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แผ่นรองสปริงตัวบน</a:t>
              </a:r>
              <a:endPara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9" name="Line 2"/>
            <p:cNvSpPr>
              <a:spLocks noChangeShapeType="1"/>
            </p:cNvSpPr>
            <p:nvPr/>
          </p:nvSpPr>
          <p:spPr bwMode="auto">
            <a:xfrm>
              <a:off x="4664" y="5317"/>
              <a:ext cx="19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600">
                <a:solidFill>
                  <a:srgbClr val="990033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14378" name="สี่เหลี่ยมผืนผ้า 14377"/>
          <p:cNvSpPr/>
          <p:nvPr/>
        </p:nvSpPr>
        <p:spPr>
          <a:xfrm>
            <a:off x="3823349" y="285589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การประกอบชิ้นส่วนของปั๊มน้ำมันเชื้อเพลิงส่วนล่าง</a:t>
            </a:r>
            <a:endParaRPr lang="en-US" sz="18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77364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41126" y="832567"/>
            <a:ext cx="866174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th-TH" sz="2400" b="1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ข้อ</a:t>
            </a:r>
            <a:r>
              <a:rPr lang="th-TH" sz="2400" b="1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ควรระวัง </a:t>
            </a:r>
            <a:endParaRPr lang="th-TH" sz="2400" b="1" dirty="0" smtClean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endParaRPr lang="en-US" sz="24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ในขณะ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ประกอบชุดลูกถ้วยถ้ากดลูกถ้วยไม่ลงให้ตรวจสอบดูการประกอบใหม่ เพราะถ้าฝืนประกอบเข้าไปอาจทำให้เกิดความเสียหายกับชิ้นส่วนของปั๊มน้ำมันเชื้อเพลิง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ได้</a:t>
            </a: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endParaRPr lang="en-US" sz="24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ju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การ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ประกอบต้องหล่อลื่นชิ้นส่วนของปั๊มน้ำมันเชื้อเพลิงด้วยน้ำมันดีเซล</a:t>
            </a:r>
            <a:endParaRPr lang="en-US" sz="2400" dirty="0">
              <a:solidFill>
                <a:srgbClr val="00808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44600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3756" y="885153"/>
            <a:ext cx="8536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10.3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7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ทดสอบปั๊มน้ำมันเชื้อเพลิงหลังการ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 </a:t>
            </a:r>
            <a:r>
              <a:rPr lang="th-TH" sz="2400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(โดยวิธีการกด)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306872" y="105335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24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3228521" y="1683224"/>
            <a:ext cx="2686957" cy="3377292"/>
            <a:chOff x="1980" y="5580"/>
            <a:chExt cx="2947" cy="3705"/>
          </a:xfrm>
        </p:grpSpPr>
        <p:pic>
          <p:nvPicPr>
            <p:cNvPr id="15365" name="Picture 5" descr="DSCF0988_resize"/>
            <p:cNvPicPr>
              <a:picLocks noChangeAspect="1" noChangeArrowheads="1"/>
            </p:cNvPicPr>
            <p:nvPr/>
          </p:nvPicPr>
          <p:blipFill>
            <a:blip r:embed="rId2">
              <a:lum bright="18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86" t="34999" r="4807" b="4483"/>
            <a:stretch>
              <a:fillRect/>
            </a:stretch>
          </p:blipFill>
          <p:spPr bwMode="auto">
            <a:xfrm>
              <a:off x="1980" y="6225"/>
              <a:ext cx="2947" cy="3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2753" y="5580"/>
              <a:ext cx="1432" cy="780"/>
              <a:chOff x="2933" y="2775"/>
              <a:chExt cx="1432" cy="780"/>
            </a:xfrm>
          </p:grpSpPr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2933" y="2775"/>
                <a:ext cx="1432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1" u="none" strike="noStrike" cap="none" normalizeH="0" baseline="0" dirty="0" smtClean="0">
                    <a:ln>
                      <a:noFill/>
                    </a:ln>
                    <a:solidFill>
                      <a:schemeClr val="accent4">
                        <a:lumMod val="75000"/>
                      </a:schemeClr>
                    </a:solidFill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น้ำมันพุ่ง</a:t>
                </a:r>
                <a:endParaRPr kumimoji="0" lang="th-TH" sz="2400" b="1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7" name="Line 3"/>
              <p:cNvSpPr>
                <a:spLocks noChangeShapeType="1"/>
              </p:cNvSpPr>
              <p:nvPr/>
            </p:nvSpPr>
            <p:spPr bwMode="auto">
              <a:xfrm>
                <a:off x="3840" y="3195"/>
                <a:ext cx="0" cy="36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 b="1" i="1">
                  <a:solidFill>
                    <a:srgbClr val="CC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8" name="สี่เหลี่ยมผืนผ้า 7"/>
          <p:cNvSpPr/>
          <p:nvPr/>
        </p:nvSpPr>
        <p:spPr>
          <a:xfrm>
            <a:off x="3108298" y="5355004"/>
            <a:ext cx="2927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การทดสอบปั๊มน้ำมันเชื้อเพลิง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8153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53" y="806428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344553" y="1515909"/>
            <a:ext cx="86492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i="1" dirty="0" smtClean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หัวฉีด</a:t>
            </a:r>
            <a:r>
              <a:rPr lang="th-TH" sz="2400" i="1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เป็นส่วนประกอบส่วนหนึ่งของระบบน้ำมันเชื้อเพลิงที่มีความสำคัญ เพราะถ้าหัวฉีดเกิดความบกพร่องการทำงานของเครื่องยนต์ก็จะมีปัญหาเกิดขัดข้อง เช่น เครื่องยนต์ควันดำ, เครื่องยนต์ติดยาก ดังนั้นหัวฉีดเป็นส่วนหนึ่งของเครื่องยนต์ที่จะต้องมีการตรวจเช็คและแก้ไขให้ดีขึ้น ดังนั้นการตรวจซ่อมหัวฉีดจึงต้องมีการถอดและตรวจสภาพดังต่อไปนี้</a:t>
            </a:r>
            <a:endParaRPr lang="en-US" sz="2400" i="1" dirty="0">
              <a:solidFill>
                <a:schemeClr val="accent6">
                  <a:lumMod val="50000"/>
                </a:schemeClr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44553" y="3134660"/>
            <a:ext cx="3914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10.4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ถอดหัวฉีดออกจากเครื่องยนต์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428735" y="3856562"/>
            <a:ext cx="3100442" cy="1774974"/>
            <a:chOff x="3931" y="2461"/>
            <a:chExt cx="3362" cy="1926"/>
          </a:xfrm>
        </p:grpSpPr>
        <p:pic>
          <p:nvPicPr>
            <p:cNvPr id="16390" name="Picture 6" descr="DSCF0875_resiz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40" t="7507" r="5000" b="4173"/>
            <a:stretch>
              <a:fillRect/>
            </a:stretch>
          </p:blipFill>
          <p:spPr bwMode="auto">
            <a:xfrm>
              <a:off x="3931" y="2461"/>
              <a:ext cx="2381" cy="1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6487" y="2656"/>
              <a:ext cx="806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หัวฉีด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6061" y="2941"/>
              <a:ext cx="512" cy="0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8" name="สี่เหลี่ยมผืนผ้า 7"/>
          <p:cNvSpPr/>
          <p:nvPr/>
        </p:nvSpPr>
        <p:spPr>
          <a:xfrm>
            <a:off x="5265241" y="4522788"/>
            <a:ext cx="1505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การถอดหัวฉีด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83450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49" y="1898145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50" y="2816696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603" y="3735247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ตัวเชื่อมต่อตรง 2"/>
          <p:cNvCxnSpPr/>
          <p:nvPr/>
        </p:nvCxnSpPr>
        <p:spPr>
          <a:xfrm>
            <a:off x="1152394" y="1030874"/>
            <a:ext cx="0" cy="3946774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7" y="766680"/>
            <a:ext cx="2930658" cy="4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ตัวเชื่อมต่อตรง 4"/>
          <p:cNvCxnSpPr/>
          <p:nvPr/>
        </p:nvCxnSpPr>
        <p:spPr>
          <a:xfrm>
            <a:off x="1152394" y="2085054"/>
            <a:ext cx="720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1127342" y="2976489"/>
            <a:ext cx="720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>
            <a:off x="1127342" y="3959276"/>
            <a:ext cx="720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48" y="4753619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ตัวเชื่อมต่อตรง 13"/>
          <p:cNvCxnSpPr/>
          <p:nvPr/>
        </p:nvCxnSpPr>
        <p:spPr>
          <a:xfrm>
            <a:off x="1114816" y="4977648"/>
            <a:ext cx="720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904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6783" y="672271"/>
            <a:ext cx="86116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10.4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แยกชิ้นส่วน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หัวฉีด</a:t>
            </a:r>
          </a:p>
          <a:p>
            <a:pPr algn="thaiDist">
              <a:spcAft>
                <a:spcPts val="0"/>
              </a:spcAft>
              <a:tabLst>
                <a:tab pos="810260" algn="l"/>
              </a:tabLst>
            </a:pPr>
            <a:endParaRPr lang="en-US" sz="800" dirty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</a:tabLst>
            </a:pP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i="1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</a:t>
            </a:r>
            <a:r>
              <a:rPr lang="th-TH" sz="2400" i="1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แยกชิ้นส่วนหัวฉีดจะต้องใช้ปากกาจับหัวฉีดส่วนที่แข็งแรงที่สุดเพื่อไม่ให้หัวฉีดชำรุดและง่ายต่อการถอดประกอบหัวฉีด ซึ่งมีลำดับขั้นตอน</a:t>
            </a:r>
            <a:r>
              <a:rPr lang="th-TH" sz="2400" i="1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ดังนี้</a:t>
            </a:r>
          </a:p>
          <a:p>
            <a:pPr algn="thaiDist">
              <a:spcAft>
                <a:spcPts val="0"/>
              </a:spcAft>
              <a:tabLst>
                <a:tab pos="810260" algn="l"/>
              </a:tabLst>
            </a:pPr>
            <a:endParaRPr lang="en-US" sz="800" i="1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 smtClean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</a:t>
            </a:r>
            <a:r>
              <a:rPr lang="th-TH" sz="2400" dirty="0" smtClean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แหวนรองหัวฉีดและปลอกยึดชุดหัวฉีด (หมายเลข </a:t>
            </a:r>
            <a:r>
              <a:rPr lang="en-US" sz="2400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13</a:t>
            </a:r>
            <a:r>
              <a:rPr lang="th-TH" sz="2400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, </a:t>
            </a:r>
            <a:r>
              <a:rPr lang="en-US" sz="2400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12</a:t>
            </a:r>
            <a:r>
              <a:rPr lang="th-TH" sz="2400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) ออก</a:t>
            </a:r>
            <a:endParaRPr lang="en-US" sz="2400" dirty="0">
              <a:solidFill>
                <a:srgbClr val="9900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 smtClean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 smtClean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เรือนเข็มหัวฉีดและเข็มหัวฉีด (หมายเลข </a:t>
            </a:r>
            <a:r>
              <a:rPr lang="en-US" sz="2400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11</a:t>
            </a:r>
            <a:r>
              <a:rPr lang="th-TH" sz="2400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10</a:t>
            </a:r>
            <a:r>
              <a:rPr lang="th-TH" sz="2400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) ออก</a:t>
            </a:r>
            <a:endParaRPr lang="en-US" sz="2400" dirty="0">
              <a:solidFill>
                <a:srgbClr val="9900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 smtClean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</a:t>
            </a:r>
            <a:r>
              <a:rPr lang="th-TH" sz="2400" dirty="0" smtClean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บ่ารองก้านกดเข็มหัวฉีด, ก้านกดเข็มหัวฉีด, สปริงหัวฉีดและแผ่นชิม (หมายเลข </a:t>
            </a:r>
            <a:r>
              <a:rPr lang="en-US" sz="2400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9</a:t>
            </a:r>
            <a:r>
              <a:rPr lang="th-TH" sz="2400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8</a:t>
            </a:r>
            <a:r>
              <a:rPr lang="th-TH" sz="2400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7</a:t>
            </a:r>
            <a:r>
              <a:rPr lang="th-TH" sz="2400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, </a:t>
            </a:r>
            <a:r>
              <a:rPr lang="en-US" sz="2400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6</a:t>
            </a:r>
            <a:r>
              <a:rPr lang="th-TH" sz="2400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) ออก</a:t>
            </a:r>
            <a:endParaRPr lang="en-US" sz="2400" dirty="0">
              <a:solidFill>
                <a:srgbClr val="9900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 smtClean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4</a:t>
            </a:r>
            <a:r>
              <a:rPr lang="th-TH" sz="2400" dirty="0" smtClean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สกรูยึดข้อต่อน้ำมันไหลเข้าถัง (หมายเลข </a:t>
            </a:r>
            <a:r>
              <a:rPr lang="en-US" sz="2400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</a:t>
            </a:r>
            <a:r>
              <a:rPr lang="th-TH" sz="2400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) ออก</a:t>
            </a:r>
            <a:endParaRPr lang="en-US" sz="2400" dirty="0">
              <a:solidFill>
                <a:srgbClr val="9900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 smtClean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5</a:t>
            </a:r>
            <a:r>
              <a:rPr lang="th-TH" sz="2400" dirty="0" smtClean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ข้อต่อน้ำมัน, แหวนรองข้อต่อน้ำมันไหลกลับถังและข้อต่อ น้ำมันไหลเข้าหัวฉีด (หมายเลข </a:t>
            </a:r>
            <a:r>
              <a:rPr lang="en-US" sz="2400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5</a:t>
            </a:r>
            <a:r>
              <a:rPr lang="th-TH" sz="2400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, </a:t>
            </a:r>
            <a:r>
              <a:rPr lang="en-US" sz="2400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4</a:t>
            </a:r>
            <a:r>
              <a:rPr lang="th-TH" sz="2400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) ออก</a:t>
            </a:r>
            <a:endParaRPr lang="en-US" sz="2400" dirty="0">
              <a:solidFill>
                <a:srgbClr val="990033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66178" y="4693767"/>
            <a:ext cx="86116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</a:tabLst>
            </a:pPr>
            <a:r>
              <a:rPr lang="th-TH" sz="2400" b="1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ข้อ</a:t>
            </a:r>
            <a:r>
              <a:rPr lang="th-TH" sz="2400" b="1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ควร</a:t>
            </a:r>
            <a:r>
              <a:rPr lang="th-TH" sz="2400" b="1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ปฏิบัติ</a:t>
            </a:r>
          </a:p>
          <a:p>
            <a:pPr algn="thaiDist">
              <a:spcAft>
                <a:spcPts val="0"/>
              </a:spcAft>
              <a:tabLst>
                <a:tab pos="810260" algn="l"/>
              </a:tabLst>
            </a:pPr>
            <a:endParaRPr lang="en-US" sz="800" dirty="0">
              <a:solidFill>
                <a:srgbClr val="66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</a:tabLst>
            </a:pPr>
            <a:r>
              <a:rPr lang="th-TH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การ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ถอดและการวางชิ้นส่วนต่าง ๆ ของหัวฉีดควรทำในภาชนะที่สะอาดและแช่ในน้ำมันดีเซลไว้เพื่อไม่ให้เป็นสนิม</a:t>
            </a:r>
            <a:endParaRPr lang="en-US" sz="2400" dirty="0">
              <a:solidFill>
                <a:srgbClr val="66330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37818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3"/>
          <p:cNvSpPr>
            <a:spLocks noChangeArrowheads="1"/>
          </p:cNvSpPr>
          <p:nvPr/>
        </p:nvSpPr>
        <p:spPr bwMode="auto">
          <a:xfrm>
            <a:off x="6626268" y="82671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pSp>
        <p:nvGrpSpPr>
          <p:cNvPr id="27" name="Group 40"/>
          <p:cNvGrpSpPr>
            <a:grpSpLocks/>
          </p:cNvGrpSpPr>
          <p:nvPr/>
        </p:nvGrpSpPr>
        <p:grpSpPr bwMode="auto">
          <a:xfrm>
            <a:off x="2158483" y="769738"/>
            <a:ext cx="2187575" cy="5259388"/>
            <a:chOff x="3747" y="1683"/>
            <a:chExt cx="3619" cy="8704"/>
          </a:xfrm>
        </p:grpSpPr>
        <p:pic>
          <p:nvPicPr>
            <p:cNvPr id="17470" name="Picture 6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0"/>
            <a:stretch>
              <a:fillRect/>
            </a:stretch>
          </p:blipFill>
          <p:spPr bwMode="auto">
            <a:xfrm>
              <a:off x="4126" y="8152"/>
              <a:ext cx="3168" cy="2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Group 41"/>
            <p:cNvGrpSpPr>
              <a:grpSpLocks/>
            </p:cNvGrpSpPr>
            <p:nvPr/>
          </p:nvGrpSpPr>
          <p:grpSpPr bwMode="auto">
            <a:xfrm>
              <a:off x="3747" y="1683"/>
              <a:ext cx="3619" cy="6825"/>
              <a:chOff x="1650" y="2820"/>
              <a:chExt cx="3619" cy="6825"/>
            </a:xfrm>
          </p:grpSpPr>
          <p:grpSp>
            <p:nvGrpSpPr>
              <p:cNvPr id="29" name="Group 45"/>
              <p:cNvGrpSpPr>
                <a:grpSpLocks/>
              </p:cNvGrpSpPr>
              <p:nvPr/>
            </p:nvGrpSpPr>
            <p:grpSpPr bwMode="auto">
              <a:xfrm>
                <a:off x="1650" y="2820"/>
                <a:ext cx="3619" cy="5940"/>
                <a:chOff x="2115" y="2520"/>
                <a:chExt cx="3619" cy="5940"/>
              </a:xfrm>
            </p:grpSpPr>
            <p:sp>
              <p:nvSpPr>
                <p:cNvPr id="17409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4140" y="2520"/>
                  <a:ext cx="645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1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H SarabunPSK" panose="020B0500040200020003" pitchFamily="34" charset="-34"/>
                      <a:ea typeface="Times New Roman" panose="02020603050405020304" pitchFamily="18" charset="0"/>
                      <a:cs typeface="TH SarabunPSK" panose="020B0500040200020003" pitchFamily="34" charset="-34"/>
                    </a:rPr>
                    <a:t>13</a:t>
                  </a:r>
                  <a:endParaRPr kumimoji="0" lang="th-TH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7410" name="Group 46"/>
                <p:cNvGrpSpPr>
                  <a:grpSpLocks/>
                </p:cNvGrpSpPr>
                <p:nvPr/>
              </p:nvGrpSpPr>
              <p:grpSpPr bwMode="auto">
                <a:xfrm>
                  <a:off x="2115" y="2520"/>
                  <a:ext cx="3619" cy="5940"/>
                  <a:chOff x="5708" y="3420"/>
                  <a:chExt cx="2647" cy="4345"/>
                </a:xfrm>
              </p:grpSpPr>
              <p:pic>
                <p:nvPicPr>
                  <p:cNvPr id="17468" name="Picture 60" descr="DSCF0917_resize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C3C4C6"/>
                      </a:clrFrom>
                      <a:clrTo>
                        <a:srgbClr val="C3C4C6">
                          <a:alpha val="0"/>
                        </a:srgbClr>
                      </a:clrTo>
                    </a:clrChange>
                    <a:lum bright="24000" contrast="3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167" t="5000" r="19167" b="3125"/>
                  <a:stretch>
                    <a:fillRect/>
                  </a:stretch>
                </p:blipFill>
                <p:spPr bwMode="auto">
                  <a:xfrm flipV="1">
                    <a:off x="5951" y="3420"/>
                    <a:ext cx="2187" cy="434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7411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78" y="7200"/>
                    <a:ext cx="397" cy="5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rPr>
                      <a:t>1</a:t>
                    </a:r>
                    <a:endParaRPr kumimoji="0" lang="th-TH" sz="2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412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58" y="7200"/>
                    <a:ext cx="397" cy="5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rPr>
                      <a:t>2</a:t>
                    </a:r>
                    <a:endParaRPr kumimoji="0" lang="th-TH" sz="2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413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53" y="7200"/>
                    <a:ext cx="397" cy="5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rPr>
                      <a:t>3</a:t>
                    </a:r>
                    <a:endParaRPr kumimoji="0" lang="th-TH" sz="2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414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08" y="6795"/>
                    <a:ext cx="397" cy="5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rPr>
                      <a:t>4</a:t>
                    </a:r>
                    <a:endParaRPr kumimoji="0" lang="th-TH" sz="2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415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23" y="6720"/>
                    <a:ext cx="397" cy="5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rPr>
                      <a:t>4</a:t>
                    </a:r>
                    <a:endParaRPr kumimoji="0" lang="th-TH" sz="2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416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48" y="6150"/>
                    <a:ext cx="397" cy="5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rPr>
                      <a:t>7</a:t>
                    </a:r>
                    <a:endParaRPr kumimoji="0" lang="th-TH" sz="2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417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83" y="6300"/>
                    <a:ext cx="397" cy="4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rPr>
                      <a:t>5</a:t>
                    </a:r>
                    <a:endParaRPr kumimoji="0" lang="th-TH" sz="2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418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78" y="6555"/>
                    <a:ext cx="397" cy="5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rPr>
                      <a:t>6</a:t>
                    </a:r>
                    <a:endParaRPr kumimoji="0" lang="th-TH" sz="2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419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78" y="5835"/>
                    <a:ext cx="397" cy="5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rPr>
                      <a:t>8</a:t>
                    </a:r>
                    <a:endParaRPr kumimoji="0" lang="th-TH" sz="2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420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8" y="5520"/>
                    <a:ext cx="397" cy="5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rPr>
                      <a:t>9</a:t>
                    </a:r>
                    <a:endParaRPr kumimoji="0" lang="th-TH" sz="2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421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78" y="5040"/>
                    <a:ext cx="511" cy="5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rPr>
                      <a:t>10</a:t>
                    </a:r>
                    <a:endParaRPr kumimoji="0" lang="th-TH" sz="2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422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78" y="4500"/>
                    <a:ext cx="511" cy="5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rPr>
                      <a:t>11</a:t>
                    </a:r>
                    <a:endParaRPr kumimoji="0" lang="th-TH" sz="2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423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53" y="3915"/>
                    <a:ext cx="511" cy="5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rPr>
                      <a:t>12</a:t>
                    </a:r>
                    <a:endParaRPr kumimoji="0" lang="th-TH" sz="2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0" name="Group 42"/>
              <p:cNvGrpSpPr>
                <a:grpSpLocks/>
              </p:cNvGrpSpPr>
              <p:nvPr/>
            </p:nvGrpSpPr>
            <p:grpSpPr bwMode="auto">
              <a:xfrm>
                <a:off x="2445" y="8640"/>
                <a:ext cx="900" cy="1005"/>
                <a:chOff x="540" y="11235"/>
                <a:chExt cx="900" cy="1005"/>
              </a:xfrm>
            </p:grpSpPr>
            <p:sp>
              <p:nvSpPr>
                <p:cNvPr id="31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540" y="11700"/>
                  <a:ext cx="90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1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H SarabunPSK" panose="020B0500040200020003" pitchFamily="34" charset="-34"/>
                      <a:ea typeface="Times New Roman" panose="02020603050405020304" pitchFamily="18" charset="0"/>
                      <a:cs typeface="TH SarabunPSK" panose="020B0500040200020003" pitchFamily="34" charset="-34"/>
                    </a:rPr>
                    <a:t>ถอด</a:t>
                  </a:r>
                  <a:endParaRPr kumimoji="0" lang="th-TH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08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900" y="11235"/>
                  <a:ext cx="0" cy="54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</p:grpSp>
        </p:grpSp>
      </p:grpSp>
      <p:sp>
        <p:nvSpPr>
          <p:cNvPr id="17424" name="สี่เหลี่ยมผืนผ้า 17423"/>
          <p:cNvSpPr/>
          <p:nvPr/>
        </p:nvSpPr>
        <p:spPr>
          <a:xfrm>
            <a:off x="4545229" y="3002304"/>
            <a:ext cx="3736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การถอดส่วนประกอบหัวฉีดด้วยปากกา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7946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6784" y="698057"/>
            <a:ext cx="8630432" cy="5346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10.4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ส่วนประกอบ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ต่าง ๆ ของหัวฉีดมี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ดังนี้</a:t>
            </a:r>
          </a:p>
          <a:p>
            <a:pPr>
              <a:lnSpc>
                <a:spcPct val="97000"/>
              </a:lnSpc>
              <a:spcAft>
                <a:spcPts val="0"/>
              </a:spcAft>
              <a:tabLst>
                <a:tab pos="810260" algn="l"/>
              </a:tabLst>
            </a:pPr>
            <a:endParaRPr lang="th-TH" sz="800" b="1" dirty="0" smtClean="0">
              <a:solidFill>
                <a:srgbClr val="000099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lnSpc>
                <a:spcPct val="97000"/>
              </a:lnSpc>
              <a:spcAft>
                <a:spcPts val="0"/>
              </a:spcAft>
              <a:tabLst>
                <a:tab pos="810260" algn="l"/>
              </a:tabLst>
            </a:pPr>
            <a:endParaRPr lang="en-US" sz="800" dirty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lnSpc>
                <a:spcPct val="97000"/>
              </a:lnSpc>
              <a:spcAft>
                <a:spcPts val="0"/>
              </a:spcAft>
              <a:tabLst>
                <a:tab pos="810260" algn="l"/>
                <a:tab pos="990600" algn="l"/>
                <a:tab pos="3060700" algn="l"/>
              </a:tabLst>
            </a:pPr>
            <a:r>
              <a:rPr lang="en-US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i="1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i="1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เรือน</a:t>
            </a:r>
            <a:r>
              <a:rPr lang="th-TH" sz="2400" i="1" dirty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หัวฉีด	</a:t>
            </a:r>
            <a:r>
              <a:rPr lang="en-US" sz="2400" i="1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i="1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ข้อ</a:t>
            </a:r>
            <a:r>
              <a:rPr lang="th-TH" sz="2400" i="1" dirty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ต่อน้ำมันไหลเข้า</a:t>
            </a:r>
            <a:r>
              <a:rPr lang="th-TH" sz="2400" i="1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หัวฉีด</a:t>
            </a:r>
          </a:p>
          <a:p>
            <a:pPr>
              <a:lnSpc>
                <a:spcPct val="97000"/>
              </a:lnSpc>
              <a:spcAft>
                <a:spcPts val="0"/>
              </a:spcAft>
              <a:tabLst>
                <a:tab pos="810260" algn="l"/>
                <a:tab pos="990600" algn="l"/>
                <a:tab pos="3060700" algn="l"/>
              </a:tabLst>
            </a:pPr>
            <a:endParaRPr lang="en-US" sz="2400" i="1" dirty="0">
              <a:solidFill>
                <a:srgbClr val="660066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lnSpc>
                <a:spcPct val="97000"/>
              </a:lnSpc>
              <a:spcAft>
                <a:spcPts val="0"/>
              </a:spcAft>
              <a:tabLst>
                <a:tab pos="810260" algn="l"/>
                <a:tab pos="990600" algn="l"/>
                <a:tab pos="3060700" algn="l"/>
              </a:tabLst>
            </a:pPr>
            <a:r>
              <a:rPr lang="en-US" sz="2400" i="1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</a:t>
            </a:r>
            <a:r>
              <a:rPr lang="th-TH" sz="2400" i="1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สก</a:t>
            </a:r>
            <a:r>
              <a:rPr lang="th-TH" sz="2400" i="1" dirty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รูยึดข้อต่อน้ำมันไหลเข้าถัง</a:t>
            </a:r>
            <a:r>
              <a:rPr lang="en-US" sz="2400" i="1" dirty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4</a:t>
            </a:r>
            <a:r>
              <a:rPr lang="th-TH" sz="2400" i="1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แหวน</a:t>
            </a:r>
            <a:r>
              <a:rPr lang="th-TH" sz="2400" i="1" dirty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รองข้อต่อน้ำมันไหลกลับ</a:t>
            </a:r>
            <a:r>
              <a:rPr lang="th-TH" sz="2400" i="1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ถัง</a:t>
            </a:r>
          </a:p>
          <a:p>
            <a:pPr>
              <a:lnSpc>
                <a:spcPct val="97000"/>
              </a:lnSpc>
              <a:spcAft>
                <a:spcPts val="0"/>
              </a:spcAft>
              <a:tabLst>
                <a:tab pos="810260" algn="l"/>
                <a:tab pos="990600" algn="l"/>
                <a:tab pos="3060700" algn="l"/>
              </a:tabLst>
            </a:pPr>
            <a:endParaRPr lang="en-US" sz="2400" i="1" dirty="0">
              <a:solidFill>
                <a:srgbClr val="660066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lnSpc>
                <a:spcPct val="97000"/>
              </a:lnSpc>
              <a:spcAft>
                <a:spcPts val="0"/>
              </a:spcAft>
              <a:tabLst>
                <a:tab pos="810260" algn="l"/>
                <a:tab pos="990600" algn="l"/>
                <a:tab pos="3060700" algn="l"/>
              </a:tabLst>
            </a:pPr>
            <a:r>
              <a:rPr lang="en-US" sz="2400" i="1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5</a:t>
            </a:r>
            <a:r>
              <a:rPr lang="th-TH" sz="2400" i="1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ข้อ</a:t>
            </a:r>
            <a:r>
              <a:rPr lang="th-TH" sz="2400" i="1" dirty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ต่อน้ำมันไหลกลับถัง	</a:t>
            </a:r>
            <a:r>
              <a:rPr lang="en-US" sz="2400" i="1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6</a:t>
            </a:r>
            <a:r>
              <a:rPr lang="th-TH" sz="2400" i="1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แผ่น</a:t>
            </a:r>
            <a:r>
              <a:rPr lang="th-TH" sz="2400" i="1" dirty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ชิมปรับความแข็งของ</a:t>
            </a:r>
            <a:r>
              <a:rPr lang="th-TH" sz="2400" i="1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สปริง</a:t>
            </a:r>
          </a:p>
          <a:p>
            <a:pPr>
              <a:lnSpc>
                <a:spcPct val="97000"/>
              </a:lnSpc>
              <a:spcAft>
                <a:spcPts val="0"/>
              </a:spcAft>
              <a:tabLst>
                <a:tab pos="810260" algn="l"/>
                <a:tab pos="990600" algn="l"/>
                <a:tab pos="3060700" algn="l"/>
              </a:tabLst>
            </a:pPr>
            <a:endParaRPr lang="en-US" sz="2400" i="1" dirty="0">
              <a:solidFill>
                <a:srgbClr val="660066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lnSpc>
                <a:spcPct val="97000"/>
              </a:lnSpc>
              <a:spcAft>
                <a:spcPts val="0"/>
              </a:spcAft>
              <a:tabLst>
                <a:tab pos="810260" algn="l"/>
                <a:tab pos="990600" algn="l"/>
                <a:tab pos="3060700" algn="l"/>
              </a:tabLst>
            </a:pPr>
            <a:r>
              <a:rPr lang="en-US" sz="2400" i="1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7</a:t>
            </a:r>
            <a:r>
              <a:rPr lang="th-TH" sz="2400" i="1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สปริง</a:t>
            </a:r>
            <a:r>
              <a:rPr lang="th-TH" sz="2400" i="1" dirty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หัวฉีด	</a:t>
            </a:r>
            <a:r>
              <a:rPr lang="en-US" sz="2400" i="1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8</a:t>
            </a:r>
            <a:r>
              <a:rPr lang="th-TH" sz="2400" i="1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ก้าน</a:t>
            </a:r>
            <a:r>
              <a:rPr lang="th-TH" sz="2400" i="1" dirty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กดเข็ม</a:t>
            </a:r>
            <a:r>
              <a:rPr lang="th-TH" sz="2400" i="1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หัวฉีด</a:t>
            </a:r>
          </a:p>
          <a:p>
            <a:pPr>
              <a:lnSpc>
                <a:spcPct val="97000"/>
              </a:lnSpc>
              <a:spcAft>
                <a:spcPts val="0"/>
              </a:spcAft>
              <a:tabLst>
                <a:tab pos="810260" algn="l"/>
                <a:tab pos="990600" algn="l"/>
                <a:tab pos="3060700" algn="l"/>
              </a:tabLst>
            </a:pPr>
            <a:endParaRPr lang="en-US" sz="2400" i="1" dirty="0">
              <a:solidFill>
                <a:srgbClr val="660066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lnSpc>
                <a:spcPct val="97000"/>
              </a:lnSpc>
              <a:spcAft>
                <a:spcPts val="0"/>
              </a:spcAft>
              <a:tabLst>
                <a:tab pos="810260" algn="l"/>
                <a:tab pos="990600" algn="l"/>
                <a:tab pos="3060700" algn="l"/>
                <a:tab pos="3330575" algn="l"/>
              </a:tabLst>
            </a:pPr>
            <a:r>
              <a:rPr lang="en-US" sz="2400" i="1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9</a:t>
            </a:r>
            <a:r>
              <a:rPr lang="th-TH" sz="2400" i="1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บ่า</a:t>
            </a:r>
            <a:r>
              <a:rPr lang="th-TH" sz="2400" i="1" dirty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รองก้านกดเข็มหัวฉีด	</a:t>
            </a:r>
            <a:r>
              <a:rPr lang="en-US" sz="2400" i="1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	10</a:t>
            </a:r>
            <a:r>
              <a:rPr lang="th-TH" sz="2400" i="1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เข็ม</a:t>
            </a:r>
            <a:r>
              <a:rPr lang="th-TH" sz="2400" i="1" dirty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หัวฉีด	</a:t>
            </a:r>
            <a:endParaRPr lang="th-TH" sz="2400" i="1" dirty="0" smtClean="0">
              <a:solidFill>
                <a:srgbClr val="660066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lnSpc>
                <a:spcPct val="97000"/>
              </a:lnSpc>
              <a:spcAft>
                <a:spcPts val="0"/>
              </a:spcAft>
              <a:tabLst>
                <a:tab pos="810260" algn="l"/>
                <a:tab pos="990600" algn="l"/>
                <a:tab pos="3060700" algn="l"/>
                <a:tab pos="3330575" algn="l"/>
              </a:tabLst>
            </a:pPr>
            <a:r>
              <a:rPr lang="th-TH" sz="2400" i="1" dirty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	</a:t>
            </a:r>
            <a:endParaRPr lang="en-US" sz="2400" i="1" dirty="0">
              <a:solidFill>
                <a:srgbClr val="660066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lnSpc>
                <a:spcPct val="97000"/>
              </a:lnSpc>
              <a:spcAft>
                <a:spcPts val="0"/>
              </a:spcAft>
              <a:tabLst>
                <a:tab pos="810260" algn="l"/>
                <a:tab pos="3060700" algn="l"/>
                <a:tab pos="3330575" algn="l"/>
              </a:tabLst>
            </a:pPr>
            <a:r>
              <a:rPr lang="en-US" sz="2400" i="1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11</a:t>
            </a:r>
            <a:r>
              <a:rPr lang="th-TH" sz="2400" i="1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เรือน</a:t>
            </a:r>
            <a:r>
              <a:rPr lang="th-TH" sz="2400" i="1" dirty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เข็มหัวฉีด</a:t>
            </a:r>
            <a:r>
              <a:rPr lang="en-US" sz="2400" i="1" dirty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i="1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	12</a:t>
            </a:r>
            <a:r>
              <a:rPr lang="th-TH" sz="2400" i="1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ปลอก</a:t>
            </a:r>
            <a:r>
              <a:rPr lang="th-TH" sz="2400" i="1" dirty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ยึดชุดเข็ม</a:t>
            </a:r>
            <a:r>
              <a:rPr lang="th-TH" sz="2400" i="1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หัวฉีด</a:t>
            </a:r>
          </a:p>
          <a:p>
            <a:pPr>
              <a:lnSpc>
                <a:spcPct val="97000"/>
              </a:lnSpc>
              <a:spcAft>
                <a:spcPts val="0"/>
              </a:spcAft>
              <a:tabLst>
                <a:tab pos="810260" algn="l"/>
                <a:tab pos="3060700" algn="l"/>
                <a:tab pos="3330575" algn="l"/>
              </a:tabLst>
            </a:pPr>
            <a:endParaRPr lang="en-US" sz="2400" i="1" dirty="0">
              <a:solidFill>
                <a:srgbClr val="660066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lnSpc>
                <a:spcPct val="97000"/>
              </a:lnSpc>
              <a:spcAft>
                <a:spcPts val="0"/>
              </a:spcAft>
              <a:tabLst>
                <a:tab pos="810260" algn="l"/>
                <a:tab pos="3060700" algn="l"/>
                <a:tab pos="3330575" algn="l"/>
              </a:tabLst>
            </a:pPr>
            <a:r>
              <a:rPr lang="en-US" sz="2400" i="1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13</a:t>
            </a:r>
            <a:r>
              <a:rPr lang="th-TH" sz="2400" i="1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แหวน</a:t>
            </a:r>
            <a:r>
              <a:rPr lang="th-TH" sz="2400" i="1" dirty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รองหัวฉีด</a:t>
            </a:r>
            <a:endParaRPr lang="en-US" sz="2400" i="1" dirty="0">
              <a:solidFill>
                <a:srgbClr val="660066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145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0521" y="872668"/>
            <a:ext cx="8642957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10.4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4	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การทำความสะอาด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หัวฉีด</a:t>
            </a:r>
          </a:p>
          <a:p>
            <a:pPr>
              <a:spcAft>
                <a:spcPts val="0"/>
              </a:spcAft>
              <a:tabLst>
                <a:tab pos="810260" algn="l"/>
              </a:tabLst>
            </a:pPr>
            <a:endParaRPr lang="en-US" sz="2400" dirty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b="1" i="1" dirty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b="1" i="1" dirty="0" smtClean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ล้าง</a:t>
            </a:r>
            <a:r>
              <a:rPr lang="th-TH" sz="2400" b="1" i="1" dirty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ชิ้นส่วนต่าง ๆ ของหัวฉีดให้สะอาดในน้ำมัน</a:t>
            </a:r>
            <a:r>
              <a:rPr lang="th-TH" sz="2400" b="1" i="1" dirty="0" smtClean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ดีเซล</a:t>
            </a: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endParaRPr lang="en-US" sz="2400" b="1" i="1" dirty="0">
              <a:solidFill>
                <a:srgbClr val="003366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b="1" i="1" dirty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b="1" i="1" dirty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b="1" i="1" dirty="0" smtClean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ใช้</a:t>
            </a:r>
            <a:r>
              <a:rPr lang="th-TH" sz="2400" b="1" i="1" dirty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แปรงชนิดนุ่ม ๆ ทำความสะอาดปลายเข็ม</a:t>
            </a:r>
            <a:r>
              <a:rPr lang="th-TH" sz="2400" b="1" i="1" dirty="0" smtClean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หัวฉีด</a:t>
            </a: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endParaRPr lang="en-US" sz="2400" b="1" i="1" dirty="0">
              <a:solidFill>
                <a:srgbClr val="003366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b="1" i="1" dirty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b="1" i="1" dirty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</a:t>
            </a:r>
            <a:r>
              <a:rPr lang="th-TH" sz="2400" b="1" i="1" dirty="0" smtClean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ใช้</a:t>
            </a:r>
            <a:r>
              <a:rPr lang="th-TH" sz="2400" b="1" i="1" dirty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เหล็กขูดเขม่าทำความสะอาดโดยการขูดเขม่าที่ติดอยู่กับเรือนเข็ม</a:t>
            </a:r>
            <a:r>
              <a:rPr lang="th-TH" sz="2400" b="1" i="1" dirty="0" smtClean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หัวฉีด</a:t>
            </a: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endParaRPr lang="en-US" sz="2400" b="1" i="1" dirty="0">
              <a:solidFill>
                <a:srgbClr val="003366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b="1" i="1" dirty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b="1" i="1" dirty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4</a:t>
            </a:r>
            <a:r>
              <a:rPr lang="th-TH" sz="2400" b="1" i="1" dirty="0" smtClean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ทำ</a:t>
            </a:r>
            <a:r>
              <a:rPr lang="th-TH" sz="2400" b="1" i="1" dirty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ความสะอาดส่วนประกอบต่าง ๆ ของหัวฉีด</a:t>
            </a:r>
            <a:r>
              <a:rPr lang="th-TH" sz="2400" b="1" i="1" dirty="0" smtClean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ทั้งหมด</a:t>
            </a: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endParaRPr lang="en-US" sz="2400" b="1" i="1" dirty="0">
              <a:solidFill>
                <a:srgbClr val="003366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b="1" i="1" dirty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b="1" i="1" dirty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5</a:t>
            </a:r>
            <a:r>
              <a:rPr lang="th-TH" sz="2400" b="1" i="1" dirty="0" smtClean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เก็บ</a:t>
            </a:r>
            <a:r>
              <a:rPr lang="th-TH" sz="2400" b="1" i="1" dirty="0">
                <a:solidFill>
                  <a:srgbClr val="0033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ชิ้นส่วนที่ทำความสะอาดแล้วไว้ในภาชนะที่สะอาด</a:t>
            </a:r>
            <a:endParaRPr lang="en-US" sz="2400" b="1" i="1" dirty="0">
              <a:solidFill>
                <a:srgbClr val="003366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0445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61528" y="847881"/>
            <a:ext cx="4047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10.4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5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ตรวจสอบการสึกหรอของหัวฉีด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2676616" y="1974026"/>
            <a:ext cx="3790767" cy="2299357"/>
            <a:chOff x="2987" y="8607"/>
            <a:chExt cx="4034" cy="2447"/>
          </a:xfrm>
        </p:grpSpPr>
        <p:pic>
          <p:nvPicPr>
            <p:cNvPr id="18438" name="Picture 6" descr="DSCF0921_resize"/>
            <p:cNvPicPr>
              <a:picLocks noChangeAspect="1" noChangeArrowheads="1"/>
            </p:cNvPicPr>
            <p:nvPr/>
          </p:nvPicPr>
          <p:blipFill>
            <a:blip r:embed="rId2" cstate="print">
              <a:lum bright="24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2" t="12257" r="19016" b="7874"/>
            <a:stretch>
              <a:fillRect/>
            </a:stretch>
          </p:blipFill>
          <p:spPr bwMode="auto">
            <a:xfrm>
              <a:off x="3961" y="8607"/>
              <a:ext cx="3060" cy="2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4951" y="9499"/>
              <a:ext cx="36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4471" y="10047"/>
              <a:ext cx="36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3807" y="9216"/>
              <a:ext cx="1213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เข็มหัวฉีด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2987" y="9783"/>
              <a:ext cx="1568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เรือนเข็มหัวฉีด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9" name="สี่เหลี่ยมผืนผ้า 8"/>
          <p:cNvSpPr/>
          <p:nvPr/>
        </p:nvSpPr>
        <p:spPr>
          <a:xfrm>
            <a:off x="2878072" y="4937863"/>
            <a:ext cx="3417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การตรวจสอบการสึกหรอของหัวฉีด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56056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75573" y="782545"/>
            <a:ext cx="859285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10.4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6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หัวฉีด</a:t>
            </a:r>
          </a:p>
          <a:p>
            <a:pPr>
              <a:spcAft>
                <a:spcPts val="0"/>
              </a:spcAft>
            </a:pPr>
            <a:endParaRPr lang="en-US" sz="800" dirty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ใส่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แผ่นชิมปรับแต่งแรงดัน (หมายเลข </a:t>
            </a:r>
            <a:r>
              <a:rPr lang="en-US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6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) เข้ากับเรือนหัวฉีด</a:t>
            </a:r>
            <a:endParaRPr lang="en-US" sz="2400" dirty="0">
              <a:solidFill>
                <a:srgbClr val="66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ใส่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สปริงกดเข็มหัวฉีด (หมายเลข </a:t>
            </a:r>
            <a:r>
              <a:rPr lang="en-US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7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) เข้ากับเรือนหัวฉีด</a:t>
            </a:r>
            <a:endParaRPr lang="en-US" sz="2400" dirty="0">
              <a:solidFill>
                <a:srgbClr val="66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</a:t>
            </a:r>
            <a:r>
              <a:rPr lang="th-TH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ใส่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ก้านกดเข็มหัวฉีด (หมายเลข </a:t>
            </a:r>
            <a:r>
              <a:rPr lang="en-US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8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) กับบ่ารองรับของสปริง</a:t>
            </a:r>
            <a:endParaRPr lang="en-US" sz="2400" dirty="0">
              <a:solidFill>
                <a:srgbClr val="66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4</a:t>
            </a:r>
            <a:r>
              <a:rPr lang="th-TH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ใส่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บ่ารองรับก้านกดเข็มหัวฉีด (หมายเลข </a:t>
            </a:r>
            <a:r>
              <a:rPr lang="en-US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9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)</a:t>
            </a:r>
            <a:endParaRPr lang="en-US" sz="2400" dirty="0">
              <a:solidFill>
                <a:srgbClr val="66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5</a:t>
            </a:r>
            <a:r>
              <a:rPr lang="th-TH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ใส่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เข็มหัวฉีดเข้ากับเรือนเข็มหัวฉีด (หมายเลข </a:t>
            </a:r>
            <a:r>
              <a:rPr lang="en-US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10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11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)</a:t>
            </a:r>
            <a:endParaRPr lang="en-US" sz="2400" dirty="0">
              <a:solidFill>
                <a:srgbClr val="66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6</a:t>
            </a:r>
            <a:r>
              <a:rPr lang="th-TH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ใส่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ชุดหัวฉีด (หมายเลข </a:t>
            </a:r>
            <a:r>
              <a:rPr lang="en-US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10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11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) ให้เข้ากับบ่ารองรับก้านกดเข็มหัวฉีด</a:t>
            </a:r>
            <a:endParaRPr lang="en-US" sz="2400" dirty="0">
              <a:solidFill>
                <a:srgbClr val="66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7</a:t>
            </a:r>
            <a:r>
              <a:rPr lang="th-TH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ใส่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ปลอกยึดหัวฉีด (หมายเลข </a:t>
            </a:r>
            <a:r>
              <a:rPr lang="en-US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12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) เข้ากับเรือนหัวฉีดโดยจะต้องขันปลอกยึดให้แน่นค่าแรงขันที่กำหนดให้</a:t>
            </a:r>
            <a:endParaRPr lang="en-US" sz="2400" dirty="0">
              <a:solidFill>
                <a:srgbClr val="66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8</a:t>
            </a:r>
            <a:r>
              <a:rPr lang="th-TH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ใส่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แหวนรองหัวฉีดและข้อต่อน้ำมัน(หมายเลข</a:t>
            </a:r>
            <a:r>
              <a:rPr lang="en-US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13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,</a:t>
            </a:r>
            <a:r>
              <a:rPr lang="en-US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)</a:t>
            </a:r>
            <a:endParaRPr lang="en-US" sz="2400" dirty="0">
              <a:solidFill>
                <a:srgbClr val="66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9</a:t>
            </a:r>
            <a:r>
              <a:rPr lang="th-TH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ใส่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แหวนรองข้อต่อน้ำมันไหลกลับ, ข้อต่อน้ำมันไหลกลับถัง และใส่สกรูยึดข้อต่อน้ำมันไหลกลับถังเข้ากับเรือน</a:t>
            </a:r>
            <a:r>
              <a:rPr lang="th-TH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หัวฉีด 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(หมายเลข </a:t>
            </a:r>
            <a:r>
              <a:rPr lang="en-US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4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, </a:t>
            </a:r>
            <a:r>
              <a:rPr lang="en-US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5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, </a:t>
            </a:r>
            <a:r>
              <a:rPr lang="en-US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)</a:t>
            </a:r>
            <a:endParaRPr lang="en-US" sz="2400" dirty="0">
              <a:solidFill>
                <a:srgbClr val="66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10</a:t>
            </a:r>
            <a:r>
              <a:rPr lang="th-TH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นำ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หัวฉีดไปทดสอบแรงดันและฝอยละอองของหัวฉีด</a:t>
            </a:r>
            <a:endParaRPr lang="en-US" sz="2400" dirty="0">
              <a:solidFill>
                <a:srgbClr val="66330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9467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1678488" y="721688"/>
            <a:ext cx="2179529" cy="5235716"/>
            <a:chOff x="2491" y="154"/>
            <a:chExt cx="2698" cy="6479"/>
          </a:xfrm>
        </p:grpSpPr>
        <p:pic>
          <p:nvPicPr>
            <p:cNvPr id="19481" name="Picture 2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0"/>
            <a:stretch>
              <a:fillRect/>
            </a:stretch>
          </p:blipFill>
          <p:spPr bwMode="auto">
            <a:xfrm>
              <a:off x="2641" y="4981"/>
              <a:ext cx="2340" cy="1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2491" y="154"/>
              <a:ext cx="2698" cy="4995"/>
              <a:chOff x="2008" y="1980"/>
              <a:chExt cx="2698" cy="4995"/>
            </a:xfrm>
          </p:grpSpPr>
          <p:grpSp>
            <p:nvGrpSpPr>
              <p:cNvPr id="5" name="Group 6"/>
              <p:cNvGrpSpPr>
                <a:grpSpLocks/>
              </p:cNvGrpSpPr>
              <p:nvPr/>
            </p:nvGrpSpPr>
            <p:grpSpPr bwMode="auto">
              <a:xfrm>
                <a:off x="2008" y="1980"/>
                <a:ext cx="2698" cy="4560"/>
                <a:chOff x="1770" y="1545"/>
                <a:chExt cx="3240" cy="5475"/>
              </a:xfrm>
            </p:grpSpPr>
            <p:grpSp>
              <p:nvGrpSpPr>
                <p:cNvPr id="9" name="Group 8"/>
                <p:cNvGrpSpPr>
                  <a:grpSpLocks/>
                </p:cNvGrpSpPr>
                <p:nvPr/>
              </p:nvGrpSpPr>
              <p:grpSpPr bwMode="auto">
                <a:xfrm>
                  <a:off x="1770" y="1545"/>
                  <a:ext cx="3240" cy="5475"/>
                  <a:chOff x="2063" y="1545"/>
                  <a:chExt cx="2617" cy="4755"/>
                </a:xfrm>
              </p:grpSpPr>
              <p:grpSp>
                <p:nvGrpSpPr>
                  <p:cNvPr id="11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2063" y="1620"/>
                    <a:ext cx="2617" cy="4680"/>
                    <a:chOff x="5708" y="3420"/>
                    <a:chExt cx="2647" cy="4345"/>
                  </a:xfrm>
                </p:grpSpPr>
                <p:pic>
                  <p:nvPicPr>
                    <p:cNvPr id="19480" name="Picture 24" descr="DSCF0917_resize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clrChange>
                        <a:clrFrom>
                          <a:srgbClr val="C3C4C6"/>
                        </a:clrFrom>
                        <a:clrTo>
                          <a:srgbClr val="C3C4C6">
                            <a:alpha val="0"/>
                          </a:srgbClr>
                        </a:clrTo>
                      </a:clrChange>
                      <a:lum bright="24000" contrast="30000"/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9167" t="5000" r="19167" b="3125"/>
                    <a:stretch>
                      <a:fillRect/>
                    </a:stretch>
                  </p:blipFill>
                  <p:spPr bwMode="auto">
                    <a:xfrm flipV="1">
                      <a:off x="5951" y="3420"/>
                      <a:ext cx="2187" cy="4345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13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78" y="7200"/>
                      <a:ext cx="397" cy="5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958" y="7200"/>
                      <a:ext cx="397" cy="5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2000">
                        <a:solidFill>
                          <a:srgbClr val="008080"/>
                        </a:solidFill>
                      </a:endParaRPr>
                    </a:p>
                  </p:txBody>
                </p:sp>
                <p:sp>
                  <p:nvSpPr>
                    <p:cNvPr id="15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053" y="7200"/>
                      <a:ext cx="397" cy="51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708" y="6795"/>
                      <a:ext cx="397" cy="51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323" y="6720"/>
                      <a:ext cx="397" cy="5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48" y="6150"/>
                      <a:ext cx="397" cy="5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7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083" y="6300"/>
                      <a:ext cx="397" cy="4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78" y="6555"/>
                      <a:ext cx="397" cy="5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6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" name="Text Box 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78" y="5835"/>
                      <a:ext cx="397" cy="51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8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" name="Text Box 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08" y="5520"/>
                      <a:ext cx="397" cy="5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9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" name="Text Box 1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78" y="5040"/>
                      <a:ext cx="511" cy="51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10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4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78" y="4500"/>
                      <a:ext cx="511" cy="5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11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5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53" y="3915"/>
                      <a:ext cx="511" cy="5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12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2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40" y="1545"/>
                    <a:ext cx="54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rPr>
                      <a:t>13</a:t>
                    </a:r>
                    <a:endParaRPr kumimoji="0" lang="th-TH" sz="2000" b="0" i="0" u="none" strike="noStrike" cap="none" normalizeH="0" baseline="0" smtClean="0">
                      <a:ln>
                        <a:noFill/>
                      </a:ln>
                      <a:solidFill>
                        <a:srgbClr val="008080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080" y="5910"/>
                  <a:ext cx="540" cy="7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000" b="0" i="0" u="none" strike="noStrike" cap="none" normalizeH="0" baseline="0" smtClean="0">
                      <a:ln>
                        <a:noFill/>
                      </a:ln>
                      <a:solidFill>
                        <a:srgbClr val="008080"/>
                      </a:solidFill>
                      <a:effectLst/>
                      <a:latin typeface="TH SarabunPSK" panose="020B0500040200020003" pitchFamily="34" charset="-34"/>
                      <a:ea typeface="Times New Roman" panose="02020603050405020304" pitchFamily="18" charset="0"/>
                      <a:cs typeface="TH SarabunPSK" panose="020B0500040200020003" pitchFamily="34" charset="-34"/>
                    </a:rPr>
                    <a:t>2</a:t>
                  </a:r>
                  <a:endParaRPr kumimoji="0" lang="th-TH" sz="2000" b="0" i="0" u="none" strike="noStrike" cap="none" normalizeH="0" baseline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" name="Group 3"/>
              <p:cNvGrpSpPr>
                <a:grpSpLocks/>
              </p:cNvGrpSpPr>
              <p:nvPr/>
            </p:nvGrpSpPr>
            <p:grpSpPr bwMode="auto">
              <a:xfrm>
                <a:off x="2250" y="6273"/>
                <a:ext cx="1080" cy="702"/>
                <a:chOff x="570" y="5730"/>
                <a:chExt cx="1080" cy="702"/>
              </a:xfrm>
            </p:grpSpPr>
            <p:sp>
              <p:nvSpPr>
                <p:cNvPr id="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70" y="5730"/>
                  <a:ext cx="108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000" b="0" i="0" u="none" strike="noStrike" cap="none" normalizeH="0" baseline="0" smtClean="0">
                      <a:ln>
                        <a:noFill/>
                      </a:ln>
                      <a:solidFill>
                        <a:srgbClr val="008080"/>
                      </a:solidFill>
                      <a:effectLst/>
                      <a:latin typeface="TH SarabunPSK" panose="020B0500040200020003" pitchFamily="34" charset="-34"/>
                      <a:ea typeface="Times New Roman" panose="02020603050405020304" pitchFamily="18" charset="0"/>
                      <a:cs typeface="TH SarabunPSK" panose="020B0500040200020003" pitchFamily="34" charset="-34"/>
                    </a:rPr>
                    <a:t>ประกอบ</a:t>
                  </a:r>
                  <a:endParaRPr kumimoji="0" lang="th-TH" sz="2000" b="0" i="0" u="none" strike="noStrike" cap="none" normalizeH="0" baseline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" name="Line 4"/>
                <p:cNvSpPr>
                  <a:spLocks noChangeShapeType="1"/>
                </p:cNvSpPr>
                <p:nvPr/>
              </p:nvSpPr>
              <p:spPr bwMode="auto">
                <a:xfrm>
                  <a:off x="1083" y="6120"/>
                  <a:ext cx="0" cy="31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000">
                    <a:solidFill>
                      <a:srgbClr val="008080"/>
                    </a:solidFill>
                  </a:endParaRPr>
                </a:p>
              </p:txBody>
            </p:sp>
          </p:grpSp>
        </p:grpSp>
      </p:grpSp>
      <p:sp>
        <p:nvSpPr>
          <p:cNvPr id="26" name="สี่เหลี่ยมผืนผ้า 25"/>
          <p:cNvSpPr/>
          <p:nvPr/>
        </p:nvSpPr>
        <p:spPr>
          <a:xfrm>
            <a:off x="4056456" y="2958418"/>
            <a:ext cx="4124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การประกอบส่วนประกอบหัวฉีดด้วยปากกา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4657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37994" y="825023"/>
            <a:ext cx="5085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</a:rPr>
              <a:t>10.4</a:t>
            </a:r>
            <a:r>
              <a:rPr lang="th-TH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</a:rPr>
              <a:t>.</a:t>
            </a:r>
            <a:r>
              <a:rPr lang="en-US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</a:rPr>
              <a:t>7	</a:t>
            </a:r>
            <a:r>
              <a:rPr lang="th-TH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</a:rPr>
              <a:t>การทดสอบแรงดันหัวฉีด</a:t>
            </a:r>
            <a:endParaRPr lang="th-TH" dirty="0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2154520" y="1941533"/>
            <a:ext cx="4834960" cy="2342367"/>
            <a:chOff x="2884" y="1950"/>
            <a:chExt cx="4680" cy="2267"/>
          </a:xfrm>
        </p:grpSpPr>
        <p:pic>
          <p:nvPicPr>
            <p:cNvPr id="20487" name="Picture 7" descr="การทดสอบหัวฉีด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41" t="10860" r="23502" b="7697"/>
            <a:stretch>
              <a:fillRect/>
            </a:stretch>
          </p:blipFill>
          <p:spPr bwMode="auto">
            <a:xfrm>
              <a:off x="2884" y="2317"/>
              <a:ext cx="2216" cy="1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4993" y="2285"/>
              <a:ext cx="2571" cy="1926"/>
              <a:chOff x="7243" y="12525"/>
              <a:chExt cx="2924" cy="2191"/>
            </a:xfrm>
          </p:grpSpPr>
          <p:pic>
            <p:nvPicPr>
              <p:cNvPr id="20486" name="Picture 6" descr="DSCF0999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756" t="16499" r="23488" b="34433"/>
              <a:stretch>
                <a:fillRect/>
              </a:stretch>
            </p:blipFill>
            <p:spPr bwMode="auto">
              <a:xfrm>
                <a:off x="7920" y="12525"/>
                <a:ext cx="2247" cy="21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Line 5"/>
              <p:cNvSpPr>
                <a:spLocks noChangeShapeType="1"/>
              </p:cNvSpPr>
              <p:nvPr/>
            </p:nvSpPr>
            <p:spPr bwMode="auto">
              <a:xfrm>
                <a:off x="7243" y="13575"/>
                <a:ext cx="72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pic>
          <p:nvPicPr>
            <p:cNvPr id="20483" name="Picture 3" descr="DSCF0999"/>
            <p:cNvPicPr>
              <a:picLocks noChangeAspect="1" noChangeArrowheads="1"/>
            </p:cNvPicPr>
            <p:nvPr/>
          </p:nvPicPr>
          <p:blipFill>
            <a:blip r:embed="rId4" cstate="print">
              <a:lum bright="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56" t="16499" r="23488" b="34433"/>
            <a:stretch>
              <a:fillRect/>
            </a:stretch>
          </p:blipFill>
          <p:spPr bwMode="auto">
            <a:xfrm>
              <a:off x="4493" y="2852"/>
              <a:ext cx="552" cy="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3256" y="1950"/>
              <a:ext cx="1153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หัวฉีด</a:t>
              </a:r>
              <a:endParaRPr kumimoji="0" lang="th-TH" sz="44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" name="สี่เหลี่ยมผืนผ้า 7"/>
          <p:cNvSpPr/>
          <p:nvPr/>
        </p:nvSpPr>
        <p:spPr>
          <a:xfrm>
            <a:off x="2546445" y="4770798"/>
            <a:ext cx="3869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การทดสอบแรงดันและฝอยละอองหัวฉีด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48463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96613" y="812497"/>
            <a:ext cx="3632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10.4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8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ตรวจฝอยละอองของน้ำมัน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709" y="2046506"/>
            <a:ext cx="3932582" cy="217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3258178" y="4793198"/>
            <a:ext cx="2627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การตรวจฝอยละอองน้ำมัน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4013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64758" y="774919"/>
            <a:ext cx="3802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10.4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9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ตรวจเช็ค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การรั่วซึมของเข็มหัวฉีด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702505" y="1315013"/>
            <a:ext cx="3407812" cy="2266195"/>
            <a:chOff x="4081" y="7761"/>
            <a:chExt cx="4463" cy="2967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4081" y="8025"/>
              <a:ext cx="2992" cy="2703"/>
              <a:chOff x="4081" y="8025"/>
              <a:chExt cx="2520" cy="2277"/>
            </a:xfrm>
          </p:grpSpPr>
          <p:pic>
            <p:nvPicPr>
              <p:cNvPr id="22535" name="Picture 7" descr="DSCF1000_resize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" r="14999" b="13333"/>
              <a:stretch>
                <a:fillRect/>
              </a:stretch>
            </p:blipFill>
            <p:spPr bwMode="auto">
              <a:xfrm>
                <a:off x="4081" y="8382"/>
                <a:ext cx="2364" cy="1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801" y="8025"/>
                <a:ext cx="180" cy="1080"/>
              </a:xfrm>
              <a:custGeom>
                <a:avLst/>
                <a:gdLst>
                  <a:gd name="T0" fmla="*/ 0 w 180"/>
                  <a:gd name="T1" fmla="*/ 1080 h 1080"/>
                  <a:gd name="T2" fmla="*/ 0 w 180"/>
                  <a:gd name="T3" fmla="*/ 0 h 1080"/>
                  <a:gd name="T4" fmla="*/ 180 w 180"/>
                  <a:gd name="T5" fmla="*/ 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0" h="1080">
                    <a:moveTo>
                      <a:pt x="0" y="1080"/>
                    </a:moveTo>
                    <a:lnTo>
                      <a:pt x="0" y="0"/>
                    </a:lnTo>
                    <a:lnTo>
                      <a:pt x="180" y="0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rgbClr val="FF00FF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9" name="Line 5"/>
              <p:cNvSpPr>
                <a:spLocks noChangeShapeType="1"/>
              </p:cNvSpPr>
              <p:nvPr/>
            </p:nvSpPr>
            <p:spPr bwMode="auto">
              <a:xfrm>
                <a:off x="5521" y="8637"/>
                <a:ext cx="1080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rgbClr val="FF00FF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5083" y="7761"/>
              <a:ext cx="241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กระดาษซับ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6991" y="8466"/>
              <a:ext cx="1553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หัวฉีด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rgbClr val="FF00FF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10" name="สี่เหลี่ยมผืนผ้า 9"/>
          <p:cNvSpPr/>
          <p:nvPr/>
        </p:nvSpPr>
        <p:spPr>
          <a:xfrm>
            <a:off x="4759341" y="2034225"/>
            <a:ext cx="3528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การตรวจเช็คการรั่วซึมของเข็มหัวฉีด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78835" y="3767721"/>
            <a:ext cx="40350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90043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10.4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10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ตรวจสอบหัวฉีดกับเครื่องยนต์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759053" y="4227803"/>
            <a:ext cx="2971513" cy="1897063"/>
            <a:chOff x="2613" y="6303"/>
            <a:chExt cx="4679" cy="2987"/>
          </a:xfrm>
        </p:grpSpPr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3491" y="6303"/>
              <a:ext cx="3801" cy="2987"/>
              <a:chOff x="2881" y="5991"/>
              <a:chExt cx="5040" cy="3960"/>
            </a:xfrm>
          </p:grpSpPr>
          <p:pic>
            <p:nvPicPr>
              <p:cNvPr id="22541" name="Picture 13" descr="DSCF137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69" b="10001"/>
              <a:stretch>
                <a:fillRect/>
              </a:stretch>
            </p:blipFill>
            <p:spPr bwMode="auto">
              <a:xfrm>
                <a:off x="2881" y="5991"/>
                <a:ext cx="5040" cy="3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>
                <a:off x="3163" y="8271"/>
                <a:ext cx="1620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rgbClr val="CC00FF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613" y="7738"/>
              <a:ext cx="1175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CC00FF"/>
                  </a:solidFill>
                  <a:effectLst/>
                  <a:latin typeface="Cordia New" panose="020B0304020202020204" pitchFamily="34" charset="-34"/>
                  <a:ea typeface="Angsana New" panose="02020603050405020304" pitchFamily="18" charset="-34"/>
                  <a:cs typeface="Cordia New" panose="020B0304020202020204" pitchFamily="34" charset="-34"/>
                </a:rPr>
                <a:t>หัวฉีด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CC00FF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16" name="สี่เหลี่ยมผืนผ้า 15"/>
          <p:cNvSpPr/>
          <p:nvPr/>
        </p:nvSpPr>
        <p:spPr>
          <a:xfrm>
            <a:off x="1355482" y="4945501"/>
            <a:ext cx="3086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การทดสอบหัวฉีดกับเครื่องยนต์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0955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6" y="818954"/>
            <a:ext cx="6080258" cy="49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18" y="1519670"/>
            <a:ext cx="6833163" cy="2338345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1349679" y="4045905"/>
            <a:ext cx="6444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ส่วนประกอบระบบน้ำมันเชื้อเพลิงเครื่องยนต์เล็กดีเซล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42966" y="4684272"/>
            <a:ext cx="8550513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95000"/>
              </a:lnSpc>
              <a:spcAft>
                <a:spcPts val="0"/>
              </a:spcAft>
            </a:pPr>
            <a:r>
              <a:rPr lang="th-TH" sz="2400" b="1" i="1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การ</a:t>
            </a:r>
            <a:r>
              <a:rPr lang="th-TH" sz="2400" b="1" i="1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ตรวจซ่อมระบบน้ำมันเชื้อเพลิงของเครื่องยนต์เล็กดีเซลมีลำดับการถอดและการตรวจสอบสภาพชิ้นส่วนต่าง ๆ ดังต่อไปนี้</a:t>
            </a:r>
            <a:endParaRPr lang="en-US" sz="2400" b="1" i="1" dirty="0">
              <a:solidFill>
                <a:srgbClr val="00808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12824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16729" y="822136"/>
            <a:ext cx="858659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90043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10.4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11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ตั้งจังหวะการฉีดน้ำมัน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เชื้อเพลิง</a:t>
            </a:r>
          </a:p>
          <a:p>
            <a:pPr>
              <a:spcAft>
                <a:spcPts val="0"/>
              </a:spcAft>
              <a:tabLst>
                <a:tab pos="900430" algn="l"/>
              </a:tabLst>
            </a:pPr>
            <a:endParaRPr lang="en-US" sz="800" dirty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900430" algn="l"/>
              </a:tabLst>
            </a:pP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</a:t>
            </a:r>
            <a:r>
              <a:rPr lang="th-TH" sz="2400" dirty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ตั้งจังหวะการฉีดน้ำมันเชื้อเพลิงหมายถึง การตั้งจังหวะให้น้ำมันเชื้อเพลิงฉีดน้ำมันเชื้อเพลิงในจังหวะที่ถูกต้อง ตามมาตรฐานที่เครื่องยนต์กำหนดไว้ เช่นกำหนดให้ฉีดน้ำมันเชื้อเพลิงในจังหวะอัดก่อนศูนย์ตายบน </a:t>
            </a:r>
            <a:r>
              <a:rPr lang="en-US" sz="2400" dirty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19</a:t>
            </a:r>
            <a:r>
              <a:rPr lang="th-TH" sz="2400" dirty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en-US" sz="2400" dirty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– 21 </a:t>
            </a:r>
            <a:r>
              <a:rPr lang="th-TH" sz="2400" dirty="0">
                <a:solidFill>
                  <a:srgbClr val="66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องศา เป็นต้น</a:t>
            </a:r>
            <a:endParaRPr lang="en-US" sz="2400" dirty="0">
              <a:solidFill>
                <a:srgbClr val="660066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2846004" y="2814325"/>
            <a:ext cx="3528041" cy="1773226"/>
            <a:chOff x="2262" y="2195"/>
            <a:chExt cx="5555" cy="2793"/>
          </a:xfrm>
        </p:grpSpPr>
        <p:pic>
          <p:nvPicPr>
            <p:cNvPr id="23557" name="Picture 5" descr="DSCF135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9" y="2348"/>
              <a:ext cx="3518" cy="2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2262" y="2195"/>
              <a:ext cx="2886" cy="2125"/>
              <a:chOff x="2829" y="3825"/>
              <a:chExt cx="2886" cy="2125"/>
            </a:xfrm>
          </p:grpSpPr>
          <p:sp>
            <p:nvSpPr>
              <p:cNvPr id="6" name="Line 4"/>
              <p:cNvSpPr>
                <a:spLocks noChangeShapeType="1"/>
              </p:cNvSpPr>
              <p:nvPr/>
            </p:nvSpPr>
            <p:spPr bwMode="auto">
              <a:xfrm>
                <a:off x="5355" y="5685"/>
                <a:ext cx="36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7" name="AutoShape 3"/>
              <p:cNvSpPr>
                <a:spLocks noChangeArrowheads="1"/>
              </p:cNvSpPr>
              <p:nvPr/>
            </p:nvSpPr>
            <p:spPr bwMode="auto">
              <a:xfrm>
                <a:off x="2829" y="3825"/>
                <a:ext cx="2646" cy="2125"/>
              </a:xfrm>
              <a:prstGeom prst="wedgeEllipseCallout">
                <a:avLst>
                  <a:gd name="adj1" fmla="val 83333"/>
                  <a:gd name="adj2" fmla="val 44194"/>
                </a:avLst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8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ดูน้ำ</a:t>
                </a:r>
                <a:r>
                  <a:rPr kumimoji="0" lang="th-TH" sz="1800" b="0" i="0" u="none" strike="noStrike" cap="none" normalizeH="0" baseline="0" dirty="0" err="1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มัเยิ้ม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8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ที่ปลายท่อ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8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น้ำมันแรงดันสูง</a:t>
                </a:r>
                <a:endParaRPr kumimoji="0" lang="th-TH" sz="18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8" name="สี่เหลี่ยมผืนผ้า 7"/>
          <p:cNvSpPr/>
          <p:nvPr/>
        </p:nvSpPr>
        <p:spPr>
          <a:xfrm>
            <a:off x="2905873" y="5431277"/>
            <a:ext cx="3408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การตั้งจังหวะการฉีดน้ำมันเชื้อเพลิง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61766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45" y="913436"/>
            <a:ext cx="4218826" cy="297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5421251" y="2170820"/>
            <a:ext cx="2834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การใส่แผ่นชิมตั้งปั๊มเชื้อเพลิง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47389" y="4282227"/>
            <a:ext cx="86492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ความ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หนาของชิม </a:t>
            </a:r>
            <a:r>
              <a:rPr lang="en-US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 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แผ่นจะทำให้องศาการฉีดน้ำมันเชื้อเพลิงเปลี่ยนแปลง </a:t>
            </a:r>
            <a:r>
              <a:rPr lang="en-US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5 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องศา เช่น ถ้าเพิ่มแผ่นชิม </a:t>
            </a:r>
            <a:r>
              <a:rPr lang="en-US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 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แผ่น จะทำให้จังหวะการฉีดของน้ำมันเชื้อเพลิงช้าไป </a:t>
            </a:r>
            <a:r>
              <a:rPr lang="en-US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5 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องศา หรือถ้าลดแผ่นชิม </a:t>
            </a:r>
            <a:r>
              <a:rPr lang="en-US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 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แผ่น จะทำให้จังหวะการฉีดของน้ำมันเชื้อเพลิงเร็วขึ้นกว่าเดิม </a:t>
            </a:r>
            <a:r>
              <a:rPr lang="en-US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5 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องศา</a:t>
            </a:r>
            <a:endParaRPr lang="th-TH" sz="2400" dirty="0">
              <a:solidFill>
                <a:srgbClr val="6633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14150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93" y="756218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75393" y="1436306"/>
            <a:ext cx="2840842" cy="4478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10.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ถังน้ำมันเชื้อเพลิง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2843408" y="211153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24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677301" y="2111536"/>
            <a:ext cx="4257575" cy="1852829"/>
            <a:chOff x="3226" y="9985"/>
            <a:chExt cx="5085" cy="2212"/>
          </a:xfrm>
        </p:grpSpPr>
        <p:pic>
          <p:nvPicPr>
            <p:cNvPr id="3081" name="Picture 9" descr="DSCF0548_resize_resiz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6" y="10640"/>
              <a:ext cx="2074" cy="1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3783" y="9985"/>
              <a:ext cx="2725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ถอดท่อน้ำมันเชื้อเพลิง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4333" y="10491"/>
              <a:ext cx="289" cy="866"/>
            </a:xfrm>
            <a:custGeom>
              <a:avLst/>
              <a:gdLst>
                <a:gd name="T0" fmla="*/ 0 w 360"/>
                <a:gd name="T1" fmla="*/ 900 h 900"/>
                <a:gd name="T2" fmla="*/ 0 w 360"/>
                <a:gd name="T3" fmla="*/ 0 h 900"/>
                <a:gd name="T4" fmla="*/ 360 w 360"/>
                <a:gd name="T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0" h="900">
                  <a:moveTo>
                    <a:pt x="0" y="900"/>
                  </a:moveTo>
                  <a:lnTo>
                    <a:pt x="0" y="0"/>
                  </a:lnTo>
                  <a:lnTo>
                    <a:pt x="36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pic>
          <p:nvPicPr>
            <p:cNvPr id="3078" name="Picture 6" descr="DSCF089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4"/>
            <a:stretch>
              <a:fillRect/>
            </a:stretch>
          </p:blipFill>
          <p:spPr bwMode="auto">
            <a:xfrm>
              <a:off x="5730" y="10641"/>
              <a:ext cx="1946" cy="1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6190" y="10036"/>
              <a:ext cx="2121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ถังน้ำมันเชื้อเพลิง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6476" y="10491"/>
              <a:ext cx="289" cy="325"/>
            </a:xfrm>
            <a:custGeom>
              <a:avLst/>
              <a:gdLst>
                <a:gd name="T0" fmla="*/ 0 w 360"/>
                <a:gd name="T1" fmla="*/ 900 h 900"/>
                <a:gd name="T2" fmla="*/ 0 w 360"/>
                <a:gd name="T3" fmla="*/ 0 h 900"/>
                <a:gd name="T4" fmla="*/ 360 w 360"/>
                <a:gd name="T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0" h="900">
                  <a:moveTo>
                    <a:pt x="0" y="900"/>
                  </a:moveTo>
                  <a:lnTo>
                    <a:pt x="0" y="0"/>
                  </a:lnTo>
                  <a:lnTo>
                    <a:pt x="36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9" name="สี่เหลี่ยมผืนผ้า 8"/>
          <p:cNvSpPr/>
          <p:nvPr/>
        </p:nvSpPr>
        <p:spPr>
          <a:xfrm>
            <a:off x="5565165" y="4485832"/>
            <a:ext cx="2566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การถอดถังน้ำมันเชื้อเพลิง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43123" y="1979372"/>
            <a:ext cx="4309512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95000"/>
              </a:lnSpc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b="1" dirty="0" smtClean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วิธีการ</a:t>
            </a:r>
            <a:r>
              <a:rPr lang="th-TH" sz="2400" b="1" dirty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  <a:endParaRPr lang="en-US" sz="2400" b="1" dirty="0">
              <a:solidFill>
                <a:srgbClr val="FF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lnSpc>
                <a:spcPct val="95000"/>
              </a:lnSpc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 smtClean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</a:t>
            </a:r>
            <a:r>
              <a:rPr lang="th-TH" sz="2400" dirty="0" smtClean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ท่อน้ำมันเข้ากรองน้ำมันเชื้อเพลิงออกและใส่น้ำมันเชื้อเพลิงในภาชนะที่</a:t>
            </a:r>
            <a:r>
              <a:rPr lang="th-TH" sz="2400" dirty="0" smtClean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สะอาด</a:t>
            </a:r>
          </a:p>
          <a:p>
            <a:pPr algn="thaiDist">
              <a:lnSpc>
                <a:spcPct val="95000"/>
              </a:lnSpc>
              <a:spcAft>
                <a:spcPts val="0"/>
              </a:spcAft>
              <a:tabLst>
                <a:tab pos="810260" algn="l"/>
                <a:tab pos="990600" algn="l"/>
              </a:tabLst>
            </a:pPr>
            <a:endParaRPr lang="en-US" sz="2400" dirty="0">
              <a:solidFill>
                <a:srgbClr val="FF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lnSpc>
                <a:spcPct val="95000"/>
              </a:lnSpc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 smtClean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 smtClean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ท่อไล่ลม</a:t>
            </a:r>
            <a:r>
              <a:rPr lang="th-TH" sz="2400" dirty="0" smtClean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ออก</a:t>
            </a:r>
          </a:p>
          <a:p>
            <a:pPr algn="thaiDist">
              <a:lnSpc>
                <a:spcPct val="95000"/>
              </a:lnSpc>
              <a:spcAft>
                <a:spcPts val="0"/>
              </a:spcAft>
              <a:tabLst>
                <a:tab pos="810260" algn="l"/>
                <a:tab pos="990600" algn="l"/>
              </a:tabLst>
            </a:pPr>
            <a:endParaRPr lang="en-US" sz="2400" dirty="0">
              <a:solidFill>
                <a:srgbClr val="FF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lnSpc>
                <a:spcPct val="95000"/>
              </a:lnSpc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 smtClean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</a:t>
            </a:r>
            <a:r>
              <a:rPr lang="th-TH" sz="2400" dirty="0" smtClean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 err="1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โบลท์</a:t>
            </a:r>
            <a:r>
              <a:rPr lang="th-TH" sz="2400" dirty="0">
                <a:solidFill>
                  <a:srgbClr val="FF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ยึดชุดถังน้ำมันเชื้อเพลิงและยกถังน้ำมันออก</a:t>
            </a:r>
            <a:endParaRPr lang="en-US" sz="2400" dirty="0">
              <a:solidFill>
                <a:srgbClr val="FF330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7062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78704" y="747793"/>
            <a:ext cx="8586592" cy="453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10.1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ตรวจและทำความสะอาดถังน้ำมันเชื้อเพลิง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685794" y="3429000"/>
            <a:ext cx="5772411" cy="1926109"/>
            <a:chOff x="2220" y="4264"/>
            <a:chExt cx="7320" cy="244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220" y="4264"/>
              <a:ext cx="7320" cy="2442"/>
              <a:chOff x="2220" y="5220"/>
              <a:chExt cx="7320" cy="2442"/>
            </a:xfrm>
          </p:grpSpPr>
          <p:sp>
            <p:nvSpPr>
              <p:cNvPr id="7" name="Text Box 10"/>
              <p:cNvSpPr txBox="1">
                <a:spLocks noChangeArrowheads="1"/>
              </p:cNvSpPr>
              <p:nvPr/>
            </p:nvSpPr>
            <p:spPr bwMode="auto">
              <a:xfrm>
                <a:off x="2220" y="6585"/>
                <a:ext cx="216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0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ฝาถังน้ำมันเชื้อเพลิง</a:t>
                </a:r>
                <a:endParaRPr kumimoji="0" lang="th-TH" sz="20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8" name="Text Box 9"/>
              <p:cNvSpPr txBox="1">
                <a:spLocks noChangeArrowheads="1"/>
              </p:cNvSpPr>
              <p:nvPr/>
            </p:nvSpPr>
            <p:spPr bwMode="auto">
              <a:xfrm>
                <a:off x="3960" y="5220"/>
                <a:ext cx="32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0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ไส้กรองถังน้ำมันเชื้อเพลิง</a:t>
                </a:r>
                <a:endParaRPr kumimoji="0" lang="th-TH" sz="20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7380" y="6300"/>
                <a:ext cx="216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000" b="0" i="0" u="none" strike="noStrike" cap="none" normalizeH="0" baseline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ถังน้ำมันเชื้อเพลิง</a:t>
                </a:r>
                <a:endParaRPr kumimoji="0" lang="th-TH" sz="2000" b="0" i="0" u="none" strike="noStrike" cap="none" normalizeH="0" baseline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pic>
            <p:nvPicPr>
              <p:cNvPr id="4103" name="Picture 7" descr="DSCF1214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2000" contras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0" y="5760"/>
                <a:ext cx="2535" cy="19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>
                <a:off x="5280" y="5703"/>
                <a:ext cx="0" cy="83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000">
                  <a:solidFill>
                    <a:srgbClr val="00808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1" name="Line 5"/>
              <p:cNvSpPr>
                <a:spLocks noChangeShapeType="1"/>
              </p:cNvSpPr>
              <p:nvPr/>
            </p:nvSpPr>
            <p:spPr bwMode="auto">
              <a:xfrm>
                <a:off x="4350" y="6878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000">
                  <a:solidFill>
                    <a:srgbClr val="00808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2" name="Line 4"/>
              <p:cNvSpPr>
                <a:spLocks noChangeShapeType="1"/>
              </p:cNvSpPr>
              <p:nvPr/>
            </p:nvSpPr>
            <p:spPr bwMode="auto">
              <a:xfrm flipH="1">
                <a:off x="7080" y="6585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000">
                  <a:solidFill>
                    <a:srgbClr val="00808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5175" y="5595"/>
              <a:ext cx="225" cy="5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000">
                <a:solidFill>
                  <a:srgbClr val="008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13" name="สี่เหลี่ยมผืนผ้า 12"/>
          <p:cNvSpPr/>
          <p:nvPr/>
        </p:nvSpPr>
        <p:spPr>
          <a:xfrm>
            <a:off x="2884679" y="5623723"/>
            <a:ext cx="3374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ส่วนประกอบของถังน้ำมันเชื้อเพลิง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60940" y="1253923"/>
            <a:ext cx="8622120" cy="1883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</a:t>
            </a:r>
            <a:r>
              <a:rPr lang="th-TH" sz="2400" b="1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ตรวจ</a:t>
            </a:r>
            <a:endParaRPr lang="en-US" sz="2400" b="1" dirty="0">
              <a:solidFill>
                <a:srgbClr val="9900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 smtClean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</a:t>
            </a:r>
            <a:r>
              <a:rPr lang="th-TH" sz="2400" dirty="0" smtClean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ตรวจดู</a:t>
            </a:r>
            <a:r>
              <a:rPr lang="th-TH" sz="2400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รูระบายอากาศของฝาถังน้ำมันเชื้อเพลิงอย่าให้อุดตัน</a:t>
            </a:r>
            <a:endParaRPr lang="en-US" sz="2400" dirty="0">
              <a:solidFill>
                <a:srgbClr val="9900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 smtClean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 smtClean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ล้าง</a:t>
            </a:r>
            <a:r>
              <a:rPr lang="th-TH" sz="2400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ทำความสะอาดไส้กรองถังน้ำมันเชื้อเพลิงให้สะอาด</a:t>
            </a:r>
            <a:endParaRPr lang="en-US" sz="2400" dirty="0">
              <a:solidFill>
                <a:srgbClr val="9900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 smtClean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</a:t>
            </a:r>
            <a:r>
              <a:rPr lang="th-TH" sz="2400" dirty="0" smtClean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ตรวจดู</a:t>
            </a:r>
            <a:r>
              <a:rPr lang="th-TH" sz="2400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น้ำในถังน้ำมันเชื้อเพลิงและการผุกร่อนของถังน้ำมันเชื้อเพลิง</a:t>
            </a:r>
            <a:endParaRPr lang="en-US" sz="2400" dirty="0">
              <a:solidFill>
                <a:srgbClr val="9900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 smtClean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4</a:t>
            </a:r>
            <a:r>
              <a:rPr lang="th-TH" sz="2400" dirty="0" smtClean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ล้างทำความ</a:t>
            </a:r>
            <a:r>
              <a:rPr lang="th-TH" sz="2400" dirty="0">
                <a:solidFill>
                  <a:srgbClr val="99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สะอาดถังน้ำมันเชื้อเพลิงด้วยน้ำมันดีเซลให้สะอาด</a:t>
            </a:r>
            <a:endParaRPr lang="en-US" sz="2400" dirty="0">
              <a:solidFill>
                <a:srgbClr val="990033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5987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25" y="749902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300625" y="1370118"/>
            <a:ext cx="4271375" cy="453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  <a:spcAft>
                <a:spcPts val="0"/>
              </a:spcAft>
              <a:tabLst>
                <a:tab pos="809625" algn="l"/>
              </a:tabLst>
            </a:pP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10.2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กรองน้ำมันเชื้อเพลิง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2436312" y="1672021"/>
            <a:ext cx="5193825" cy="1504421"/>
            <a:chOff x="2683" y="10591"/>
            <a:chExt cx="8178" cy="2368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5010" y="11185"/>
              <a:ext cx="5851" cy="1774"/>
              <a:chOff x="6072" y="12654"/>
              <a:chExt cx="6826" cy="2071"/>
            </a:xfrm>
          </p:grpSpPr>
          <p:pic>
            <p:nvPicPr>
              <p:cNvPr id="5129" name="Picture 9" descr="DSCF0578_resize_resiz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2" y="12654"/>
                <a:ext cx="2568" cy="19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" name="Group 6"/>
              <p:cNvGrpSpPr>
                <a:grpSpLocks/>
              </p:cNvGrpSpPr>
              <p:nvPr/>
            </p:nvGrpSpPr>
            <p:grpSpPr bwMode="auto">
              <a:xfrm>
                <a:off x="7813" y="13920"/>
                <a:ext cx="5085" cy="805"/>
                <a:chOff x="7813" y="13920"/>
                <a:chExt cx="5085" cy="805"/>
              </a:xfrm>
            </p:grpSpPr>
            <p:sp>
              <p:nvSpPr>
                <p:cNvPr id="1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8640" y="13920"/>
                  <a:ext cx="4258" cy="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กรองน้ำมันเชื้อเพลิง</a:t>
                  </a:r>
                  <a:endPara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1" name="Line 7"/>
                <p:cNvSpPr>
                  <a:spLocks noChangeShapeType="1"/>
                </p:cNvSpPr>
                <p:nvPr/>
              </p:nvSpPr>
              <p:spPr bwMode="auto">
                <a:xfrm>
                  <a:off x="7813" y="14230"/>
                  <a:ext cx="900" cy="0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round/>
                  <a:headEnd type="triangl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</p:grpSp>
        <p:pic>
          <p:nvPicPr>
            <p:cNvPr id="5124" name="Picture 4" descr="DSCF0576_resize_resiz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3" y="11186"/>
              <a:ext cx="2201" cy="1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5591" y="10591"/>
              <a:ext cx="4767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ถอดข้อต่อท่อน้ำมันเชื้อเพลิง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8" name="Freeform 2"/>
            <p:cNvSpPr>
              <a:spLocks/>
            </p:cNvSpPr>
            <p:nvPr/>
          </p:nvSpPr>
          <p:spPr bwMode="auto">
            <a:xfrm rot="16200000" flipH="1">
              <a:off x="4241" y="10713"/>
              <a:ext cx="999" cy="1697"/>
            </a:xfrm>
            <a:custGeom>
              <a:avLst/>
              <a:gdLst>
                <a:gd name="T0" fmla="*/ 0 w 540"/>
                <a:gd name="T1" fmla="*/ 1260 h 1260"/>
                <a:gd name="T2" fmla="*/ 0 w 540"/>
                <a:gd name="T3" fmla="*/ 0 h 1260"/>
                <a:gd name="T4" fmla="*/ 540 w 540"/>
                <a:gd name="T5" fmla="*/ 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0" h="1260">
                  <a:moveTo>
                    <a:pt x="0" y="1260"/>
                  </a:moveTo>
                  <a:lnTo>
                    <a:pt x="0" y="0"/>
                  </a:lnTo>
                  <a:lnTo>
                    <a:pt x="540" y="0"/>
                  </a:lnTo>
                </a:path>
              </a:pathLst>
            </a:custGeom>
            <a:noFill/>
            <a:ln w="3175">
              <a:solidFill>
                <a:srgbClr val="FF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12" name="สี่เหลี่ยมผืนผ้า 11"/>
          <p:cNvSpPr/>
          <p:nvPr/>
        </p:nvSpPr>
        <p:spPr>
          <a:xfrm>
            <a:off x="3161998" y="3462549"/>
            <a:ext cx="2820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การถอดกรองน้ำมันเชื้อเพลิง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54345" y="4050150"/>
            <a:ext cx="8517649" cy="2241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</a:t>
            </a:r>
            <a:r>
              <a:rPr lang="th-TH" sz="2400" b="1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  <a:endParaRPr lang="en-US" sz="2400" b="1" dirty="0">
              <a:solidFill>
                <a:srgbClr val="66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lnSpc>
                <a:spcPct val="97000"/>
              </a:lnSpc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</a:t>
            </a:r>
            <a:r>
              <a:rPr lang="th-TH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ถ่าย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น้ำมันเชื้อเพลิงจากถังน้ำมันใส่ในภาชนะที่สะอาด</a:t>
            </a:r>
            <a:endParaRPr lang="en-US" sz="2400" dirty="0">
              <a:solidFill>
                <a:srgbClr val="66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lnSpc>
                <a:spcPct val="97000"/>
              </a:lnSpc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ท่อไล่ลม</a:t>
            </a:r>
            <a:endParaRPr lang="en-US" sz="2400" dirty="0">
              <a:solidFill>
                <a:srgbClr val="66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lnSpc>
                <a:spcPct val="97000"/>
              </a:lnSpc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</a:t>
            </a:r>
            <a:r>
              <a:rPr lang="th-TH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ท่อน้ำมันเชื้อเพลิงเข้าชุดปั๊มออก</a:t>
            </a:r>
            <a:endParaRPr lang="en-US" sz="2400" dirty="0">
              <a:solidFill>
                <a:srgbClr val="66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lnSpc>
                <a:spcPct val="97000"/>
              </a:lnSpc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4</a:t>
            </a:r>
            <a:r>
              <a:rPr lang="th-TH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 err="1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โบลท์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ยึดกรองน้ำมันเชื้อเพลิงออก</a:t>
            </a:r>
            <a:endParaRPr lang="en-US" sz="2400" dirty="0">
              <a:solidFill>
                <a:srgbClr val="66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lnSpc>
                <a:spcPct val="97000"/>
              </a:lnSpc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5</a:t>
            </a:r>
            <a:r>
              <a:rPr lang="th-TH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กรองน้ำมันเชื้อเพลิงออก</a:t>
            </a:r>
            <a:endParaRPr lang="en-US" sz="2400" dirty="0">
              <a:solidFill>
                <a:srgbClr val="66330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9797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8099" y="822522"/>
            <a:ext cx="8567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10.2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ส่วนประกอบ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ไส้กรองน้ำมันเชื้อเพลิงดีเซล 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813" y="1619382"/>
            <a:ext cx="2744374" cy="368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831779" y="5635017"/>
            <a:ext cx="3480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ส่วนประกอบไส้กรองน้ำมันเชื้อเพลิง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54994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1836" y="757224"/>
            <a:ext cx="85803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th-TH" sz="2400" b="1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ส่วนประกอบไส้กรองน้ำมันเชื้อเพลิง</a:t>
            </a:r>
            <a:r>
              <a:rPr lang="th-TH" sz="2400" b="1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ดีเซล</a:t>
            </a:r>
          </a:p>
          <a:p>
            <a:pPr>
              <a:spcAft>
                <a:spcPts val="0"/>
              </a:spcAft>
              <a:tabLst>
                <a:tab pos="810260" algn="l"/>
              </a:tabLst>
            </a:pPr>
            <a:endParaRPr lang="en-US" sz="2400" b="1" dirty="0">
              <a:solidFill>
                <a:srgbClr val="6600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  <a:tab pos="3420745" algn="l"/>
              </a:tabLst>
            </a:pPr>
            <a:r>
              <a:rPr lang="en-US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</a:t>
            </a:r>
            <a:r>
              <a:rPr lang="th-TH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เสื้อ</a:t>
            </a:r>
            <a:r>
              <a:rPr lang="th-TH" sz="2400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ก๊อกน้ำมัน</a:t>
            </a:r>
            <a:r>
              <a:rPr lang="th-TH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เชื้อเพลิง</a:t>
            </a:r>
          </a:p>
          <a:p>
            <a:pPr>
              <a:spcAft>
                <a:spcPts val="0"/>
              </a:spcAft>
              <a:tabLst>
                <a:tab pos="810260" algn="l"/>
                <a:tab pos="990600" algn="l"/>
                <a:tab pos="3420745" algn="l"/>
              </a:tabLst>
            </a:pPr>
            <a:endParaRPr lang="en-US" sz="2400" dirty="0" smtClean="0">
              <a:solidFill>
                <a:srgbClr val="6600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  <a:tab pos="3420745" algn="l"/>
              </a:tabLst>
            </a:pPr>
            <a:r>
              <a:rPr lang="en-US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</a:t>
            </a:r>
            <a:r>
              <a:rPr lang="th-TH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ท่อไล่ลม</a:t>
            </a:r>
          </a:p>
          <a:p>
            <a:pPr>
              <a:spcAft>
                <a:spcPts val="0"/>
              </a:spcAft>
              <a:tabLst>
                <a:tab pos="810260" algn="l"/>
                <a:tab pos="990600" algn="l"/>
                <a:tab pos="3420745" algn="l"/>
              </a:tabLst>
            </a:pPr>
            <a:endParaRPr lang="en-US" sz="2400" dirty="0" smtClean="0">
              <a:solidFill>
                <a:srgbClr val="6600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09625" algn="l"/>
                <a:tab pos="3406775" algn="l"/>
              </a:tabLst>
            </a:pPr>
            <a:r>
              <a:rPr lang="en-US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5.</a:t>
            </a:r>
            <a:r>
              <a:rPr lang="th-TH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สก</a:t>
            </a:r>
            <a:r>
              <a:rPr lang="th-TH" sz="2400" dirty="0" err="1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รูล็</a:t>
            </a:r>
            <a:r>
              <a:rPr lang="th-TH" sz="2400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อกก๊อก</a:t>
            </a:r>
            <a:r>
              <a:rPr lang="th-TH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น้ำมัน</a:t>
            </a:r>
            <a:endParaRPr lang="en-US" sz="2400" dirty="0" smtClean="0">
              <a:solidFill>
                <a:srgbClr val="6600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09625" algn="l"/>
                <a:tab pos="3406775" algn="l"/>
              </a:tabLst>
            </a:pPr>
            <a:r>
              <a:rPr lang="en-US" sz="2400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	</a:t>
            </a:r>
            <a:endParaRPr lang="en-US" sz="2400" dirty="0">
              <a:solidFill>
                <a:srgbClr val="6600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09625" algn="l"/>
                <a:tab pos="3406775" algn="l"/>
              </a:tabLst>
            </a:pPr>
            <a:r>
              <a:rPr lang="en-US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7</a:t>
            </a:r>
            <a:r>
              <a:rPr lang="th-TH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ยาง</a:t>
            </a:r>
            <a:r>
              <a:rPr lang="th-TH" sz="2400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โอ</a:t>
            </a:r>
            <a:r>
              <a:rPr lang="th-TH" sz="2400" dirty="0" err="1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ริง</a:t>
            </a:r>
            <a:r>
              <a:rPr lang="th-TH" sz="2400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ก๊อกน้ำมัน</a:t>
            </a:r>
            <a:r>
              <a:rPr lang="th-TH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เชื้อเพลิง</a:t>
            </a:r>
          </a:p>
          <a:p>
            <a:pPr>
              <a:spcAft>
                <a:spcPts val="0"/>
              </a:spcAft>
              <a:tabLst>
                <a:tab pos="809625" algn="l"/>
                <a:tab pos="3406775" algn="l"/>
              </a:tabLst>
            </a:pPr>
            <a:endParaRPr lang="en-US" sz="2400" dirty="0" smtClean="0">
              <a:solidFill>
                <a:srgbClr val="6600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09625" algn="l"/>
                <a:tab pos="3406775" algn="l"/>
              </a:tabLst>
            </a:pPr>
            <a:r>
              <a:rPr lang="en-US" sz="2400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9</a:t>
            </a:r>
            <a:r>
              <a:rPr lang="th-TH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ไส้กรองน้ำมันเชื้อเพลิง</a:t>
            </a:r>
            <a:endParaRPr lang="en-US" sz="2400" dirty="0" smtClean="0">
              <a:solidFill>
                <a:srgbClr val="6600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09625" algn="l"/>
                <a:tab pos="3406775" algn="l"/>
              </a:tabLst>
            </a:pPr>
            <a:r>
              <a:rPr lang="en-US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		</a:t>
            </a:r>
          </a:p>
          <a:p>
            <a:pPr>
              <a:spcAft>
                <a:spcPts val="0"/>
              </a:spcAft>
              <a:tabLst>
                <a:tab pos="809625" algn="l"/>
                <a:tab pos="3406775" algn="l"/>
              </a:tabLst>
            </a:pPr>
            <a:r>
              <a:rPr lang="en-US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11</a:t>
            </a:r>
            <a:r>
              <a:rPr lang="th-TH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ถ้วย</a:t>
            </a:r>
            <a:r>
              <a:rPr lang="th-TH" sz="2400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กรองน้ำมันเชื้อเพลิง</a:t>
            </a:r>
            <a:r>
              <a:rPr lang="en-US" sz="2400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endParaRPr lang="en-US" sz="2400" dirty="0">
              <a:solidFill>
                <a:srgbClr val="660033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027118" y="1483361"/>
            <a:ext cx="50041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  <a:tab pos="990600" algn="l"/>
                <a:tab pos="3420745" algn="l"/>
              </a:tabLst>
            </a:pPr>
            <a:r>
              <a:rPr lang="en-US" sz="2400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2</a:t>
            </a:r>
            <a:r>
              <a:rPr lang="th-TH" sz="2400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</a:t>
            </a:r>
            <a:r>
              <a:rPr lang="th-TH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ท่อ</a:t>
            </a:r>
            <a:r>
              <a:rPr lang="th-TH" sz="2400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น้ำมันไหล</a:t>
            </a:r>
            <a:r>
              <a:rPr lang="th-TH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ออก</a:t>
            </a:r>
          </a:p>
          <a:p>
            <a:pPr>
              <a:spcAft>
                <a:spcPts val="0"/>
              </a:spcAft>
              <a:tabLst>
                <a:tab pos="810260" algn="l"/>
                <a:tab pos="990600" algn="l"/>
                <a:tab pos="3420745" algn="l"/>
              </a:tabLst>
            </a:pPr>
            <a:endParaRPr lang="en-US" sz="2400" dirty="0">
              <a:solidFill>
                <a:srgbClr val="6600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  <a:tab pos="3420745" algn="l"/>
              </a:tabLst>
            </a:pPr>
            <a:r>
              <a:rPr lang="en-US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4</a:t>
            </a:r>
            <a:r>
              <a:rPr lang="th-TH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ท่อ</a:t>
            </a:r>
            <a:r>
              <a:rPr lang="th-TH" sz="2400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น้ำมันไหล</a:t>
            </a:r>
            <a:r>
              <a:rPr lang="th-TH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เข้าก๊อกน้ำมัน</a:t>
            </a:r>
          </a:p>
          <a:p>
            <a:pPr>
              <a:spcAft>
                <a:spcPts val="0"/>
              </a:spcAft>
              <a:tabLst>
                <a:tab pos="810260" algn="l"/>
                <a:tab pos="990600" algn="l"/>
                <a:tab pos="3420745" algn="l"/>
              </a:tabLst>
            </a:pPr>
            <a:endParaRPr lang="en-US" sz="2400" dirty="0" smtClean="0">
              <a:solidFill>
                <a:srgbClr val="6600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  <a:tab pos="3420745" algn="l"/>
              </a:tabLst>
            </a:pPr>
            <a:r>
              <a:rPr lang="en-US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6</a:t>
            </a:r>
            <a:r>
              <a:rPr lang="th-TH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ยาง</a:t>
            </a:r>
            <a:r>
              <a:rPr lang="th-TH" sz="2400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ปิด </a:t>
            </a:r>
            <a:r>
              <a:rPr lang="en-US" sz="2400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– </a:t>
            </a:r>
            <a:r>
              <a:rPr lang="th-TH" sz="2400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เปิดน้ำมัน</a:t>
            </a:r>
            <a:r>
              <a:rPr lang="th-TH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เชื้อเพลิงก๊อก</a:t>
            </a:r>
            <a:r>
              <a:rPr lang="th-TH" sz="2400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น้ำมัน</a:t>
            </a:r>
            <a:r>
              <a:rPr lang="th-TH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เชื้อเพลิง</a:t>
            </a:r>
            <a:endParaRPr lang="en-US" sz="2400" dirty="0" smtClean="0">
              <a:solidFill>
                <a:srgbClr val="6600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  <a:tab pos="3420745" algn="l"/>
              </a:tabLst>
            </a:pPr>
            <a:r>
              <a:rPr lang="en-US" sz="2400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endParaRPr lang="en-US" sz="2400" dirty="0" smtClean="0">
              <a:solidFill>
                <a:srgbClr val="6600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  <a:tab pos="3420745" algn="l"/>
              </a:tabLst>
            </a:pPr>
            <a:r>
              <a:rPr lang="en-US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8</a:t>
            </a:r>
            <a:r>
              <a:rPr lang="th-TH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ก๊อก</a:t>
            </a:r>
            <a:r>
              <a:rPr lang="th-TH" sz="2400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ปิด </a:t>
            </a:r>
            <a:r>
              <a:rPr lang="en-US" sz="2400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– </a:t>
            </a:r>
            <a:r>
              <a:rPr lang="th-TH" sz="2400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เปิด น้ำมัน</a:t>
            </a:r>
            <a:r>
              <a:rPr lang="th-TH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เชื้อเพลิงน้ำมันเชื้อเพลิง</a:t>
            </a:r>
          </a:p>
          <a:p>
            <a:pPr>
              <a:spcAft>
                <a:spcPts val="0"/>
              </a:spcAft>
              <a:tabLst>
                <a:tab pos="810260" algn="l"/>
                <a:tab pos="990600" algn="l"/>
                <a:tab pos="3420745" algn="l"/>
              </a:tabLst>
            </a:pPr>
            <a:endParaRPr lang="en-US" sz="2400" dirty="0" smtClean="0">
              <a:solidFill>
                <a:srgbClr val="6600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  <a:tab pos="3420745" algn="l"/>
              </a:tabLst>
            </a:pPr>
            <a:r>
              <a:rPr lang="en-US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10</a:t>
            </a:r>
            <a:r>
              <a:rPr lang="th-TH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ยาง</a:t>
            </a:r>
            <a:r>
              <a:rPr lang="th-TH" sz="2400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โอ</a:t>
            </a:r>
            <a:r>
              <a:rPr lang="th-TH" sz="2400" dirty="0" err="1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ริง</a:t>
            </a:r>
            <a:r>
              <a:rPr lang="th-TH" sz="2400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ถ้วยกรองน้ำมัน</a:t>
            </a:r>
            <a:r>
              <a:rPr lang="th-TH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เชื้อเพลิงกรอง</a:t>
            </a:r>
            <a:r>
              <a:rPr lang="th-TH" sz="2400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น้ำมันเชื้อเพลิง</a:t>
            </a:r>
            <a:r>
              <a:rPr lang="en-US" sz="2400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endParaRPr lang="en-US" sz="2400" dirty="0" smtClean="0">
              <a:solidFill>
                <a:srgbClr val="6600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  <a:tab pos="3420745" algn="l"/>
              </a:tabLst>
            </a:pPr>
            <a:r>
              <a:rPr lang="en-US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12</a:t>
            </a:r>
            <a:r>
              <a:rPr lang="th-TH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</a:t>
            </a:r>
            <a:r>
              <a:rPr lang="th-TH" sz="2400" dirty="0" err="1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แหวนล็</a:t>
            </a:r>
            <a:r>
              <a:rPr lang="th-TH" sz="2400" dirty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อกถ้วยกรองน้ำมัน</a:t>
            </a:r>
            <a:r>
              <a:rPr lang="th-TH" sz="2400" dirty="0" smtClean="0">
                <a:solidFill>
                  <a:srgbClr val="66003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เชื้อเพลิง</a:t>
            </a:r>
            <a:endParaRPr lang="en-US" sz="2400" dirty="0">
              <a:solidFill>
                <a:srgbClr val="660033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38885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94153" y="697262"/>
            <a:ext cx="8686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10.2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บำรุงรักษาไส้กรองน้ำมันเชื้อเพลิงดีเซล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156559" y="157291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24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684774" y="1642709"/>
            <a:ext cx="6475910" cy="2754138"/>
            <a:chOff x="2044" y="2644"/>
            <a:chExt cx="10199" cy="4338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044" y="2848"/>
              <a:ext cx="2136" cy="2360"/>
              <a:chOff x="3600" y="3420"/>
              <a:chExt cx="2136" cy="2360"/>
            </a:xfrm>
          </p:grpSpPr>
          <p:grpSp>
            <p:nvGrpSpPr>
              <p:cNvPr id="8" name="Group 6"/>
              <p:cNvGrpSpPr>
                <a:grpSpLocks/>
              </p:cNvGrpSpPr>
              <p:nvPr/>
            </p:nvGrpSpPr>
            <p:grpSpPr bwMode="auto">
              <a:xfrm>
                <a:off x="3600" y="3420"/>
                <a:ext cx="2136" cy="2360"/>
                <a:chOff x="1620" y="2160"/>
                <a:chExt cx="3422" cy="3782"/>
              </a:xfrm>
            </p:grpSpPr>
            <p:pic>
              <p:nvPicPr>
                <p:cNvPr id="7176" name="Picture 8" descr="DSCF121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bright="36000" contrast="24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710" t="22501" r="14174" b="32480"/>
                <a:stretch>
                  <a:fillRect/>
                </a:stretch>
              </p:blipFill>
              <p:spPr bwMode="auto">
                <a:xfrm rot="5400000">
                  <a:off x="694" y="3086"/>
                  <a:ext cx="3782" cy="19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175" name="Picture 7" descr="ถ้วยกรองเชื้อเพลิง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630" t="11111" r="21693" b="7936"/>
                <a:stretch>
                  <a:fillRect/>
                </a:stretch>
              </p:blipFill>
              <p:spPr bwMode="auto">
                <a:xfrm>
                  <a:off x="3615" y="2595"/>
                  <a:ext cx="1427" cy="31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5"/>
              <p:cNvSpPr txBox="1">
                <a:spLocks noChangeArrowheads="1"/>
              </p:cNvSpPr>
              <p:nvPr/>
            </p:nvSpPr>
            <p:spPr bwMode="auto">
              <a:xfrm>
                <a:off x="4960" y="4319"/>
                <a:ext cx="643" cy="72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dash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rPr>
                  <a:t>....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4744" y="2644"/>
              <a:ext cx="7499" cy="433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prstDash val="dashDot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  <a:sym typeface="Wingdings" panose="05000000000000000000" pitchFamily="2" charset="2"/>
                </a:rPr>
                <a:t></a:t>
              </a: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 </a:t>
              </a:r>
              <a:r>
                <a:rPr kumimoji="0" lang="th-TH" sz="2400" b="1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  <a:sym typeface="Wingdings" panose="05000000000000000000" pitchFamily="2" charset="2"/>
                </a:rPr>
                <a:t>ข้อควรปฏิบัติ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  <a:sym typeface="Wingdings" panose="05000000000000000000" pitchFamily="2" charset="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  <a:sym typeface="Wingdings" panose="05000000000000000000" pitchFamily="2" charset="2"/>
                </a:rPr>
                <a:t>1</a:t>
              </a: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  <a:sym typeface="Wingdings" panose="05000000000000000000" pitchFamily="2" charset="2"/>
                </a:rPr>
                <a:t>. ทุก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  <a:sym typeface="Wingdings" panose="05000000000000000000" pitchFamily="2" charset="2"/>
                </a:rPr>
                <a:t>100</a:t>
              </a: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  <a:sym typeface="Wingdings" panose="05000000000000000000" pitchFamily="2" charset="2"/>
                </a:rPr>
                <a:t> ชั่วโมง ของการใช้เครื่องให้ทำความสะอาดไส้กรองด้วยน้ำมันโซล่า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  <a:sym typeface="Wingdings" panose="05000000000000000000" pitchFamily="2" charset="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  <a:sym typeface="Wingdings" panose="05000000000000000000" pitchFamily="2" charset="2"/>
                </a:rPr>
                <a:t>2</a:t>
              </a: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  <a:sym typeface="Wingdings" panose="05000000000000000000" pitchFamily="2" charset="2"/>
                </a:rPr>
                <a:t>. ล้างสิ่งสกปรกและน้ำในถ้วยกรองให้สะอาดและเช็ดให้แห้ง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  <a:sym typeface="Wingdings" panose="05000000000000000000" pitchFamily="2" charset="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  <a:sym typeface="Wingdings" panose="05000000000000000000" pitchFamily="2" charset="2"/>
                </a:rPr>
                <a:t>3</a:t>
              </a: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  <a:sym typeface="Wingdings" panose="05000000000000000000" pitchFamily="2" charset="2"/>
                </a:rPr>
                <a:t>. เปลี่ยนไส้กรองทุก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  <a:sym typeface="Wingdings" panose="05000000000000000000" pitchFamily="2" charset="2"/>
                </a:rPr>
                <a:t>400</a:t>
              </a: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  <a:sym typeface="Wingdings" panose="05000000000000000000" pitchFamily="2" charset="2"/>
                </a:rPr>
                <a:t> ชั่วโมงการทำงานหรือถ้าพบรอยรั่วหรือฉีกขาด</a:t>
              </a:r>
            </a:p>
          </p:txBody>
        </p:sp>
        <p:sp>
          <p:nvSpPr>
            <p:cNvPr id="7" name="Line 2"/>
            <p:cNvSpPr>
              <a:spLocks noChangeShapeType="1"/>
            </p:cNvSpPr>
            <p:nvPr/>
          </p:nvSpPr>
          <p:spPr bwMode="auto">
            <a:xfrm>
              <a:off x="4024" y="4108"/>
              <a:ext cx="72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10" name="สี่เหลี่ยมผืนผ้า 9"/>
          <p:cNvSpPr/>
          <p:nvPr/>
        </p:nvSpPr>
        <p:spPr>
          <a:xfrm>
            <a:off x="1465544" y="4880629"/>
            <a:ext cx="6144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ข้อควรปฏิบัติการบำรุงรักษาไส้กรองน้ำมันเชื้อเพลิงดีเซล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6615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1209</TotalTime>
  <Words>675</Words>
  <Application>Microsoft Office PowerPoint</Application>
  <PresentationFormat>นำเสนอทางหน้าจอ (4:3)</PresentationFormat>
  <Paragraphs>276</Paragraphs>
  <Slides>31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31</vt:i4>
      </vt:variant>
    </vt:vector>
  </HeadingPairs>
  <TitlesOfParts>
    <vt:vector size="41" baseType="lpstr">
      <vt:lpstr>Angsana New</vt:lpstr>
      <vt:lpstr>Arial</vt:lpstr>
      <vt:lpstr>Calibri</vt:lpstr>
      <vt:lpstr>Calibri Light</vt:lpstr>
      <vt:lpstr>Cordia New</vt:lpstr>
      <vt:lpstr>Symbol</vt:lpstr>
      <vt:lpstr>TH SarabunPSK</vt:lpstr>
      <vt:lpstr>Times New Roman</vt:lpstr>
      <vt:lpstr>Wingdings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deed_30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Administrator</cp:lastModifiedBy>
  <cp:revision>145</cp:revision>
  <dcterms:created xsi:type="dcterms:W3CDTF">2020-06-16T04:35:48Z</dcterms:created>
  <dcterms:modified xsi:type="dcterms:W3CDTF">2020-06-18T09:29:23Z</dcterms:modified>
</cp:coreProperties>
</file>