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80"/>
    <a:srgbClr val="FF6600"/>
    <a:srgbClr val="000099"/>
    <a:srgbClr val="A50021"/>
    <a:srgbClr val="FF00FF"/>
    <a:srgbClr val="003366"/>
    <a:srgbClr val="0000CC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3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887" y="772419"/>
            <a:ext cx="8599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และสปริงตัวที่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442575" y="14138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960256" y="1574852"/>
            <a:ext cx="5223488" cy="1784350"/>
            <a:chOff x="2551" y="7188"/>
            <a:chExt cx="6106" cy="20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915" y="7188"/>
              <a:ext cx="3185" cy="2085"/>
              <a:chOff x="6660" y="5250"/>
              <a:chExt cx="3185" cy="2085"/>
            </a:xfrm>
          </p:grpSpPr>
          <p:pic>
            <p:nvPicPr>
              <p:cNvPr id="3083" name="Picture 11" descr="DSCF0822_resiz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" y="558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7440" y="5250"/>
                <a:ext cx="2405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สปริงตัวที่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และ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rot="-5400000" flipH="1" flipV="1">
                <a:off x="8250" y="5850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51" y="7433"/>
              <a:ext cx="2160" cy="1759"/>
              <a:chOff x="2880" y="5580"/>
              <a:chExt cx="2340" cy="1755"/>
            </a:xfrm>
          </p:grpSpPr>
          <p:pic>
            <p:nvPicPr>
              <p:cNvPr id="3079" name="Picture 7" descr="DSCF0820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558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780" y="5897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V="1">
                <a:off x="3900" y="6947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641" y="8388"/>
              <a:ext cx="1601" cy="180"/>
            </a:xfrm>
            <a:custGeom>
              <a:avLst/>
              <a:gdLst>
                <a:gd name="T0" fmla="*/ 0 w 2700"/>
                <a:gd name="T1" fmla="*/ 180 h 180"/>
                <a:gd name="T2" fmla="*/ 0 w 2700"/>
                <a:gd name="T3" fmla="*/ 0 h 180"/>
                <a:gd name="T4" fmla="*/ 2700 w 270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0" h="180">
                  <a:moveTo>
                    <a:pt x="0" y="180"/>
                  </a:moveTo>
                  <a:lnTo>
                    <a:pt x="0" y="0"/>
                  </a:lnTo>
                  <a:lnTo>
                    <a:pt x="270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6076" y="8723"/>
              <a:ext cx="2581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แขนกาวานาอันที่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2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1296443" y="3700448"/>
            <a:ext cx="6620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การถอดแขนกาวานาอันที่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และสปริงตัวที่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06887" y="4502881"/>
            <a:ext cx="85991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b="1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ออกจากฝาครอบห้องเกียร์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สปริงตัวที่ 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ออกจากฝาครอบห้องเกียร์ (ทำต่อจากข้อ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077913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00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97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020" y="774919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คันเร่งและแกนคันเร่ง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783080" y="1458792"/>
            <a:ext cx="5577840" cy="2151380"/>
            <a:chOff x="1968" y="4140"/>
            <a:chExt cx="8784" cy="338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435" y="4140"/>
              <a:ext cx="7605" cy="2983"/>
              <a:chOff x="5030" y="10020"/>
              <a:chExt cx="7605" cy="2983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030" y="10020"/>
                <a:ext cx="7605" cy="2983"/>
                <a:chOff x="5030" y="10020"/>
                <a:chExt cx="7605" cy="2983"/>
              </a:xfrm>
            </p:grpSpPr>
            <p:grpSp>
              <p:nvGrpSpPr>
                <p:cNvPr id="14" name="Group 14"/>
                <p:cNvGrpSpPr>
                  <a:grpSpLocks/>
                </p:cNvGrpSpPr>
                <p:nvPr/>
              </p:nvGrpSpPr>
              <p:grpSpPr bwMode="auto">
                <a:xfrm>
                  <a:off x="5030" y="10020"/>
                  <a:ext cx="7605" cy="2983"/>
                  <a:chOff x="5045" y="10020"/>
                  <a:chExt cx="7605" cy="2983"/>
                </a:xfrm>
              </p:grpSpPr>
              <p:pic>
                <p:nvPicPr>
                  <p:cNvPr id="4122" name="Picture 26" descr="DSCF0830_resize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bright="18000" contrast="3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630" t="4173" r="31259" b="4173"/>
                  <a:stretch>
                    <a:fillRect/>
                  </a:stretch>
                </p:blipFill>
                <p:spPr bwMode="auto">
                  <a:xfrm>
                    <a:off x="7305" y="10125"/>
                    <a:ext cx="1805" cy="28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045" y="10020"/>
                    <a:ext cx="7605" cy="2521"/>
                    <a:chOff x="5045" y="10020"/>
                    <a:chExt cx="7605" cy="2521"/>
                  </a:xfrm>
                </p:grpSpPr>
                <p:sp>
                  <p:nvSpPr>
                    <p:cNvPr id="1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90" y="10020"/>
                      <a:ext cx="3405" cy="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นอตล็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อกแกนคันเร่ง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92" y="11988"/>
                      <a:ext cx="2901" cy="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แกนคันเร่ง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45" y="10296"/>
                      <a:ext cx="2164" cy="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แขนคันเร่ง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60" y="10740"/>
                      <a:ext cx="3590" cy="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ลิ่มล็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อกแกนคันเร่ง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90" y="11085"/>
                      <a:ext cx="3560" cy="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แผ่นรองแขนคันเร่ง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" name="Line 20"/>
                    <p:cNvSpPr>
                      <a:spLocks noChangeShapeType="1"/>
                    </p:cNvSpPr>
                    <p:nvPr/>
                  </p:nvSpPr>
                  <p:spPr bwMode="auto">
                    <a:xfrm rot="-10800000" flipH="1" flipV="1">
                      <a:off x="7122" y="10710"/>
                      <a:ext cx="227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" name="Line 19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8910" y="10290"/>
                      <a:ext cx="227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4" name="Line 18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8880" y="11040"/>
                      <a:ext cx="227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5" name="Line 17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8985" y="11280"/>
                      <a:ext cx="227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" name="Line 16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8775" y="12315"/>
                      <a:ext cx="227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 rot="-10800000" flipH="1" flipV="1">
                  <a:off x="8353" y="11520"/>
                  <a:ext cx="22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0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6089" y="11337"/>
                <a:ext cx="2286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สปริงคันเร่ง</a:t>
                </a:r>
                <a:endPara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245" y="5773"/>
              <a:ext cx="2507" cy="1755"/>
              <a:chOff x="8245" y="5773"/>
              <a:chExt cx="2507" cy="1755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8412" y="5773"/>
                <a:ext cx="2340" cy="1755"/>
                <a:chOff x="7527" y="8098"/>
                <a:chExt cx="2340" cy="1755"/>
              </a:xfrm>
            </p:grpSpPr>
            <p:pic>
              <p:nvPicPr>
                <p:cNvPr id="4105" name="Picture 9" descr="DSCF0832_resi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12000"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7" y="8098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914" y="8803"/>
                  <a:ext cx="0" cy="28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0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8245" y="6432"/>
                <a:ext cx="90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0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968" y="4868"/>
              <a:ext cx="2340" cy="2480"/>
              <a:chOff x="1968" y="4868"/>
              <a:chExt cx="2340" cy="2480"/>
            </a:xfrm>
          </p:grpSpPr>
          <p:pic>
            <p:nvPicPr>
              <p:cNvPr id="4100" name="Picture 4" descr="DSCF0824_resize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5593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2838" y="4868"/>
                <a:ext cx="360" cy="1305"/>
              </a:xfrm>
              <a:custGeom>
                <a:avLst/>
                <a:gdLst>
                  <a:gd name="T0" fmla="*/ 0 w 540"/>
                  <a:gd name="T1" fmla="*/ 1620 h 1620"/>
                  <a:gd name="T2" fmla="*/ 0 w 540"/>
                  <a:gd name="T3" fmla="*/ 0 h 1620"/>
                  <a:gd name="T4" fmla="*/ 540 w 540"/>
                  <a:gd name="T5" fmla="*/ 0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0" h="1620">
                    <a:moveTo>
                      <a:pt x="0" y="1620"/>
                    </a:moveTo>
                    <a:lnTo>
                      <a:pt x="0" y="0"/>
                    </a:lnTo>
                    <a:lnTo>
                      <a:pt x="54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0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7" name="สี่เหลี่ยมผืนผ้า 26"/>
          <p:cNvSpPr/>
          <p:nvPr/>
        </p:nvSpPr>
        <p:spPr>
          <a:xfrm>
            <a:off x="3189307" y="3812203"/>
            <a:ext cx="291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การถอดคันเร่งและแกนคันเร่ง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78129" y="4385608"/>
            <a:ext cx="8590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dirty="0">
              <a:solidFill>
                <a:srgbClr val="FF66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ปลด</a:t>
            </a: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สปริงคันเร่ง, ถอด</a:t>
            </a:r>
            <a:r>
              <a:rPr lang="th-TH" sz="2400" dirty="0" err="1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นอตล็</a:t>
            </a: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อกแกนคันเร่งออกจากฝาครอบห้องเกียร์</a:t>
            </a:r>
            <a:endParaRPr lang="en-US" sz="2400" dirty="0">
              <a:solidFill>
                <a:srgbClr val="FF66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แขนคันเร่ง, ถอด</a:t>
            </a:r>
            <a:r>
              <a:rPr lang="th-TH" sz="2400" dirty="0" err="1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ลิ่มล็</a:t>
            </a: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อกแกนคันเร่งออกจากฝาครอบห้องเกียร์</a:t>
            </a:r>
            <a:endParaRPr lang="en-US" sz="2400" dirty="0">
              <a:solidFill>
                <a:srgbClr val="FF66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FF66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แผ่นรองแขนคันเร่ง, ถอดแกนคันเร่งออกจากฝาครอบห้องเกียร์</a:t>
            </a:r>
            <a:endParaRPr lang="en-US" sz="2400" dirty="0">
              <a:solidFill>
                <a:srgbClr val="FF6699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0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7" y="772419"/>
            <a:ext cx="858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วาล์วชุดควบคุมแรงดันน้ำมันหล่อลื่น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217148" y="1500378"/>
            <a:ext cx="4755702" cy="1568450"/>
            <a:chOff x="2641" y="8839"/>
            <a:chExt cx="6551" cy="21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641" y="8839"/>
              <a:ext cx="6551" cy="2160"/>
              <a:chOff x="4140" y="12540"/>
              <a:chExt cx="6551" cy="2160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4140" y="12610"/>
                <a:ext cx="6551" cy="2001"/>
                <a:chOff x="4140" y="12610"/>
                <a:chExt cx="6551" cy="2001"/>
              </a:xfrm>
            </p:grpSpPr>
            <p:pic>
              <p:nvPicPr>
                <p:cNvPr id="5131" name="Picture 11" descr="DSCF0829_resiz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" y="12856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" name="Group 8"/>
                <p:cNvGrpSpPr>
                  <a:grpSpLocks/>
                </p:cNvGrpSpPr>
                <p:nvPr/>
              </p:nvGrpSpPr>
              <p:grpSpPr bwMode="auto">
                <a:xfrm>
                  <a:off x="7380" y="12610"/>
                  <a:ext cx="3311" cy="1980"/>
                  <a:chOff x="7380" y="12610"/>
                  <a:chExt cx="3311" cy="1980"/>
                </a:xfrm>
              </p:grpSpPr>
              <p:pic>
                <p:nvPicPr>
                  <p:cNvPr id="5130" name="Picture 10" descr="DSCF0826_resiz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12000" contrast="36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501" t="38333" r="24374" b="47501"/>
                  <a:stretch>
                    <a:fillRect/>
                  </a:stretch>
                </p:blipFill>
                <p:spPr bwMode="auto">
                  <a:xfrm rot="16045259">
                    <a:off x="6660" y="13330"/>
                    <a:ext cx="1980" cy="5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0" y="12960"/>
                    <a:ext cx="2591" cy="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วาล์วควบคุมแรงดันน้ำมันหล่อลื่น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5460" y="12540"/>
                <a:ext cx="2580" cy="2160"/>
                <a:chOff x="5460" y="12540"/>
                <a:chExt cx="2580" cy="2160"/>
              </a:xfrm>
            </p:grpSpPr>
            <p:sp>
              <p:nvSpPr>
                <p:cNvPr id="9" name="Rectangle 6"/>
                <p:cNvSpPr>
                  <a:spLocks noChangeArrowheads="1"/>
                </p:cNvSpPr>
                <p:nvPr/>
              </p:nvSpPr>
              <p:spPr bwMode="auto">
                <a:xfrm>
                  <a:off x="7320" y="12540"/>
                  <a:ext cx="720" cy="2160"/>
                </a:xfrm>
                <a:prstGeom prst="rect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Line 5"/>
                <p:cNvSpPr>
                  <a:spLocks noChangeShapeType="1"/>
                </p:cNvSpPr>
                <p:nvPr/>
              </p:nvSpPr>
              <p:spPr bwMode="auto">
                <a:xfrm>
                  <a:off x="5460" y="13770"/>
                  <a:ext cx="1860" cy="0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4621" y="9700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2423815" y="3426876"/>
            <a:ext cx="4296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การถอดวาล์วชุดควบคุมแรงดันน้ำมันหล่อลื่น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4257" y="4112040"/>
            <a:ext cx="8586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คลิปล็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อกวาล์วชุดควบคุมแรงดันน้ำมันหล่อลื่นออกจากฝาครอบห้องเกียร์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สปริงวาล์วชุดควบคุมแรงดันน้ำมันหล่อลื่นออกจากฝาครอบห้องเกียร์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วาล์วชุดควบคุมแรงดันน้ำมันหล่อลื่นออกจากฝาครอบห้องเกียร์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49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" y="724599"/>
            <a:ext cx="6085040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9309" y="1395436"/>
            <a:ext cx="86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ช่องว่างระหว่างโร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ตัวในกับโร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77450" y="2062294"/>
            <a:ext cx="3820412" cy="1450975"/>
            <a:chOff x="2665" y="3030"/>
            <a:chExt cx="6017" cy="2286"/>
          </a:xfrm>
        </p:grpSpPr>
        <p:pic>
          <p:nvPicPr>
            <p:cNvPr id="6154" name="Picture 10" descr="DSCF0861_resiz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" y="3030"/>
              <a:ext cx="3048" cy="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4698" y="3614"/>
              <a:ext cx="1486" cy="424"/>
            </a:xfrm>
            <a:custGeom>
              <a:avLst/>
              <a:gdLst>
                <a:gd name="T0" fmla="*/ 0 w 1260"/>
                <a:gd name="T1" fmla="*/ 360 h 360"/>
                <a:gd name="T2" fmla="*/ 0 w 1260"/>
                <a:gd name="T3" fmla="*/ 0 h 360"/>
                <a:gd name="T4" fmla="*/ 1260 w 1260"/>
                <a:gd name="T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360">
                  <a:moveTo>
                    <a:pt x="0" y="360"/>
                  </a:moveTo>
                  <a:lnTo>
                    <a:pt x="0" y="0"/>
                  </a:lnTo>
                  <a:lnTo>
                    <a:pt x="126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109" y="3357"/>
              <a:ext cx="225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ฟิลเลอร์เกจ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158" y="3946"/>
              <a:ext cx="252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โร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เตอร์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ตัวใน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70" y="4488"/>
              <a:ext cx="219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โร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เตอร์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ตัวนอก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flipV="1">
              <a:off x="4380" y="4303"/>
              <a:ext cx="1875" cy="425"/>
            </a:xfrm>
            <a:custGeom>
              <a:avLst/>
              <a:gdLst>
                <a:gd name="T0" fmla="*/ 0 w 1260"/>
                <a:gd name="T1" fmla="*/ 360 h 360"/>
                <a:gd name="T2" fmla="*/ 0 w 1260"/>
                <a:gd name="T3" fmla="*/ 0 h 360"/>
                <a:gd name="T4" fmla="*/ 1260 w 1260"/>
                <a:gd name="T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360">
                  <a:moveTo>
                    <a:pt x="0" y="360"/>
                  </a:moveTo>
                  <a:lnTo>
                    <a:pt x="0" y="0"/>
                  </a:lnTo>
                  <a:lnTo>
                    <a:pt x="126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537" y="4199"/>
              <a:ext cx="1698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1990072" y="3689769"/>
            <a:ext cx="5195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การวัดช่องว่างระหว่างโร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ตัวในกับโร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69309" y="4170355"/>
            <a:ext cx="8569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09625" algn="l"/>
              </a:tabLst>
            </a:pPr>
            <a:r>
              <a:rPr lang="th-TH" sz="2400" b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 </a:t>
            </a:r>
            <a:endParaRPr lang="en-US" sz="2400" b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</a:tabLst>
            </a:pPr>
            <a:r>
              <a:rPr lang="en-US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 err="1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วัดช่องว่างระหว่างตัวในกับโร</a:t>
            </a:r>
            <a:r>
              <a:rPr lang="th-TH" sz="2400" dirty="0" err="1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</a:tabLst>
            </a:pPr>
            <a:r>
              <a:rPr lang="en-US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อ่าน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ค่าที่ได้จากความหนาของ</a:t>
            </a:r>
            <a:r>
              <a:rPr lang="th-TH" sz="2400" dirty="0" err="1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ที่ใช้วัดว่ามีค่าเท่าไร</a:t>
            </a:r>
            <a:endParaRPr lang="en-US" sz="2400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</a:tabLst>
            </a:pPr>
            <a:r>
              <a:rPr lang="en-US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นำ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ค่าที่ได้เปรียบเทียบกับค่ามาตรฐาน ถ้าไม่ได้ตามค่ามาตรฐานให้เปลี่ยนปั๊ม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ใหม่</a:t>
            </a:r>
            <a:endParaRPr lang="en-US" sz="2400" dirty="0">
              <a:solidFill>
                <a:srgbClr val="6600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08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439" y="829778"/>
            <a:ext cx="8599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วัด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ช่องว่างระหว่างโร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ตัวนอกกับตัวเรือนปั๊มน้ำมันหล่อลื่น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031298" y="1740313"/>
            <a:ext cx="3645326" cy="1338263"/>
            <a:chOff x="3361" y="2292"/>
            <a:chExt cx="5740" cy="2108"/>
          </a:xfrm>
        </p:grpSpPr>
        <p:pic>
          <p:nvPicPr>
            <p:cNvPr id="7176" name="Picture 8" descr="DSCF154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" y="2292"/>
              <a:ext cx="2665" cy="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241" y="3604"/>
              <a:ext cx="2860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โร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เตอร์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ตัวนอก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241" y="2981"/>
              <a:ext cx="2860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ฟิลเลอร์เกจ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945" y="3312"/>
              <a:ext cx="374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5027" y="3501"/>
              <a:ext cx="1308" cy="394"/>
            </a:xfrm>
            <a:custGeom>
              <a:avLst/>
              <a:gdLst>
                <a:gd name="T0" fmla="*/ 0 w 1260"/>
                <a:gd name="T1" fmla="*/ 0 h 360"/>
                <a:gd name="T2" fmla="*/ 0 w 1260"/>
                <a:gd name="T3" fmla="*/ 360 h 360"/>
                <a:gd name="T4" fmla="*/ 1260 w 12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360">
                  <a:moveTo>
                    <a:pt x="0" y="0"/>
                  </a:moveTo>
                  <a:lnTo>
                    <a:pt x="0" y="360"/>
                  </a:lnTo>
                  <a:lnTo>
                    <a:pt x="1260" y="36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303" y="2308"/>
              <a:ext cx="2245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ตัวเรือนปั๊ม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auto">
            <a:xfrm flipV="1">
              <a:off x="5058" y="2620"/>
              <a:ext cx="1308" cy="394"/>
            </a:xfrm>
            <a:custGeom>
              <a:avLst/>
              <a:gdLst>
                <a:gd name="T0" fmla="*/ 0 w 1260"/>
                <a:gd name="T1" fmla="*/ 0 h 360"/>
                <a:gd name="T2" fmla="*/ 0 w 1260"/>
                <a:gd name="T3" fmla="*/ 360 h 360"/>
                <a:gd name="T4" fmla="*/ 1260 w 1260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360">
                  <a:moveTo>
                    <a:pt x="0" y="0"/>
                  </a:moveTo>
                  <a:lnTo>
                    <a:pt x="0" y="360"/>
                  </a:lnTo>
                  <a:lnTo>
                    <a:pt x="1260" y="36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1305892" y="3387747"/>
            <a:ext cx="658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การวัดช่องว่างระหว่างโร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ตัวนอกกับตัวเรือนปั๊มน้ำมันหล่อลื่น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72439" y="4158583"/>
            <a:ext cx="8652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</a:t>
            </a:r>
            <a:endParaRPr lang="en-US" sz="2400" b="1" dirty="0">
              <a:solidFill>
                <a:srgbClr val="0000CC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09625" algn="l"/>
                <a:tab pos="989013" algn="l"/>
              </a:tabLst>
            </a:pPr>
            <a:r>
              <a:rPr lang="th-TH" sz="2400" b="1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 err="1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วัดช่องว่าง</a:t>
            </a:r>
            <a:r>
              <a:rPr lang="th-TH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ระหว่างโร</a:t>
            </a:r>
            <a:r>
              <a:rPr lang="th-TH" sz="2400" dirty="0" err="1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ตัวนอกกับตัวเรือนโร</a:t>
            </a:r>
            <a:r>
              <a:rPr lang="th-TH" sz="2400" dirty="0" err="1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endParaRPr lang="en-US" sz="2400" dirty="0">
              <a:solidFill>
                <a:srgbClr val="0000CC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อ่าน</a:t>
            </a:r>
            <a:r>
              <a:rPr lang="th-TH" sz="2400" dirty="0">
                <a:solidFill>
                  <a:srgbClr val="0000CC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ค่าที่ได้และนำค่าที่ได้เปรียบเทียบกับค่ามาตรฐาน ถ้าไม่ได้ตามค่ามาตรฐานให้เปลี่ยนปั๊มน้ำมันหล่อลื่นใหม่</a:t>
            </a:r>
            <a:endParaRPr lang="en-US" sz="2400" dirty="0">
              <a:solidFill>
                <a:srgbClr val="0000CC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14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7389" y="809998"/>
            <a:ext cx="864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	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วัดช่องว่างระหว่างโร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กับฝาปิดปั๊มน้ำมันหล่อลื่น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100181" y="2257331"/>
            <a:ext cx="4168802" cy="1416050"/>
            <a:chOff x="3631" y="11177"/>
            <a:chExt cx="5681" cy="1930"/>
          </a:xfrm>
        </p:grpSpPr>
        <p:pic>
          <p:nvPicPr>
            <p:cNvPr id="8198" name="Picture 6" descr="DSCF0862_resize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" y="11177"/>
              <a:ext cx="2574" cy="1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541" y="12544"/>
              <a:ext cx="277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ซองพลาสติก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เกจ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014" y="12811"/>
              <a:ext cx="618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526" y="12214"/>
              <a:ext cx="2223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พลาสติก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เกจ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5371" y="12496"/>
              <a:ext cx="1242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3905011" y="4193577"/>
            <a:ext cx="5855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การวัดช่องว่างระหว่างโร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กับ</a:t>
            </a:r>
          </a:p>
          <a:p>
            <a:pPr algn="ctr"/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ปิดปั๊มน้ำมันหล่อลื่น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7390" y="1325691"/>
            <a:ext cx="46062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วิธีการวัด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b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ใช้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พลาสติกเก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จวาง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บนผิวหน้าของโร</a:t>
            </a:r>
            <a:r>
              <a:rPr lang="th-TH" sz="2400" dirty="0" err="1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endParaRPr lang="th-TH" sz="2400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ปิด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ฝาปั๊มน้ำมันหล่อลื่นแล้วขัน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ยึดฝาให้ได้แรงขันตามที่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กำหนด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เปิด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ฝาครอบปั๊มน้ำมันหล่อลื่น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นำ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ซองพลาสติกเก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จวาง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เทียบกับพลาสติก</a:t>
            </a:r>
            <a:r>
              <a:rPr lang="th-TH" sz="2400" dirty="0" err="1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เกจ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ที่ถูกฝาปิดทับแบนด้วยแรงขันแล้วอ่านค่าที่ได้ว่ามีค่า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เท่าไร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นำ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ค่าที่ได้เปรียบเทียบกับค่ามาตรฐาน ถ้าไม่ได้ตามค่ามาตรฐานให้เปลี่ยนปั๊ม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ใหม่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73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4361" y="797471"/>
            <a:ext cx="858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วาล์วชุดควบคุมแรงดันน้ำมันหล่อลื่น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924665" y="1515054"/>
            <a:ext cx="3294670" cy="1314450"/>
            <a:chOff x="4575" y="10187"/>
            <a:chExt cx="4923" cy="1963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575" y="10187"/>
              <a:ext cx="3030" cy="1926"/>
              <a:chOff x="4575" y="10187"/>
              <a:chExt cx="3030" cy="1926"/>
            </a:xfrm>
          </p:grpSpPr>
          <p:pic>
            <p:nvPicPr>
              <p:cNvPr id="9224" name="Picture 8" descr="DSCF0829_resiz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5" y="10187"/>
                <a:ext cx="2568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5985" y="11205"/>
                <a:ext cx="1620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655" y="10260"/>
              <a:ext cx="1843" cy="1890"/>
              <a:chOff x="7505" y="10260"/>
              <a:chExt cx="1843" cy="1890"/>
            </a:xfrm>
          </p:grpSpPr>
          <p:pic>
            <p:nvPicPr>
              <p:cNvPr id="9221" name="Picture 5" descr="DSCF0826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01" t="38333" r="24374" b="47501"/>
              <a:stretch>
                <a:fillRect/>
              </a:stretch>
            </p:blipFill>
            <p:spPr bwMode="auto">
              <a:xfrm rot="16045259">
                <a:off x="6854" y="10911"/>
                <a:ext cx="1791" cy="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8295" y="11610"/>
                <a:ext cx="105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7920" y="11880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0" name="สี่เหลี่ยมผืนผ้า 9"/>
          <p:cNvSpPr/>
          <p:nvPr/>
        </p:nvSpPr>
        <p:spPr>
          <a:xfrm>
            <a:off x="2398595" y="3111617"/>
            <a:ext cx="437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การตรวจวาล์วชุดควบคุมแรงดันน้ำมันหล่อลื่น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9855" y="3916115"/>
            <a:ext cx="8586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endParaRPr lang="en-US" sz="2400" b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ตรวจดู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ผิวหน้าของวาล์วควบคุมแรงดัน ถ้าผิวหน้าไม่เรียบหรือเป็นสนิมจะทำให้วาล์วปิดรูระบายน้ำมันหล่อลื่นไม่สนิท</a:t>
            </a:r>
            <a:endParaRPr lang="en-US" sz="2400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ตรวจ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ความแข็งของสปริง ถ้าอ่อนไปจะทำให้วาล์วไม่ปิดรูระบาย</a:t>
            </a:r>
            <a:endParaRPr lang="en-US" sz="2400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ตรวจดู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สิ่งสกปรกในรูของวาล์วชุดควบคุมแรงดันน้ำมันหล่อลื่น</a:t>
            </a:r>
            <a:endParaRPr lang="en-US" sz="2400" dirty="0">
              <a:solidFill>
                <a:srgbClr val="0033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62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1" y="68561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5011" y="1271976"/>
            <a:ext cx="8573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วาล์วควบคุมแรงดันน้ำมันหล่อลื่น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65084" y="1967487"/>
            <a:ext cx="5219135" cy="1508125"/>
            <a:chOff x="2061" y="3600"/>
            <a:chExt cx="7479" cy="216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240" y="3600"/>
              <a:ext cx="6300" cy="2160"/>
              <a:chOff x="2700" y="9450"/>
              <a:chExt cx="6540" cy="1980"/>
            </a:xfrm>
          </p:grpSpPr>
          <p:pic>
            <p:nvPicPr>
              <p:cNvPr id="10250" name="Picture 10" descr="DSCF0826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01" t="38333" r="24374" b="47501"/>
              <a:stretch>
                <a:fillRect/>
              </a:stretch>
            </p:blipFill>
            <p:spPr bwMode="auto">
              <a:xfrm rot="16045259">
                <a:off x="7980" y="10170"/>
                <a:ext cx="1980" cy="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9" name="Picture 9" descr="DSCF0827_resize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" y="954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DSCF0829_resize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5" y="954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61" y="4059"/>
              <a:ext cx="2574" cy="720"/>
              <a:chOff x="2061" y="4059"/>
              <a:chExt cx="2574" cy="720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061" y="4059"/>
                <a:ext cx="1084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วาล์ว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3015" y="4365"/>
                <a:ext cx="162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9" name="สี่เหลี่ยมผืนผ้า 8"/>
          <p:cNvSpPr/>
          <p:nvPr/>
        </p:nvSpPr>
        <p:spPr>
          <a:xfrm>
            <a:off x="2098986" y="3709458"/>
            <a:ext cx="4946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การประกอบวาล์วควบคุมแรงดันน้ำมันหล่อลื่น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8101" y="4390681"/>
            <a:ext cx="85739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b="1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วาล์วชุดควบคุมแรงดันน้ำมันหล่อลื่นเข้าที่ฝาครอบห้องเกียร์</a:t>
            </a:r>
            <a:endParaRPr lang="en-US" sz="2400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สปริงวาล์วชุดควบคุมแรงดันน้ำมันหล่อลื่นเข้าที่ฝาครอบห้องเกียร์</a:t>
            </a:r>
            <a:endParaRPr lang="en-US" sz="2400" dirty="0">
              <a:solidFill>
                <a:srgbClr val="A5002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 err="1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คลิปล็</a:t>
            </a:r>
            <a:r>
              <a:rPr lang="th-TH" sz="2400" dirty="0">
                <a:solidFill>
                  <a:srgbClr val="A5002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อกสปริงชุดควบคุมแรงดันน้ำมันหล่อลื่นเข้าที่ฝาครอบ</a:t>
            </a:r>
            <a:endParaRPr lang="en-US" sz="2400" dirty="0">
              <a:solidFill>
                <a:srgbClr val="A50021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307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6776" y="61208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ชุดคันเร่ง</a:t>
            </a:r>
            <a:endParaRPr lang="en-US" sz="2400" dirty="0">
              <a:solidFill>
                <a:srgbClr val="000099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691014" y="34267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875745" y="3231671"/>
            <a:ext cx="5797999" cy="1853680"/>
            <a:chOff x="2259" y="9015"/>
            <a:chExt cx="8818" cy="2820"/>
          </a:xfrm>
        </p:grpSpPr>
        <p:pic>
          <p:nvPicPr>
            <p:cNvPr id="11282" name="Picture 18" descr="DSCF0830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4173" r="31259" b="4173"/>
            <a:stretch>
              <a:fillRect/>
            </a:stretch>
          </p:blipFill>
          <p:spPr bwMode="auto">
            <a:xfrm>
              <a:off x="4640" y="9253"/>
              <a:ext cx="1576" cy="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6172" y="9829"/>
              <a:ext cx="274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ลิ่มล็</a:t>
              </a: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อกแกนคันเร่ง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6199" y="10131"/>
              <a:ext cx="271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แผ่นรองแขนคันเร่ง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978" y="10288"/>
              <a:ext cx="159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สปริงคันเร่ง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199" y="9135"/>
              <a:ext cx="2441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นอตล็อกแกนคันเร่ง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120" y="10982"/>
              <a:ext cx="1415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แกนคันเร่ง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978" y="9015"/>
              <a:ext cx="159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แขนคันเร่ง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16200000" flipH="1">
              <a:off x="4659" y="9562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10800000" flipV="1">
              <a:off x="6041" y="9436"/>
              <a:ext cx="1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10800000" flipV="1">
              <a:off x="6015" y="10091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rot="10800000" flipV="1">
              <a:off x="6107" y="10301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rot="10800000" flipV="1">
              <a:off x="5924" y="11205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rot="-10800000" flipH="1" flipV="1">
              <a:off x="5568" y="10510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>
              <a:off x="6002" y="9605"/>
              <a:ext cx="2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199" y="9422"/>
              <a:ext cx="1729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แหวนรอง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11267" name="Picture 3" descr="DSCF0832_resize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" y="9315"/>
              <a:ext cx="1890" cy="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DSCF0833_resize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9633"/>
              <a:ext cx="2520" cy="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3473782" y="5498738"/>
            <a:ext cx="219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การประกอบชุดคันเร่ง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76776" y="1092417"/>
            <a:ext cx="8602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rgbClr val="C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ประกอบ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แกนคันเร่งที่ฝาครอบห้องเกียร์</a:t>
            </a:r>
            <a:endParaRPr lang="en-US" sz="2400" dirty="0">
              <a:solidFill>
                <a:srgbClr val="C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ประกอบ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แผ่นรองแขนคันเร่ง, ลิ่มและสปริงคันเร่ง</a:t>
            </a:r>
            <a:endParaRPr lang="en-US" sz="2400" dirty="0">
              <a:solidFill>
                <a:srgbClr val="C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ประกอบ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แขนคันเร่งและแหวนรองที่ด้านบนฝาครอบห้องเกียร์</a:t>
            </a:r>
            <a:endParaRPr lang="en-US" sz="2400" dirty="0">
              <a:solidFill>
                <a:srgbClr val="C000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</a:t>
            </a:r>
            <a:r>
              <a:rPr lang="th-TH" sz="2400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ประกอบ</a:t>
            </a:r>
            <a:r>
              <a:rPr lang="th-TH" sz="2400" dirty="0" err="1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นอตล็</a:t>
            </a: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อกแกนคันเร่งและขันให้แน่น</a:t>
            </a:r>
            <a:endParaRPr lang="en-US" sz="2400" dirty="0">
              <a:solidFill>
                <a:srgbClr val="C000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62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230" y="759892"/>
            <a:ext cx="856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สปริงกาวานาตัวที่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และแขนกาวานาอันที่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endParaRPr lang="en-US" sz="2400" dirty="0">
              <a:solidFill>
                <a:srgbClr val="000099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55413" y="1617591"/>
            <a:ext cx="7033173" cy="3095625"/>
            <a:chOff x="310" y="4456"/>
            <a:chExt cx="10144" cy="446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10" y="4456"/>
              <a:ext cx="4416" cy="2745"/>
              <a:chOff x="1209" y="3101"/>
              <a:chExt cx="4416" cy="2745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1209" y="4901"/>
                <a:ext cx="4416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สปริงกาวานาตัวที่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อยู่ด้านนอก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สปริงกาวานาตัวที่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อยู่ด้านใน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4" name="Group 22"/>
              <p:cNvGrpSpPr>
                <a:grpSpLocks/>
              </p:cNvGrpSpPr>
              <p:nvPr/>
            </p:nvGrpSpPr>
            <p:grpSpPr bwMode="auto">
              <a:xfrm>
                <a:off x="2760" y="3101"/>
                <a:ext cx="2340" cy="1755"/>
                <a:chOff x="2700" y="8820"/>
                <a:chExt cx="2340" cy="1755"/>
              </a:xfrm>
            </p:grpSpPr>
            <p:pic>
              <p:nvPicPr>
                <p:cNvPr id="12314" name="Picture 26" descr="DSCF0834_resiz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0" y="8820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5" name="Group 23"/>
                <p:cNvGrpSpPr>
                  <a:grpSpLocks/>
                </p:cNvGrpSpPr>
                <p:nvPr/>
              </p:nvGrpSpPr>
              <p:grpSpPr bwMode="auto">
                <a:xfrm>
                  <a:off x="3420" y="9795"/>
                  <a:ext cx="480" cy="328"/>
                  <a:chOff x="3420" y="9795"/>
                  <a:chExt cx="480" cy="328"/>
                </a:xfrm>
              </p:grpSpPr>
              <p:sp>
                <p:nvSpPr>
                  <p:cNvPr id="2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9795"/>
                    <a:ext cx="0" cy="28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9840"/>
                    <a:ext cx="0" cy="28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5656" y="4456"/>
              <a:ext cx="3960" cy="2327"/>
              <a:chOff x="5445" y="8820"/>
              <a:chExt cx="3960" cy="2327"/>
            </a:xfrm>
          </p:grpSpPr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5445" y="8820"/>
                <a:ext cx="3960" cy="2327"/>
                <a:chOff x="5445" y="8820"/>
                <a:chExt cx="3960" cy="2327"/>
              </a:xfrm>
            </p:grpSpPr>
            <p:pic>
              <p:nvPicPr>
                <p:cNvPr id="12308" name="Picture 20" descr="DSCF0835_resi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0" y="8820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445" y="10607"/>
                  <a:ext cx="396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แขนกาวานาอันที่ </a:t>
                  </a: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2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7170" y="9765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186" y="6716"/>
              <a:ext cx="9268" cy="2205"/>
              <a:chOff x="2325" y="5580"/>
              <a:chExt cx="9268" cy="2205"/>
            </a:xfrm>
          </p:grpSpPr>
          <p:pic>
            <p:nvPicPr>
              <p:cNvPr id="12303" name="Picture 15" descr="DSCF0836_resize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" y="603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7005" y="6645"/>
                <a:ext cx="2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4795" y="7070"/>
                <a:ext cx="3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 rot="-5400000">
                <a:off x="6278" y="6173"/>
                <a:ext cx="2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5955" y="5580"/>
                <a:ext cx="354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แขนกาวานาอันที่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7530" y="6000"/>
                <a:ext cx="2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แขนกาวานาอันที่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7230" y="6390"/>
                <a:ext cx="2271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สปริงเดินเบา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325" y="6750"/>
                <a:ext cx="253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แกนแขนกาวานา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7125" y="7155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7605" y="6855"/>
                <a:ext cx="398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แหวนรองและ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ปิ้นล็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อก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rot="10800000" flipV="1">
                <a:off x="5670" y="6630"/>
                <a:ext cx="3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7035" y="6300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2470" y="6315"/>
                <a:ext cx="320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สปริงกาวนาตัวที่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8" name="สี่เหลี่ยมผืนผ้า 27"/>
          <p:cNvSpPr/>
          <p:nvPr/>
        </p:nvSpPr>
        <p:spPr>
          <a:xfrm>
            <a:off x="1239653" y="4963807"/>
            <a:ext cx="666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การประกอบสปริงกาวานาตัวที่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และแขนกาวานาอันที่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18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5" y="183371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5" y="3075875"/>
            <a:ext cx="6085040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4" y="433497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302707" y="1039660"/>
            <a:ext cx="0" cy="3544866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302707" y="2057740"/>
            <a:ext cx="701457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302707" y="3299905"/>
            <a:ext cx="701457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302707" y="4559003"/>
            <a:ext cx="701457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" y="799572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0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3756" y="784944"/>
            <a:ext cx="8536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และแกนแขนกาวานา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617786" y="1539030"/>
            <a:ext cx="4014096" cy="1741842"/>
            <a:chOff x="2429" y="2305"/>
            <a:chExt cx="5622" cy="2440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429" y="2305"/>
              <a:ext cx="2520" cy="2355"/>
              <a:chOff x="2340" y="2145"/>
              <a:chExt cx="2520" cy="2355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2340" y="3960"/>
                <a:ext cx="25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แขนกาวานาอันที่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2385" y="2145"/>
                <a:ext cx="2340" cy="1755"/>
                <a:chOff x="2385" y="2145"/>
                <a:chExt cx="2340" cy="1755"/>
              </a:xfrm>
            </p:grpSpPr>
            <p:pic>
              <p:nvPicPr>
                <p:cNvPr id="13321" name="Picture 9" descr="DSCF0837_resiz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12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5" y="2145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3690" y="3375"/>
                  <a:ext cx="0" cy="28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63" y="2320"/>
              <a:ext cx="2488" cy="2425"/>
              <a:chOff x="5563" y="2320"/>
              <a:chExt cx="2488" cy="2425"/>
            </a:xfrm>
          </p:grpSpPr>
          <p:pic>
            <p:nvPicPr>
              <p:cNvPr id="13317" name="Picture 5" descr="DSCF0815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3" y="2320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048" y="4205"/>
                <a:ext cx="200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แกนแขนกาวานา</a:t>
                </a:r>
                <a:endParaRPr kumimoji="0" lang="th-TH" sz="4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6748" y="3370"/>
                <a:ext cx="302" cy="9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2" name="สี่เหลี่ยมผืนผ้า 11"/>
          <p:cNvSpPr/>
          <p:nvPr/>
        </p:nvSpPr>
        <p:spPr>
          <a:xfrm>
            <a:off x="1618989" y="3512614"/>
            <a:ext cx="5906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การประกอบแขนกาวานาอันที่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และแกนแขนกาวานา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3455" y="3930228"/>
            <a:ext cx="85567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และใส่สปริงเดินเบากับสลักที่ฝาครอบ</a:t>
            </a:r>
            <a:endParaRPr lang="en-US" sz="2400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แกนแขนกาวานาให้เข้ากับแขนกาวานาอันที่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แหวนรองและ</a:t>
            </a:r>
            <a:r>
              <a:rPr lang="th-TH" sz="2400" dirty="0" err="1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ปิ้นล็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อกแกนแขนกาวานา</a:t>
            </a:r>
            <a:endParaRPr lang="en-US" sz="2400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ทดสอบ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การทำงานของแขนกาวานาอันที่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endParaRPr lang="en-US" sz="2400" dirty="0">
              <a:solidFill>
                <a:srgbClr val="7030A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677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525" y="737341"/>
            <a:ext cx="423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และเฟือง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110879" y="1583128"/>
            <a:ext cx="2922242" cy="1431925"/>
            <a:chOff x="2396" y="8138"/>
            <a:chExt cx="4130" cy="2025"/>
          </a:xfrm>
        </p:grpSpPr>
        <p:pic>
          <p:nvPicPr>
            <p:cNvPr id="14340" name="Picture 4" descr="DSCF1569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" y="8138"/>
              <a:ext cx="2700" cy="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3836" y="9213"/>
              <a:ext cx="540" cy="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396" y="8954"/>
              <a:ext cx="144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สตาร์ต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2624414" y="3198167"/>
            <a:ext cx="3961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การประกอบเพลา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และเฟือง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9051" y="3924514"/>
            <a:ext cx="857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rgbClr val="FF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เพลา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เข้ากับฝาครอบห้องเกียร์</a:t>
            </a:r>
            <a:endParaRPr lang="en-US" sz="2400" dirty="0">
              <a:solidFill>
                <a:srgbClr val="FF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เข้ากับเพลา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en-US" sz="2400" dirty="0">
              <a:solidFill>
                <a:srgbClr val="FF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คลิปล็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อกเฟือง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en-US" sz="2400" dirty="0">
              <a:solidFill>
                <a:srgbClr val="FF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 smtClean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ทดสอบ</a:t>
            </a:r>
            <a:r>
              <a:rPr lang="th-TH" sz="2400" dirty="0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การหมุนของเพลาและเฟือง</a:t>
            </a:r>
            <a:r>
              <a:rPr lang="th-TH" sz="2400" dirty="0" err="1">
                <a:solidFill>
                  <a:srgbClr val="FF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en-US" sz="2400" dirty="0">
              <a:solidFill>
                <a:srgbClr val="FF66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32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5584" y="712288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วาล์วระบายไอน้ำมันหล่อลื่น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5583" y="1235508"/>
            <a:ext cx="854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ประกอบวาล์วระบายไอน้ำมันหล่อลื่นเข้ากับฝาครอบห้องเกียร์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95950" y="2712835"/>
            <a:ext cx="5033470" cy="1635964"/>
            <a:chOff x="4081" y="2290"/>
            <a:chExt cx="5815" cy="1890"/>
          </a:xfrm>
        </p:grpSpPr>
        <p:pic>
          <p:nvPicPr>
            <p:cNvPr id="15364" name="Picture 4" descr="DSCF0692_resiz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2290"/>
              <a:ext cx="2520" cy="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734" y="2417"/>
              <a:ext cx="316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วาล์วระบายไอน้ำมันหล่อลื่น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5474" y="2660"/>
              <a:ext cx="1260" cy="540"/>
            </a:xfrm>
            <a:custGeom>
              <a:avLst/>
              <a:gdLst>
                <a:gd name="T0" fmla="*/ 0 w 1260"/>
                <a:gd name="T1" fmla="*/ 540 h 540"/>
                <a:gd name="T2" fmla="*/ 0 w 1260"/>
                <a:gd name="T3" fmla="*/ 0 h 540"/>
                <a:gd name="T4" fmla="*/ 1260 w 126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540">
                  <a:moveTo>
                    <a:pt x="0" y="540"/>
                  </a:moveTo>
                  <a:lnTo>
                    <a:pt x="0" y="0"/>
                  </a:lnTo>
                  <a:lnTo>
                    <a:pt x="126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495950" y="4858404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การประกอบวาล์วระบายไอน้ำมันหล่อลื่น</a:t>
            </a:r>
            <a:endParaRPr lang="th-TH" sz="2400" b="1" i="1" dirty="0">
              <a:solidFill>
                <a:srgbClr val="CC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9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995" y="709789"/>
            <a:ext cx="8448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ฝาครอบห้องเกียร์เข้ากับเสื้อสูบ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16134" y="1233711"/>
            <a:ext cx="5936966" cy="4296799"/>
            <a:chOff x="1286" y="6505"/>
            <a:chExt cx="7529" cy="5448"/>
          </a:xfrm>
        </p:grpSpPr>
        <p:pic>
          <p:nvPicPr>
            <p:cNvPr id="16423" name="Picture 39" descr="ประกอบฝาครอบเกียร์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" y="9973"/>
              <a:ext cx="2640" cy="1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67" y="6997"/>
              <a:ext cx="3356" cy="2606"/>
              <a:chOff x="5940" y="7020"/>
              <a:chExt cx="4500" cy="3494"/>
            </a:xfrm>
          </p:grpSpPr>
          <p:grpSp>
            <p:nvGrpSpPr>
              <p:cNvPr id="26" name="Group 34"/>
              <p:cNvGrpSpPr>
                <a:grpSpLocks/>
              </p:cNvGrpSpPr>
              <p:nvPr/>
            </p:nvGrpSpPr>
            <p:grpSpPr bwMode="auto">
              <a:xfrm>
                <a:off x="5940" y="7020"/>
                <a:ext cx="4500" cy="3494"/>
                <a:chOff x="5940" y="7020"/>
                <a:chExt cx="4500" cy="3494"/>
              </a:xfrm>
            </p:grpSpPr>
            <p:pic>
              <p:nvPicPr>
                <p:cNvPr id="16422" name="Picture 38" descr="ชุดเฟือง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0" t="4762" r="2222" b="1587"/>
                <a:stretch>
                  <a:fillRect/>
                </a:stretch>
              </p:blipFill>
              <p:spPr bwMode="auto">
                <a:xfrm>
                  <a:off x="5940" y="7020"/>
                  <a:ext cx="4500" cy="34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6424" name="Group 35"/>
                <p:cNvGrpSpPr>
                  <a:grpSpLocks/>
                </p:cNvGrpSpPr>
                <p:nvPr/>
              </p:nvGrpSpPr>
              <p:grpSpPr bwMode="auto">
                <a:xfrm>
                  <a:off x="8156" y="8886"/>
                  <a:ext cx="130" cy="96"/>
                  <a:chOff x="8156" y="8886"/>
                  <a:chExt cx="130" cy="96"/>
                </a:xfrm>
              </p:grpSpPr>
              <p:sp>
                <p:nvSpPr>
                  <p:cNvPr id="1642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8156" y="8886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8246" y="8942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7" name="Group 23"/>
              <p:cNvGrpSpPr>
                <a:grpSpLocks/>
              </p:cNvGrpSpPr>
              <p:nvPr/>
            </p:nvGrpSpPr>
            <p:grpSpPr bwMode="auto">
              <a:xfrm>
                <a:off x="7635" y="7314"/>
                <a:ext cx="1951" cy="2364"/>
                <a:chOff x="7635" y="7314"/>
                <a:chExt cx="1951" cy="2364"/>
              </a:xfrm>
            </p:grpSpPr>
            <p:sp>
              <p:nvSpPr>
                <p:cNvPr id="2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820" y="909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1" i="0" u="none" strike="noStrike" cap="none" normalizeH="0" baseline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3</a:t>
                  </a:r>
                  <a:endParaRPr kumimoji="0" lang="th-TH" sz="2000" b="0" i="0" u="none" strike="noStrike" cap="none" normalizeH="0" baseline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9" name="Group 24"/>
                <p:cNvGrpSpPr>
                  <a:grpSpLocks/>
                </p:cNvGrpSpPr>
                <p:nvPr/>
              </p:nvGrpSpPr>
              <p:grpSpPr bwMode="auto">
                <a:xfrm>
                  <a:off x="7635" y="7314"/>
                  <a:ext cx="1951" cy="2364"/>
                  <a:chOff x="7635" y="7314"/>
                  <a:chExt cx="1951" cy="2364"/>
                </a:xfrm>
              </p:grpSpPr>
              <p:sp>
                <p:nvSpPr>
                  <p:cNvPr id="3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7635" y="8799"/>
                    <a:ext cx="57" cy="5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7698" y="8742"/>
                    <a:ext cx="57" cy="5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16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8216" y="8859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8210" y="8966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1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8745" y="9165"/>
                    <a:ext cx="57" cy="5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1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9546" y="7314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2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9468" y="9638"/>
                    <a:ext cx="40" cy="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000">
                      <a:solidFill>
                        <a:srgbClr val="FF66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642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0" y="9090"/>
                    <a:ext cx="54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3</a:t>
                    </a:r>
                    <a:endParaRPr kumimoji="0" lang="th-TH" sz="2000" b="0" i="0" u="none" strike="noStrike" cap="none" normalizeH="0" baseline="0" smtClean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2107" y="9551"/>
              <a:ext cx="13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ยางโอ</a:t>
              </a:r>
              <a:r>
                <a:rPr kumimoji="0" lang="th-TH" sz="2000" b="0" i="0" u="none" strike="noStrike" cap="none" normalizeH="0" baseline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ริง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286" y="9084"/>
              <a:ext cx="236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เฟืองเพลาลูกเบี้ยว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141" y="6505"/>
              <a:ext cx="242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เฟืองเพลาข้อเหวี่ยง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501" y="6505"/>
              <a:ext cx="217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เฟืองเพลาสมดุล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5687" y="9413"/>
              <a:ext cx="216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เฟืองเพลาสมดุล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266" y="9648"/>
              <a:ext cx="177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เฟืองสะพาน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6052" y="9083"/>
              <a:ext cx="185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เฟืองสะพาน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266" y="8932"/>
              <a:ext cx="403" cy="26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6186" y="8775"/>
              <a:ext cx="0" cy="40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rot="686759" flipV="1">
              <a:off x="4606" y="9054"/>
              <a:ext cx="402" cy="71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978" y="6982"/>
              <a:ext cx="0" cy="80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018" y="6929"/>
              <a:ext cx="0" cy="29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412" y="9447"/>
              <a:ext cx="268" cy="13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5940" y="9008"/>
              <a:ext cx="0" cy="4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539" y="9581"/>
              <a:ext cx="1535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</a:t>
              </a:r>
              <a:r>
                <a:rPr kumimoji="0" lang="th-TH" sz="2000" b="0" i="0" u="none" strike="noStrike" cap="none" normalizeH="0" baseline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สตาร์ต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5336" y="9120"/>
              <a:ext cx="0" cy="48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644" y="10969"/>
              <a:ext cx="2171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ฝาครอบห้องเกียร์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647" y="11189"/>
              <a:ext cx="1074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6958" y="7735"/>
              <a:ext cx="107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เสื้อสูบ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6611" y="7970"/>
              <a:ext cx="403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427" name="สี่เหลี่ยมผืนผ้า 16426"/>
          <p:cNvSpPr/>
          <p:nvPr/>
        </p:nvSpPr>
        <p:spPr>
          <a:xfrm>
            <a:off x="1419982" y="5769272"/>
            <a:ext cx="6367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มาร์คที่เฟืองต่าง ๆ และการประกอบฝาครอบห้องเกียร์เข้ากับเสื้อสูบ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087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4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267770" y="1365337"/>
            <a:ext cx="4608459" cy="2163871"/>
            <a:chOff x="3960" y="2998"/>
            <a:chExt cx="4926" cy="231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906" y="3013"/>
              <a:ext cx="1980" cy="2222"/>
              <a:chOff x="6246" y="4490"/>
              <a:chExt cx="1980" cy="2222"/>
            </a:xfrm>
          </p:grpSpPr>
          <p:pic>
            <p:nvPicPr>
              <p:cNvPr id="17420" name="Picture 12" descr="DSCF157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0" r="7175" b="2480"/>
              <a:stretch>
                <a:fillRect/>
              </a:stretch>
            </p:blipFill>
            <p:spPr bwMode="auto">
              <a:xfrm>
                <a:off x="6366" y="4920"/>
                <a:ext cx="1791" cy="1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6246" y="4490"/>
                <a:ext cx="19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สลักเพลาสตาร์ต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7221" y="4955"/>
                <a:ext cx="0" cy="3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960" y="2998"/>
              <a:ext cx="3000" cy="2312"/>
              <a:chOff x="3960" y="2998"/>
              <a:chExt cx="3000" cy="2312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3960" y="2998"/>
                <a:ext cx="1865" cy="2220"/>
                <a:chOff x="3960" y="4475"/>
                <a:chExt cx="1865" cy="2220"/>
              </a:xfrm>
            </p:grpSpPr>
            <p:pic>
              <p:nvPicPr>
                <p:cNvPr id="17416" name="Picture 8" descr="DSCF157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92" t="5611" r="11383" b="4370"/>
                <a:stretch>
                  <a:fillRect/>
                </a:stretch>
              </p:blipFill>
              <p:spPr bwMode="auto">
                <a:xfrm>
                  <a:off x="3960" y="4905"/>
                  <a:ext cx="1865" cy="17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Oval 7"/>
                <p:cNvSpPr>
                  <a:spLocks noChangeArrowheads="1"/>
                </p:cNvSpPr>
                <p:nvPr/>
              </p:nvSpPr>
              <p:spPr bwMode="auto">
                <a:xfrm>
                  <a:off x="5321" y="6335"/>
                  <a:ext cx="85" cy="8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76" y="4475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เฟืองสตาร์ต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060" y="4590"/>
                <a:ext cx="90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มาร์ค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5400" y="4901"/>
                <a:ext cx="72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3" name="สี่เหลี่ยมผืนผ้า 12"/>
          <p:cNvSpPr/>
          <p:nvPr/>
        </p:nvSpPr>
        <p:spPr>
          <a:xfrm>
            <a:off x="3342336" y="4038103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การประกอบเฟือง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61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3652" y="797471"/>
            <a:ext cx="86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	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ประกอบชุดปั๊มน้ำมันหล่อลื่นเข้ากับฝาครอบเกียร์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89084" y="3558830"/>
            <a:ext cx="6459220" cy="1177925"/>
            <a:chOff x="970" y="10117"/>
            <a:chExt cx="10172" cy="1854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770" y="10117"/>
              <a:ext cx="4372" cy="1844"/>
              <a:chOff x="6770" y="10132"/>
              <a:chExt cx="4372" cy="1844"/>
            </a:xfrm>
          </p:grpSpPr>
          <p:pic>
            <p:nvPicPr>
              <p:cNvPr id="18442" name="Picture 10" descr="DSCF154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" y="10132"/>
                <a:ext cx="2489" cy="1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9360" y="10215"/>
                <a:ext cx="1782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โร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เตอร์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ตัวใน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 flipH="1">
                <a:off x="8372" y="10515"/>
                <a:ext cx="1168" cy="540"/>
              </a:xfrm>
              <a:custGeom>
                <a:avLst/>
                <a:gdLst>
                  <a:gd name="T0" fmla="*/ 0 w 1440"/>
                  <a:gd name="T1" fmla="*/ 0 h 360"/>
                  <a:gd name="T2" fmla="*/ 1440 w 1440"/>
                  <a:gd name="T3" fmla="*/ 0 h 360"/>
                  <a:gd name="T4" fmla="*/ 1440 w 1440"/>
                  <a:gd name="T5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0" h="360">
                    <a:moveTo>
                      <a:pt x="0" y="0"/>
                    </a:moveTo>
                    <a:lnTo>
                      <a:pt x="1440" y="0"/>
                    </a:lnTo>
                    <a:lnTo>
                      <a:pt x="1440" y="36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970" y="10127"/>
              <a:ext cx="5029" cy="1844"/>
              <a:chOff x="970" y="10127"/>
              <a:chExt cx="5029" cy="1844"/>
            </a:xfrm>
          </p:grpSpPr>
          <p:pic>
            <p:nvPicPr>
              <p:cNvPr id="18438" name="Picture 6" descr="DSCF154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0" y="10127"/>
                <a:ext cx="2489" cy="1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970" y="10155"/>
                <a:ext cx="3890" cy="1080"/>
                <a:chOff x="970" y="10155"/>
                <a:chExt cx="3890" cy="1080"/>
              </a:xfrm>
            </p:grpSpPr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70" y="10155"/>
                  <a:ext cx="2420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โร</a:t>
                  </a:r>
                  <a:r>
                    <a:rPr kumimoji="0" lang="th-TH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เตอร์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ตัวนอก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Freeform 4"/>
                <p:cNvSpPr>
                  <a:spLocks/>
                </p:cNvSpPr>
                <p:nvPr/>
              </p:nvSpPr>
              <p:spPr bwMode="auto">
                <a:xfrm>
                  <a:off x="3227" y="10440"/>
                  <a:ext cx="1633" cy="540"/>
                </a:xfrm>
                <a:custGeom>
                  <a:avLst/>
                  <a:gdLst>
                    <a:gd name="T0" fmla="*/ 0 w 1440"/>
                    <a:gd name="T1" fmla="*/ 0 h 360"/>
                    <a:gd name="T2" fmla="*/ 1440 w 1440"/>
                    <a:gd name="T3" fmla="*/ 0 h 360"/>
                    <a:gd name="T4" fmla="*/ 1440 w 1440"/>
                    <a:gd name="T5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0" h="360">
                      <a:moveTo>
                        <a:pt x="0" y="0"/>
                      </a:moveTo>
                      <a:lnTo>
                        <a:pt x="1440" y="0"/>
                      </a:lnTo>
                      <a:lnTo>
                        <a:pt x="1440" y="36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2" name="สี่เหลี่ยมผืนผ้า 11"/>
          <p:cNvSpPr/>
          <p:nvPr/>
        </p:nvSpPr>
        <p:spPr>
          <a:xfrm>
            <a:off x="1395695" y="5341869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การประกอบชุดปั๊มน้ำมันหล่อลื่นเข้ากับฝาครอบเกียร์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3651" y="1320691"/>
            <a:ext cx="863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โร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 และโร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ตัวในเข้ากับฝาครอบห้องเกียร์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ประกอบ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ยางโอ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ริง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และประกอบฝาปิดปั๊ม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09625" algn="l"/>
                <a:tab pos="990600" algn="l"/>
                <a:tab pos="1703388" algn="l"/>
              </a:tabLst>
            </a:pP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ข้อควรจำ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หลังจากประกอบชิ้นส่วนต่าง ๆ แล้วให้ทำการตรวจสอบความถูกต้องและความเรียบร้อยของงานเพื่อป้องกันความผิดพลาดในการประกอบ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490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" y="707809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79730" y="2540309"/>
            <a:ext cx="3770133" cy="2567136"/>
            <a:chOff x="1762" y="3679"/>
            <a:chExt cx="6801" cy="4631"/>
          </a:xfrm>
        </p:grpSpPr>
        <p:pic>
          <p:nvPicPr>
            <p:cNvPr id="2057" name="Picture 9" descr="DSCF06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5996" r="20000" b="30687"/>
            <a:stretch>
              <a:fillRect/>
            </a:stretch>
          </p:blipFill>
          <p:spPr bwMode="auto">
            <a:xfrm>
              <a:off x="3099" y="6152"/>
              <a:ext cx="1926" cy="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"/>
            <a:stretch>
              <a:fillRect/>
            </a:stretch>
          </p:blipFill>
          <p:spPr bwMode="auto">
            <a:xfrm>
              <a:off x="4102" y="3679"/>
              <a:ext cx="3914" cy="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464" y="6472"/>
              <a:ext cx="3099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ฝาครอบห้องเกียร์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62" y="7766"/>
              <a:ext cx="352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ปั๊มน้ำมันหล่อลื่น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6429" y="6066"/>
              <a:ext cx="0" cy="45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09" y="5773"/>
              <a:ext cx="1959" cy="644"/>
            </a:xfrm>
            <a:custGeom>
              <a:avLst/>
              <a:gdLst>
                <a:gd name="T0" fmla="*/ 3240 w 3240"/>
                <a:gd name="T1" fmla="*/ 0 h 720"/>
                <a:gd name="T2" fmla="*/ 0 w 3240"/>
                <a:gd name="T3" fmla="*/ 0 h 720"/>
                <a:gd name="T4" fmla="*/ 0 w 3240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0" h="720">
                  <a:moveTo>
                    <a:pt x="3240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1524810" y="5422525"/>
            <a:ext cx="609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ปั๊มน้ำมันหล่อลื่นและฝาครอบห้องเกียร์เครื่องยนต์เล็กดีเซล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39211" y="1520775"/>
            <a:ext cx="86655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ea typeface="Times New Roman" panose="02020603050405020304" pitchFamily="18" charset="0"/>
              </a:rPr>
              <a:t>	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ครอบห้องเกียร์เป็นฝาครอบชุดเฟืองเกียร์ต่าง ๆ ที่อยู่ด้านข้างของเครื่องยนต์และเป็นที่ติดตั้งปั๊มน้ำมันหล่อลื่น, </a:t>
            </a:r>
            <a:r>
              <a:rPr lang="th-TH" sz="2400" dirty="0" err="1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เกจ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วัดแรงดันน้ำมันหล่อลื่น,</a:t>
            </a:r>
            <a:endParaRPr lang="th-TH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97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0" y="79405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66259" y="1373668"/>
            <a:ext cx="851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ถอดชุดปั๊มน้ำมันหล่อลื่นที่ฝาครอบห้องเกียร์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172763" y="2147063"/>
            <a:ext cx="4798473" cy="1281937"/>
            <a:chOff x="3600" y="8105"/>
            <a:chExt cx="8553" cy="2286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3">
              <a:lum bright="30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4" t="9972" r="21312" b="23546"/>
            <a:stretch>
              <a:fillRect/>
            </a:stretch>
          </p:blipFill>
          <p:spPr bwMode="auto">
            <a:xfrm>
              <a:off x="7020" y="8805"/>
              <a:ext cx="1800" cy="1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8745"/>
              <a:ext cx="2340" cy="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5010" y="8105"/>
              <a:ext cx="490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ปั๊มน้ำมันหล่อลื่น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010" y="9495"/>
              <a:ext cx="1995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8000" y="9091"/>
              <a:ext cx="4153" cy="1133"/>
              <a:chOff x="7895" y="7597"/>
              <a:chExt cx="4153" cy="1133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8717" y="7755"/>
                <a:ext cx="0" cy="56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rot="-5400000">
                <a:off x="8462" y="7900"/>
                <a:ext cx="0" cy="11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9107" y="7597"/>
                <a:ext cx="2941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โร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เตอร์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ตัวนอก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9107" y="8190"/>
                <a:ext cx="257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โร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เตอร์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ตัวใน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4722" y="8640"/>
              <a:ext cx="1260" cy="645"/>
            </a:xfrm>
            <a:custGeom>
              <a:avLst/>
              <a:gdLst>
                <a:gd name="T0" fmla="*/ 0 w 1260"/>
                <a:gd name="T1" fmla="*/ 540 h 540"/>
                <a:gd name="T2" fmla="*/ 0 w 1260"/>
                <a:gd name="T3" fmla="*/ 0 h 540"/>
                <a:gd name="T4" fmla="*/ 1260 w 126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540">
                  <a:moveTo>
                    <a:pt x="0" y="540"/>
                  </a:moveTo>
                  <a:lnTo>
                    <a:pt x="0" y="0"/>
                  </a:lnTo>
                  <a:lnTo>
                    <a:pt x="126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3769892" y="3795043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</a:t>
            </a:r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น้ำมันหล่อลื่น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67310" y="4501208"/>
            <a:ext cx="8547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CC66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วิธีการถอด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b="1" dirty="0">
              <a:solidFill>
                <a:srgbClr val="CC66FF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solidFill>
                  <a:srgbClr val="CC66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ถอดฝาปิดปั๊มน้ำมันหล่อลื่น, โร</a:t>
            </a:r>
            <a:r>
              <a:rPr lang="th-TH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เตอร์</a:t>
            </a:r>
            <a:r>
              <a:rPr lang="th-TH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ตัวนอกและตัวในของปั๊มน้ำมันหล่อลื่นออก</a:t>
            </a:r>
            <a:endParaRPr lang="en-US" sz="2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530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5676" y="774919"/>
            <a:ext cx="413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ฝาครอบห้องเกียร์ออก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202497" y="1718418"/>
            <a:ext cx="4739005" cy="1256333"/>
            <a:chOff x="3240" y="10133"/>
            <a:chExt cx="7463" cy="1978"/>
          </a:xfrm>
        </p:grpSpPr>
        <p:pic>
          <p:nvPicPr>
            <p:cNvPr id="4102" name="Picture 6" descr="DSCF0681_resiz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0"/>
            <a:stretch>
              <a:fillRect/>
            </a:stretch>
          </p:blipFill>
          <p:spPr bwMode="auto">
            <a:xfrm>
              <a:off x="8363" y="10133"/>
              <a:ext cx="2340" cy="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DSCF067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"/>
            <a:stretch>
              <a:fillRect/>
            </a:stretch>
          </p:blipFill>
          <p:spPr bwMode="auto">
            <a:xfrm>
              <a:off x="3240" y="10133"/>
              <a:ext cx="2475" cy="1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4740" y="11100"/>
              <a:ext cx="4023" cy="755"/>
              <a:chOff x="6958" y="13680"/>
              <a:chExt cx="4198" cy="720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7950" y="13680"/>
                <a:ext cx="3206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ฝาครอบห้องเกียร์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6958" y="14005"/>
                <a:ext cx="108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3736343" y="3379723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ฝาครอบห้องเกียร์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1928" y="3983277"/>
            <a:ext cx="863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 </a:t>
            </a:r>
            <a:endParaRPr lang="en-US" sz="2400" b="1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ยึดฝาครอบห้องเกียร์ออก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ฝาครอบห้องเกียร์ออก (เป็นที่อยู่ของเฟืองเพลาลูกเบี้ยว, เฟืองเพลาข้อเหวี่ยง, เฟืองเพลาสมดุลและเฟืองสะพาน)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91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0126" y="699763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วาล์วระบายไอน้ำมันหล่อลื่น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52421" y="1284121"/>
            <a:ext cx="7803867" cy="2043302"/>
            <a:chOff x="490" y="7731"/>
            <a:chExt cx="11317" cy="29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09" y="7731"/>
              <a:ext cx="10198" cy="2505"/>
              <a:chOff x="2910" y="2325"/>
              <a:chExt cx="10198" cy="2505"/>
            </a:xfrm>
          </p:grpSpPr>
          <p:pic>
            <p:nvPicPr>
              <p:cNvPr id="5133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C0BFC4"/>
                  </a:clrFrom>
                  <a:clrTo>
                    <a:srgbClr val="C0BFC4">
                      <a:alpha val="0"/>
                    </a:srgbClr>
                  </a:clrTo>
                </a:clrChange>
                <a:lum bright="12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419" r="52000" b="25525"/>
              <a:stretch>
                <a:fillRect/>
              </a:stretch>
            </p:blipFill>
            <p:spPr bwMode="auto">
              <a:xfrm>
                <a:off x="8820" y="2880"/>
                <a:ext cx="1485" cy="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910" y="2325"/>
                <a:ext cx="10198" cy="2505"/>
                <a:chOff x="2910" y="2355"/>
                <a:chExt cx="10198" cy="2505"/>
              </a:xfrm>
            </p:grpSpPr>
            <p:pic>
              <p:nvPicPr>
                <p:cNvPr id="5132" name="Picture 12" descr="DSCF0692_resi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18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30" t="11679" r="13760" b="17506"/>
                <a:stretch>
                  <a:fillRect/>
                </a:stretch>
              </p:blipFill>
              <p:spPr bwMode="auto">
                <a:xfrm>
                  <a:off x="5910" y="2880"/>
                  <a:ext cx="2394" cy="18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1" name="Picture 11" descr="DSCF153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6000" contrast="5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62" t="1875" r="15591" b="19376"/>
                <a:stretch>
                  <a:fillRect/>
                </a:stretch>
              </p:blipFill>
              <p:spPr bwMode="auto">
                <a:xfrm>
                  <a:off x="2910" y="2880"/>
                  <a:ext cx="2340" cy="1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0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C1C2C6"/>
                    </a:clrFrom>
                    <a:clrTo>
                      <a:srgbClr val="C1C2C6">
                        <a:alpha val="0"/>
                      </a:srgbClr>
                    </a:clrTo>
                  </a:clrChange>
                  <a:lum bright="12000" contras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000"/>
                <a:stretch>
                  <a:fillRect/>
                </a:stretch>
              </p:blipFill>
              <p:spPr bwMode="auto">
                <a:xfrm>
                  <a:off x="8760" y="3600"/>
                  <a:ext cx="1770" cy="1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4095" y="2355"/>
                  <a:ext cx="9013" cy="1354"/>
                  <a:chOff x="4125" y="2355"/>
                  <a:chExt cx="9013" cy="1354"/>
                </a:xfrm>
              </p:grpSpPr>
              <p:sp>
                <p:nvSpPr>
                  <p:cNvPr id="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40" y="2355"/>
                    <a:ext cx="5398" cy="6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     วาล์วระบายไอน้ำมันหล่อลื่น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" name="Freeform 8"/>
                  <p:cNvSpPr>
                    <a:spLocks/>
                  </p:cNvSpPr>
                  <p:nvPr/>
                </p:nvSpPr>
                <p:spPr bwMode="auto">
                  <a:xfrm>
                    <a:off x="7380" y="2700"/>
                    <a:ext cx="720" cy="1009"/>
                  </a:xfrm>
                  <a:custGeom>
                    <a:avLst/>
                    <a:gdLst>
                      <a:gd name="T0" fmla="*/ 0 w 900"/>
                      <a:gd name="T1" fmla="*/ 720 h 720"/>
                      <a:gd name="T2" fmla="*/ 0 w 900"/>
                      <a:gd name="T3" fmla="*/ 0 h 720"/>
                      <a:gd name="T4" fmla="*/ 900 w 900"/>
                      <a:gd name="T5" fmla="*/ 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00" h="720">
                        <a:moveTo>
                          <a:pt x="0" y="720"/>
                        </a:moveTo>
                        <a:lnTo>
                          <a:pt x="0" y="0"/>
                        </a:lnTo>
                        <a:lnTo>
                          <a:pt x="900" y="0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9585" y="2790"/>
                    <a:ext cx="0" cy="360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2" name="Freeform 6"/>
                  <p:cNvSpPr>
                    <a:spLocks/>
                  </p:cNvSpPr>
                  <p:nvPr/>
                </p:nvSpPr>
                <p:spPr bwMode="auto">
                  <a:xfrm>
                    <a:off x="4125" y="2700"/>
                    <a:ext cx="3255" cy="649"/>
                  </a:xfrm>
                  <a:custGeom>
                    <a:avLst/>
                    <a:gdLst>
                      <a:gd name="T0" fmla="*/ 0 w 900"/>
                      <a:gd name="T1" fmla="*/ 720 h 720"/>
                      <a:gd name="T2" fmla="*/ 0 w 900"/>
                      <a:gd name="T3" fmla="*/ 0 h 720"/>
                      <a:gd name="T4" fmla="*/ 900 w 900"/>
                      <a:gd name="T5" fmla="*/ 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00" h="720">
                        <a:moveTo>
                          <a:pt x="0" y="720"/>
                        </a:moveTo>
                        <a:lnTo>
                          <a:pt x="0" y="0"/>
                        </a:lnTo>
                        <a:lnTo>
                          <a:pt x="900" y="0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round/>
                    <a:headEnd type="triangl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90" y="10229"/>
              <a:ext cx="327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ฝาครอบห้องเกียร์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2802124" y="3632146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การถอดวาล์วระบายไอน้ำมันหล่อลื่น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0126" y="4419820"/>
            <a:ext cx="867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สกรูยึดวาล์วระบายไอน้ำมันหล่อลื่นออก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วาล์วระบายไอน้ำมันหล่อลื่นออกจากฝาครอบห้องเกียร์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51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887" y="722314"/>
            <a:ext cx="8599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</a:t>
            </a:r>
            <a:r>
              <a:rPr lang="th-TH" sz="2400" b="1" dirty="0" err="1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และเพลาสตาร์ตออกจากฝาครอบห้องเกียร์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340633" y="1365338"/>
            <a:ext cx="4438650" cy="1514475"/>
            <a:chOff x="2281" y="1883"/>
            <a:chExt cx="5842" cy="199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174" y="1883"/>
              <a:ext cx="3949" cy="1980"/>
              <a:chOff x="3153" y="10020"/>
              <a:chExt cx="3949" cy="1980"/>
            </a:xfrm>
          </p:grpSpPr>
          <p:pic>
            <p:nvPicPr>
              <p:cNvPr id="6152" name="Picture 8" descr="DSCF0811_resiz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1" t="11679" r="25630" b="4173"/>
              <a:stretch>
                <a:fillRect/>
              </a:stretch>
            </p:blipFill>
            <p:spPr bwMode="auto">
              <a:xfrm>
                <a:off x="5220" y="10020"/>
                <a:ext cx="1882" cy="1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3153" y="11091"/>
                <a:ext cx="2784" cy="720"/>
                <a:chOff x="3153" y="11091"/>
                <a:chExt cx="2784" cy="720"/>
              </a:xfrm>
            </p:grpSpPr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53" y="11091"/>
                  <a:ext cx="1866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เฟือง</a:t>
                  </a:r>
                  <a:r>
                    <a:rPr kumimoji="0" lang="th-TH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สตาร์ต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4677" y="11520"/>
                  <a:ext cx="1260" cy="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6147" name="Picture 3" descr="DSCF15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2363"/>
              <a:ext cx="2010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2896" y="3215"/>
              <a:ext cx="1620" cy="180"/>
            </a:xfrm>
            <a:custGeom>
              <a:avLst/>
              <a:gdLst>
                <a:gd name="T0" fmla="*/ 0 w 1620"/>
                <a:gd name="T1" fmla="*/ 0 h 180"/>
                <a:gd name="T2" fmla="*/ 0 w 1620"/>
                <a:gd name="T3" fmla="*/ 180 h 180"/>
                <a:gd name="T4" fmla="*/ 1620 w 1620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" h="180">
                  <a:moveTo>
                    <a:pt x="0" y="0"/>
                  </a:moveTo>
                  <a:lnTo>
                    <a:pt x="0" y="180"/>
                  </a:lnTo>
                  <a:lnTo>
                    <a:pt x="1620" y="18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3524258" y="3245566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การถอดเฟือง</a:t>
            </a:r>
            <a:r>
              <a:rPr lang="th-TH" sz="24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6887" y="3982932"/>
            <a:ext cx="8599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 </a:t>
            </a:r>
            <a:endParaRPr lang="th-TH" sz="2400" b="1" dirty="0" smtClean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b="1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คีมถ่างถอด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คลิปล็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อกเฟืองสตาร์ตอ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เครื่องมือพิเศษดูดเฟืองสตาร์ตอ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8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สตาร์ต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ลิ่มและถอดเพลาสตาร์ตออก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030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9325" y="687236"/>
            <a:ext cx="32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แกนแขนกาวานาออก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988343" y="1260051"/>
            <a:ext cx="5167313" cy="1536700"/>
            <a:chOff x="3000" y="2370"/>
            <a:chExt cx="7020" cy="208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000" y="2849"/>
              <a:ext cx="7020" cy="1609"/>
              <a:chOff x="2340" y="9540"/>
              <a:chExt cx="7740" cy="1775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7740" y="9540"/>
                <a:ext cx="2340" cy="1755"/>
                <a:chOff x="7740" y="9540"/>
                <a:chExt cx="2340" cy="1755"/>
              </a:xfrm>
            </p:grpSpPr>
            <p:pic>
              <p:nvPicPr>
                <p:cNvPr id="7182" name="Picture 14" descr="DSCF0817_resiz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0" y="9540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8955" y="10260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5040" y="9540"/>
                <a:ext cx="2340" cy="1755"/>
                <a:chOff x="5040" y="9540"/>
                <a:chExt cx="2340" cy="1755"/>
              </a:xfrm>
            </p:grpSpPr>
            <p:pic>
              <p:nvPicPr>
                <p:cNvPr id="7179" name="Picture 11" descr="DSCF0816_resi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9540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6390" y="10080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2340" y="9540"/>
                <a:ext cx="2160" cy="1775"/>
                <a:chOff x="2340" y="9540"/>
                <a:chExt cx="2160" cy="1775"/>
              </a:xfrm>
            </p:grpSpPr>
            <p:pic>
              <p:nvPicPr>
                <p:cNvPr id="7176" name="Picture 8" descr="DSCF0815_resiz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59" t="5827" r="8130" b="5827"/>
                <a:stretch>
                  <a:fillRect/>
                </a:stretch>
              </p:blipFill>
              <p:spPr bwMode="auto">
                <a:xfrm>
                  <a:off x="2340" y="9540"/>
                  <a:ext cx="2160" cy="1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>
                  <a:off x="3450" y="10620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4672" y="2370"/>
              <a:ext cx="4328" cy="720"/>
              <a:chOff x="4672" y="2370"/>
              <a:chExt cx="4328" cy="720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4672" y="2370"/>
                <a:ext cx="3893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   ดึงแกนแขนกาวานาออก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8280" y="2688"/>
                <a:ext cx="720" cy="180"/>
              </a:xfrm>
              <a:custGeom>
                <a:avLst/>
                <a:gdLst>
                  <a:gd name="T0" fmla="*/ 0 w 720"/>
                  <a:gd name="T1" fmla="*/ 0 h 180"/>
                  <a:gd name="T2" fmla="*/ 720 w 720"/>
                  <a:gd name="T3" fmla="*/ 0 h 180"/>
                  <a:gd name="T4" fmla="*/ 720 w 720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80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8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" name="สี่เหลี่ยมผืนผ้า 14"/>
          <p:cNvSpPr/>
          <p:nvPr/>
        </p:nvSpPr>
        <p:spPr>
          <a:xfrm>
            <a:off x="3554048" y="3448505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การถอดแขนกา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</a:t>
            </a:r>
            <a:r>
              <a:rPr lang="th-TH" sz="2400" b="1" i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นา</a:t>
            </a:r>
            <a:endParaRPr lang="th-TH" sz="2400" b="1" i="1" dirty="0">
              <a:solidFill>
                <a:srgbClr val="CC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60405" y="2907902"/>
            <a:ext cx="601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113" algn="l"/>
                <a:tab pos="2241550" algn="l"/>
                <a:tab pos="3944938" algn="l"/>
              </a:tabLst>
            </a:pP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(ก)		</a:t>
            </a: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ข)</a:t>
            </a:r>
            <a:r>
              <a:rPr lang="en-US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ค)</a:t>
            </a:r>
            <a:endParaRPr lang="en-US" sz="2400" dirty="0">
              <a:solidFill>
                <a:srgbClr val="0033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49325" y="4064747"/>
            <a:ext cx="8556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 </a:t>
            </a:r>
            <a:r>
              <a:rPr lang="en-US" sz="2400" b="1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dirty="0" err="1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ปิ้นล็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อกออก จากฝาครอบห้องเกียร์ ดังรูป (ก)</a:t>
            </a: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แกนแขนกาวานาออก จากฝาครอบห้องเกียร์ ดังรูป (ข)</a:t>
            </a: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ดึง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แกนแขนกาวานาออก จากฝาครอบห้องเกียร์ ดังรูป (ค)</a:t>
            </a: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FF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46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5573" y="784945"/>
            <a:ext cx="8592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และสปริงเดินเบา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392471" y="2354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712272" y="1691013"/>
            <a:ext cx="5719455" cy="2066794"/>
            <a:chOff x="3957" y="8302"/>
            <a:chExt cx="5223" cy="188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193" y="8302"/>
              <a:ext cx="2987" cy="1888"/>
              <a:chOff x="5833" y="2192"/>
              <a:chExt cx="2987" cy="1888"/>
            </a:xfrm>
          </p:grpSpPr>
          <p:pic>
            <p:nvPicPr>
              <p:cNvPr id="2059" name="Picture 11" descr="DSCF0819_resiz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36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" y="2325"/>
                <a:ext cx="234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6225" y="2192"/>
                <a:ext cx="2160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  แขนกาวานาอันที่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833" y="3345"/>
                <a:ext cx="2102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         สปริงเดินเบา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7860" y="3600"/>
                <a:ext cx="36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957" y="8343"/>
              <a:ext cx="1981" cy="1712"/>
              <a:chOff x="2880" y="2145"/>
              <a:chExt cx="2341" cy="1756"/>
            </a:xfrm>
          </p:grpSpPr>
          <p:pic>
            <p:nvPicPr>
              <p:cNvPr id="2054" name="Picture 6" descr="DSCF0818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145"/>
                <a:ext cx="2341" cy="1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4500" y="2640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V="1">
                <a:off x="3750" y="2865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5458" y="8590"/>
              <a:ext cx="1260" cy="720"/>
            </a:xfrm>
            <a:custGeom>
              <a:avLst/>
              <a:gdLst>
                <a:gd name="T0" fmla="*/ 0 w 1260"/>
                <a:gd name="T1" fmla="*/ 720 h 720"/>
                <a:gd name="T2" fmla="*/ 0 w 1260"/>
                <a:gd name="T3" fmla="*/ 0 h 720"/>
                <a:gd name="T4" fmla="*/ 1260 w 1260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0" h="720">
                  <a:moveTo>
                    <a:pt x="0" y="720"/>
                  </a:moveTo>
                  <a:lnTo>
                    <a:pt x="0" y="0"/>
                  </a:lnTo>
                  <a:lnTo>
                    <a:pt x="126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3176745" y="4145971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การถอดแขนกาวานาอันที่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7306" y="4611231"/>
            <a:ext cx="857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แขนกาวานาอันที่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ออกจากฝาครอบห้องเกียร์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สปริงเดินเบาออกจากฝาครอบห้องเกียร์ (ทำต่อจากข้อ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81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697</Words>
  <Application>Microsoft Office PowerPoint</Application>
  <PresentationFormat>นำเสนอทางหน้าจอ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161</cp:revision>
  <dcterms:created xsi:type="dcterms:W3CDTF">2020-06-16T04:35:48Z</dcterms:created>
  <dcterms:modified xsi:type="dcterms:W3CDTF">2020-06-19T02:44:17Z</dcterms:modified>
</cp:coreProperties>
</file>