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66"/>
    <a:srgbClr val="CC00FF"/>
    <a:srgbClr val="FF6600"/>
    <a:srgbClr val="008080"/>
    <a:srgbClr val="000099"/>
    <a:srgbClr val="A50021"/>
    <a:srgbClr val="663300"/>
    <a:srgbClr val="0033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52" y="10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6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194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283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936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90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040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610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40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389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852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5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51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6379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1019" y="466472"/>
            <a:ext cx="3930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8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ฝาครอบปิดด้านบนถังหม้อน้ำ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137221" y="879251"/>
            <a:ext cx="2427353" cy="1903956"/>
            <a:chOff x="5160" y="6300"/>
            <a:chExt cx="2265" cy="1672"/>
          </a:xfrm>
        </p:grpSpPr>
        <p:pic>
          <p:nvPicPr>
            <p:cNvPr id="3076" name="Picture 4" descr="ถอดฝาครอบบนหม้อน้ำ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" t="20340" r="6949" b="18683"/>
            <a:stretch>
              <a:fillRect/>
            </a:stretch>
          </p:blipFill>
          <p:spPr bwMode="auto">
            <a:xfrm>
              <a:off x="5445" y="6645"/>
              <a:ext cx="1980" cy="1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5160" y="6300"/>
              <a:ext cx="21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thai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ฝาครอบปิดด้านบน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5880" y="6750"/>
              <a:ext cx="0" cy="3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thaiDist"/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7" name="สี่เหลี่ยมผืนผ้า 6"/>
          <p:cNvSpPr/>
          <p:nvPr/>
        </p:nvSpPr>
        <p:spPr>
          <a:xfrm>
            <a:off x="4572000" y="1136067"/>
            <a:ext cx="4366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</a:p>
          <a:p>
            <a:pPr algn="thaiDist">
              <a:spcAft>
                <a:spcPts val="0"/>
              </a:spcAf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 ถอด</a:t>
            </a:r>
            <a:r>
              <a:rPr lang="th-TH" sz="2400" dirty="0" err="1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ยึดฝาครอบปิดด้านบน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ถังหม้อ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 marL="457200" indent="-457200" algn="thaiDist">
              <a:spcAft>
                <a:spcPts val="0"/>
              </a:spcAft>
              <a:buAutoNum type="arabicPeriod"/>
              <a:tabLst>
                <a:tab pos="810260" algn="l"/>
                <a:tab pos="990600" algn="l"/>
              </a:tabLs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ฝาครอบปิดด้านบนถังหม้อน้ำออก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38003" y="2915233"/>
            <a:ext cx="3656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การถอดฝาครอบปิดด้านบนถังหม้อน้ำ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0076" y="3443101"/>
            <a:ext cx="3332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9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ฝาครอบคันเร่งด้านข้าง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70557" y="398671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/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872066" y="4030968"/>
            <a:ext cx="3945464" cy="1478669"/>
            <a:chOff x="4021" y="4066"/>
            <a:chExt cx="5137" cy="1926"/>
          </a:xfrm>
        </p:grpSpPr>
        <p:pic>
          <p:nvPicPr>
            <p:cNvPr id="3082" name="Picture 10" descr="DSCF0572_resiz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" y="4066"/>
              <a:ext cx="2568" cy="1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6938" y="4803"/>
              <a:ext cx="2220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thai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ฝาครอบคันเร่ง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6181" y="5143"/>
              <a:ext cx="6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thaiDist"/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4" name="สี่เหลี่ยมผืนผ้า 13"/>
          <p:cNvSpPr/>
          <p:nvPr/>
        </p:nvSpPr>
        <p:spPr>
          <a:xfrm>
            <a:off x="729233" y="5693599"/>
            <a:ext cx="305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การถอดฝาครอบคันเร่งด้านข้าง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572000" y="3966321"/>
            <a:ext cx="44153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</a:p>
          <a:p>
            <a:pPr algn="thaiDist">
              <a:spcAft>
                <a:spcPts val="0"/>
              </a:spcAft>
            </a:pP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 ถอด</a:t>
            </a:r>
            <a:r>
              <a:rPr lang="th-TH" sz="2400" dirty="0" err="1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ยึดฝาครอบคันเร่ง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 marL="457200" indent="-457200" algn="thaiDist">
              <a:spcAft>
                <a:spcPts val="0"/>
              </a:spcAft>
              <a:buAutoNum type="arabicPeriod"/>
              <a:tabLst>
                <a:tab pos="810260" algn="l"/>
                <a:tab pos="990600" algn="l"/>
              </a:tabLst>
            </a:pP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ถอดฝาครอบคันเร่งออก</a:t>
            </a:r>
            <a:endParaRPr lang="en-US" sz="2400" dirty="0">
              <a:solidFill>
                <a:srgbClr val="00808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11117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4257" y="634632"/>
            <a:ext cx="8624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ตะแกรงพัดลมออกและฐานยึดตะแกรงพัดลม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592888" y="92701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731042" y="1463295"/>
            <a:ext cx="5137385" cy="1263670"/>
            <a:chOff x="2516" y="12357"/>
            <a:chExt cx="8091" cy="1989"/>
          </a:xfrm>
        </p:grpSpPr>
        <p:pic>
          <p:nvPicPr>
            <p:cNvPr id="4103" name="Picture 7" descr="DSCF0575_resiz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7" r="8327"/>
            <a:stretch>
              <a:fillRect/>
            </a:stretch>
          </p:blipFill>
          <p:spPr bwMode="auto">
            <a:xfrm>
              <a:off x="8464" y="12417"/>
              <a:ext cx="2143" cy="1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DSCF0574_resiz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8" t="20840" r="8130" b="8977"/>
            <a:stretch>
              <a:fillRect/>
            </a:stretch>
          </p:blipFill>
          <p:spPr bwMode="auto">
            <a:xfrm>
              <a:off x="2516" y="12357"/>
              <a:ext cx="2239" cy="1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5357" y="13050"/>
              <a:ext cx="236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ตะแกรงพัดลม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935" y="13630"/>
              <a:ext cx="3413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ฐานยึดตะแกรงพัดลม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4855" y="13320"/>
              <a:ext cx="36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Line 2"/>
            <p:cNvSpPr>
              <a:spLocks noChangeShapeType="1"/>
            </p:cNvSpPr>
            <p:nvPr/>
          </p:nvSpPr>
          <p:spPr bwMode="auto">
            <a:xfrm>
              <a:off x="8110" y="13900"/>
              <a:ext cx="47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9" name="สี่เหลี่ยมผืนผ้า 8"/>
          <p:cNvSpPr/>
          <p:nvPr/>
        </p:nvSpPr>
        <p:spPr>
          <a:xfrm>
            <a:off x="5152696" y="2967335"/>
            <a:ext cx="2821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การถอดตะแกรงครอบพัดลม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442625" y="1397675"/>
            <a:ext cx="4312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endParaRPr lang="en-US" sz="24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 err="1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ยึดตะแกรงหม้อน้ำออก</a:t>
            </a:r>
            <a:endParaRPr lang="en-US" sz="24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ตะแกรงพัดลมออก</a:t>
            </a:r>
            <a:endParaRPr lang="en-US" sz="24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2400" dirty="0">
              <a:solidFill>
                <a:srgbClr val="66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44257" y="3565723"/>
            <a:ext cx="8624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ตะแกรงหม้อน้ำและฐานยึดด้านฝาครอบเกียร์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102290" y="414075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918811" y="4371583"/>
            <a:ext cx="4578090" cy="1235075"/>
            <a:chOff x="2637" y="2612"/>
            <a:chExt cx="7211" cy="1946"/>
          </a:xfrm>
        </p:grpSpPr>
        <p:pic>
          <p:nvPicPr>
            <p:cNvPr id="4110" name="Picture 14" descr="ถอดตะแกรงหม้อน้ำ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38" t="17809" r="6937" b="20810"/>
            <a:stretch>
              <a:fillRect/>
            </a:stretch>
          </p:blipFill>
          <p:spPr bwMode="auto">
            <a:xfrm>
              <a:off x="2637" y="2612"/>
              <a:ext cx="2614" cy="1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5536" y="3377"/>
              <a:ext cx="4312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ตะแกรงหม้อน้ำและฐานยึด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4691" y="3688"/>
              <a:ext cx="84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6" name="สี่เหลี่ยมผืนผ้า 15"/>
          <p:cNvSpPr/>
          <p:nvPr/>
        </p:nvSpPr>
        <p:spPr>
          <a:xfrm>
            <a:off x="5534937" y="4738167"/>
            <a:ext cx="2387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การถอดตะแกรงหม้อน้ำ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16679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3047" y="747367"/>
            <a:ext cx="861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สายพานพัดลมและชุดลูกรอกตัวตั้งสายพานพัดลม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979112" y="125976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981062" y="1474804"/>
            <a:ext cx="3181875" cy="1223963"/>
            <a:chOff x="3781" y="8883"/>
            <a:chExt cx="5012" cy="1928"/>
          </a:xfrm>
        </p:grpSpPr>
        <p:pic>
          <p:nvPicPr>
            <p:cNvPr id="5124" name="Picture 4" descr="DSCF0596_resiz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" y="8883"/>
              <a:ext cx="2574" cy="1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6511" y="9040"/>
              <a:ext cx="2282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สายพานพัดลม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5461" y="9343"/>
              <a:ext cx="108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7" name="สี่เหลี่ยมผืนผ้า 6"/>
          <p:cNvSpPr/>
          <p:nvPr/>
        </p:nvSpPr>
        <p:spPr>
          <a:xfrm>
            <a:off x="2746019" y="3008109"/>
            <a:ext cx="3651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การถอดสายพานพัดลมและชุดลูกรอก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14193" y="3565906"/>
            <a:ext cx="86179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วิธีการถอด</a:t>
            </a:r>
          </a:p>
          <a:p>
            <a:pPr>
              <a:spcAft>
                <a:spcPts val="0"/>
              </a:spcAft>
              <a:tabLst>
                <a:tab pos="900430" algn="l"/>
              </a:tabLst>
            </a:pPr>
            <a:endParaRPr lang="en-US" sz="2400" dirty="0">
              <a:solidFill>
                <a:srgbClr val="A50021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 err="1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ยึดชุดตัวตั้งสายพาน</a:t>
            </a:r>
            <a:r>
              <a:rPr lang="th-TH" sz="2400" dirty="0" smtClean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>
              <a:spcAft>
                <a:spcPts val="0"/>
              </a:spcAft>
              <a:tabLst>
                <a:tab pos="900430" algn="l"/>
              </a:tabLst>
            </a:pPr>
            <a:endParaRPr lang="en-US" sz="2400" dirty="0">
              <a:solidFill>
                <a:srgbClr val="A50021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ชุดลูกรอกตั้งสายพานพัดลม</a:t>
            </a:r>
            <a:r>
              <a:rPr lang="th-TH" sz="2400" dirty="0" smtClean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>
              <a:spcAft>
                <a:spcPts val="0"/>
              </a:spcAft>
              <a:tabLst>
                <a:tab pos="900430" algn="l"/>
              </a:tabLst>
            </a:pPr>
            <a:endParaRPr lang="en-US" sz="2400" dirty="0">
              <a:solidFill>
                <a:srgbClr val="A50021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b="1" dirty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dirty="0" smtClean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สายพานพัดลมออก</a:t>
            </a:r>
            <a:endParaRPr lang="en-US" sz="2400" dirty="0">
              <a:solidFill>
                <a:srgbClr val="A50021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55425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2043" y="885153"/>
            <a:ext cx="847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ถอดแยกชิ้นส่วนชุดลูกรอกตัวตั้งสานพานพัดลม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521300" y="1893518"/>
            <a:ext cx="4101399" cy="2215019"/>
            <a:chOff x="1538" y="5393"/>
            <a:chExt cx="4680" cy="2527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538" y="5393"/>
              <a:ext cx="4680" cy="2527"/>
              <a:chOff x="1538" y="5393"/>
              <a:chExt cx="4680" cy="2527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1538" y="5393"/>
                <a:ext cx="4680" cy="2527"/>
                <a:chOff x="1598" y="5220"/>
                <a:chExt cx="4680" cy="2527"/>
              </a:xfrm>
            </p:grpSpPr>
            <p:pic>
              <p:nvPicPr>
                <p:cNvPr id="6160" name="Picture 16" descr="DSCF1653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12000" contrast="2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668" t="20610" r="7175" b="21260"/>
                <a:stretch>
                  <a:fillRect/>
                </a:stretch>
              </p:blipFill>
              <p:spPr bwMode="auto">
                <a:xfrm>
                  <a:off x="1958" y="5494"/>
                  <a:ext cx="4139" cy="22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9" name="Group 6"/>
                <p:cNvGrpSpPr>
                  <a:grpSpLocks/>
                </p:cNvGrpSpPr>
                <p:nvPr/>
              </p:nvGrpSpPr>
              <p:grpSpPr bwMode="auto">
                <a:xfrm>
                  <a:off x="1598" y="5220"/>
                  <a:ext cx="4680" cy="1844"/>
                  <a:chOff x="1598" y="5220"/>
                  <a:chExt cx="4680" cy="1844"/>
                </a:xfrm>
              </p:grpSpPr>
              <p:sp>
                <p:nvSpPr>
                  <p:cNvPr id="10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3" y="6329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4</a:t>
                    </a:r>
                    <a:endPara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1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43" y="5310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1</a:t>
                    </a:r>
                    <a:endPara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2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78" y="5220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2</a:t>
                    </a:r>
                    <a:endPara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3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3" y="6479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6</a:t>
                    </a:r>
                    <a:endPara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4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8" y="6419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7</a:t>
                    </a:r>
                    <a:endPara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5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78" y="5954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8</a:t>
                    </a:r>
                    <a:endPara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6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8" y="6254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10</a:t>
                    </a:r>
                    <a:endPara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7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58" y="6120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11</a:t>
                    </a:r>
                    <a:endPara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8" y="6524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3</a:t>
                    </a:r>
                    <a:endPara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2918" y="6405"/>
                <a:ext cx="7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5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4913" y="625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9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9" name="สี่เหลี่ยมผืนผ้า 18"/>
          <p:cNvSpPr/>
          <p:nvPr/>
        </p:nvSpPr>
        <p:spPr>
          <a:xfrm>
            <a:off x="1977548" y="4468493"/>
            <a:ext cx="5094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การถอดแยกชิ้นส่วนชุดลูกรอกตัวตั้งสายพานพัดลม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21517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89432" y="561976"/>
            <a:ext cx="3135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14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พัดลมและชุดปั่นไฟ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002081" y="1386895"/>
            <a:ext cx="3193347" cy="1531669"/>
            <a:chOff x="3337" y="10704"/>
            <a:chExt cx="3930" cy="1886"/>
          </a:xfrm>
        </p:grpSpPr>
        <p:pic>
          <p:nvPicPr>
            <p:cNvPr id="7172" name="Picture 4" descr="DSCF1615"/>
            <p:cNvPicPr>
              <a:picLocks noChangeAspect="1" noChangeArrowheads="1"/>
            </p:cNvPicPr>
            <p:nvPr/>
          </p:nvPicPr>
          <p:blipFill>
            <a:blip r:embed="rId2">
              <a:lum bright="12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35" t="16713" b="16417"/>
            <a:stretch>
              <a:fillRect/>
            </a:stretch>
          </p:blipFill>
          <p:spPr bwMode="auto">
            <a:xfrm>
              <a:off x="4200" y="10704"/>
              <a:ext cx="3067" cy="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337" y="11297"/>
              <a:ext cx="924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พัดลม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Line 2"/>
            <p:cNvSpPr>
              <a:spLocks noChangeShapeType="1"/>
            </p:cNvSpPr>
            <p:nvPr/>
          </p:nvSpPr>
          <p:spPr bwMode="auto">
            <a:xfrm>
              <a:off x="4186" y="11567"/>
              <a:ext cx="84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8" name="สี่เหลี่ยมผืนผ้า 7"/>
          <p:cNvSpPr/>
          <p:nvPr/>
        </p:nvSpPr>
        <p:spPr>
          <a:xfrm>
            <a:off x="1544661" y="3072356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พัดลมและชุดปั่นไฟ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572000" y="948048"/>
            <a:ext cx="42964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วิธีการถอด</a:t>
            </a: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900113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ถอดสายไฟเส้น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สีเหลืองออกจากขั้วกลางของสวิตช์ไฟสูง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ต่ำ</a:t>
            </a:r>
          </a:p>
          <a:p>
            <a:pPr algn="thaiDist">
              <a:spcAft>
                <a:spcPts val="0"/>
              </a:spcAft>
              <a:tabLst>
                <a:tab pos="900113" algn="l"/>
              </a:tabLst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ยึดพัดลม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พัดลมออก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47874" y="36429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15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ถอดแยกพัดลมและชุดปั่นไฟ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776182" y="4319392"/>
            <a:ext cx="4193540" cy="1570355"/>
            <a:chOff x="1617" y="3902"/>
            <a:chExt cx="6604" cy="2473"/>
          </a:xfrm>
        </p:grpSpPr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617" y="4568"/>
              <a:ext cx="159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สกรูยึด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pic>
          <p:nvPicPr>
            <p:cNvPr id="7185" name="Picture 17" descr="DSCF1690"/>
            <p:cNvPicPr>
              <a:picLocks noChangeAspect="1" noChangeArrowheads="1"/>
            </p:cNvPicPr>
            <p:nvPr/>
          </p:nvPicPr>
          <p:blipFill>
            <a:blip r:embed="rId3">
              <a:lum bright="24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" t="47626" r="80351" b="42999"/>
            <a:stretch>
              <a:fillRect/>
            </a:stretch>
          </p:blipFill>
          <p:spPr bwMode="auto">
            <a:xfrm>
              <a:off x="2106" y="5165"/>
              <a:ext cx="805" cy="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4" name="Picture 16" descr="DSCF169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B3B2B0"/>
                </a:clrFrom>
                <a:clrTo>
                  <a:srgbClr val="B3B2B0">
                    <a:alpha val="0"/>
                  </a:srgbClr>
                </a:clrTo>
              </a:clrChange>
              <a:lum bright="3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9" t="28125" r="34770" b="23419"/>
            <a:stretch>
              <a:fillRect/>
            </a:stretch>
          </p:blipFill>
          <p:spPr bwMode="auto">
            <a:xfrm>
              <a:off x="3241" y="4355"/>
              <a:ext cx="2160" cy="1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3" name="Picture 15" descr="DSCF1698"/>
            <p:cNvPicPr>
              <a:picLocks noChangeAspect="1" noChangeArrowheads="1"/>
            </p:cNvPicPr>
            <p:nvPr/>
          </p:nvPicPr>
          <p:blipFill>
            <a:blip r:embed="rId4">
              <a:lum bright="24000" contras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0" t="13126" r="45778" b="36250"/>
            <a:stretch>
              <a:fillRect/>
            </a:stretch>
          </p:blipFill>
          <p:spPr bwMode="auto">
            <a:xfrm rot="254995" flipH="1">
              <a:off x="5881" y="4235"/>
              <a:ext cx="2340" cy="2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241" y="3922"/>
              <a:ext cx="1335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พัดลม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6531" y="4398"/>
              <a:ext cx="900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มู่เล่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729" y="3902"/>
              <a:ext cx="1500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ตัวปั่นไฟ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>
              <a:off x="6826" y="5090"/>
              <a:ext cx="180" cy="2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7021" y="5090"/>
              <a:ext cx="180" cy="2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5233" y="4490"/>
              <a:ext cx="0" cy="2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4096" y="4580"/>
              <a:ext cx="0" cy="2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21" name="สี่เหลี่ยมผืนผ้า 20"/>
          <p:cNvSpPr/>
          <p:nvPr/>
        </p:nvSpPr>
        <p:spPr>
          <a:xfrm>
            <a:off x="4929132" y="4756252"/>
            <a:ext cx="3135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การถอดแยกพัดลมและตัวปั่นไฟ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32493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8837" y="587028"/>
            <a:ext cx="3659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16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แท่นยึดถังน้ำมันเชื้อเพลิง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114964" y="1395755"/>
            <a:ext cx="2639060" cy="1173163"/>
            <a:chOff x="3284" y="12912"/>
            <a:chExt cx="4156" cy="1848"/>
          </a:xfrm>
        </p:grpSpPr>
        <p:pic>
          <p:nvPicPr>
            <p:cNvPr id="8196" name="Picture 4" descr="DSCF0591_resiz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75" t="11667"/>
            <a:stretch>
              <a:fillRect/>
            </a:stretch>
          </p:blipFill>
          <p:spPr bwMode="auto">
            <a:xfrm>
              <a:off x="5400" y="12912"/>
              <a:ext cx="2040" cy="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3284" y="13365"/>
              <a:ext cx="1711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แท่นยึด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4920" y="13677"/>
              <a:ext cx="108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7" name="สี่เหลี่ยมผืนผ้า 6"/>
          <p:cNvSpPr/>
          <p:nvPr/>
        </p:nvSpPr>
        <p:spPr>
          <a:xfrm>
            <a:off x="1731140" y="2766985"/>
            <a:ext cx="2451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การถอดแท่นยึดถังน้ำมัน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72000" y="1203357"/>
            <a:ext cx="43214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วิธีการถอด</a:t>
            </a:r>
          </a:p>
          <a:p>
            <a:pPr>
              <a:spcAft>
                <a:spcPts val="0"/>
              </a:spcAft>
              <a:tabLst>
                <a:tab pos="900430" algn="l"/>
              </a:tabLst>
            </a:pPr>
            <a:endParaRPr lang="en-US" sz="8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แท่นยึดถังน้ำมัน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>
              <a:spcAft>
                <a:spcPts val="0"/>
              </a:spcAft>
              <a:tabLst>
                <a:tab pos="900430" algn="l"/>
              </a:tabLst>
            </a:pPr>
            <a:endParaRPr lang="en-US" sz="8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แท่นยึดถังน้ำมันออก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78837" y="3429000"/>
            <a:ext cx="4293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17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หม้อน้ำ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8199" name="Picture 7" descr="DSCF16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8" t="3780" r="8548" b="6259"/>
          <a:stretch>
            <a:fillRect/>
          </a:stretch>
        </p:blipFill>
        <p:spPr bwMode="auto">
          <a:xfrm>
            <a:off x="2153824" y="4065048"/>
            <a:ext cx="144938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2473599" y="5634924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หม้อน้ำ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611355" y="3948366"/>
            <a:ext cx="42821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วิธีการถอด</a:t>
            </a:r>
          </a:p>
          <a:p>
            <a:pPr>
              <a:spcAft>
                <a:spcPts val="0"/>
              </a:spcAft>
              <a:tabLst>
                <a:tab pos="900430" algn="l"/>
              </a:tabLst>
            </a:pPr>
            <a:endParaRPr lang="en-US" sz="8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และนอตยึดหม้อน้ำออกจากแท่นหม้อ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00430" algn="l"/>
              </a:tabLst>
            </a:pPr>
            <a:endParaRPr lang="en-US" sz="800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หม้อน้ำออก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53155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6" y="833068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32026" y="1376168"/>
            <a:ext cx="2909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ตรวจสภาพหม้อน้ำ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179764" y="2154478"/>
            <a:ext cx="4386930" cy="822325"/>
            <a:chOff x="1793" y="9173"/>
            <a:chExt cx="6908" cy="1296"/>
          </a:xfrm>
        </p:grpSpPr>
        <p:pic>
          <p:nvPicPr>
            <p:cNvPr id="9224" name="Picture 8" descr="DSCF1682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4" t="24376" r="5745" b="22031"/>
            <a:stretch>
              <a:fillRect/>
            </a:stretch>
          </p:blipFill>
          <p:spPr bwMode="auto">
            <a:xfrm>
              <a:off x="6466" y="9293"/>
              <a:ext cx="2235" cy="1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6991" y="9438"/>
              <a:ext cx="1572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err="1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ปะเก็น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pic>
          <p:nvPicPr>
            <p:cNvPr id="9222" name="Picture 6" descr="รังผึ้ง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" t="6349" r="4762" b="4762"/>
            <a:stretch>
              <a:fillRect/>
            </a:stretch>
          </p:blipFill>
          <p:spPr bwMode="auto">
            <a:xfrm>
              <a:off x="3466" y="9173"/>
              <a:ext cx="2160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793" y="9628"/>
              <a:ext cx="1373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รังผึ้ง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091" y="9913"/>
              <a:ext cx="6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FF66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8" name="สี่เหลี่ยมผืนผ้า 7"/>
          <p:cNvSpPr/>
          <p:nvPr/>
        </p:nvSpPr>
        <p:spPr>
          <a:xfrm>
            <a:off x="3290684" y="3353701"/>
            <a:ext cx="2635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การการตรวจสภาพหม้อน้ำ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32026" y="4095769"/>
            <a:ext cx="8466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วิธีการตรวจ</a:t>
            </a:r>
            <a:endParaRPr lang="en-US" sz="2400" dirty="0" smtClean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ทำความสะอาดรังผึ้งของหม้อน้ำโดยการล้างทำความสะอาดและเป่าให้เศษผงต่าง ๆ ออกจากรังผึ้ง</a:t>
            </a:r>
            <a:endParaRPr lang="en-US" sz="2400" dirty="0" smtClean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ตรวจ</a:t>
            </a:r>
            <a:r>
              <a:rPr lang="th-TH" sz="2400" dirty="0" err="1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ปะเก็น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ของหม้อน้ำชำรุดฉีกขาดหรือไม่ถ้าชำรุดให้เปลี่ยนใหม่</a:t>
            </a:r>
            <a:endParaRPr lang="en-US" sz="2400" dirty="0">
              <a:solidFill>
                <a:srgbClr val="00808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24683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2937" y="532773"/>
            <a:ext cx="2244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ฝาหม้อน้ำ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704365" y="961710"/>
            <a:ext cx="5720447" cy="1189038"/>
            <a:chOff x="1373" y="2019"/>
            <a:chExt cx="9008" cy="1872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5581" y="2019"/>
              <a:ext cx="4800" cy="1872"/>
              <a:chOff x="6360" y="2736"/>
              <a:chExt cx="4800" cy="1872"/>
            </a:xfrm>
          </p:grpSpPr>
          <p:pic>
            <p:nvPicPr>
              <p:cNvPr id="10249" name="Picture 9" descr="scan0065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4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250" b="30858"/>
              <a:stretch>
                <a:fillRect/>
              </a:stretch>
            </p:blipFill>
            <p:spPr bwMode="auto">
              <a:xfrm>
                <a:off x="6360" y="2736"/>
                <a:ext cx="3120" cy="1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8310" y="2989"/>
                <a:ext cx="2850" cy="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เครื่องมือวัดแรงดัน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8040" y="3299"/>
                <a:ext cx="36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chemeClr val="accent2">
                      <a:lumMod val="75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1373" y="2296"/>
              <a:ext cx="3881" cy="1562"/>
              <a:chOff x="1519" y="9639"/>
              <a:chExt cx="3881" cy="1562"/>
            </a:xfrm>
          </p:grpSpPr>
          <p:pic>
            <p:nvPicPr>
              <p:cNvPr id="10245" name="Picture 5" descr="DSCF1676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8000"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01" t="11250" r="12779" b="21249"/>
              <a:stretch>
                <a:fillRect/>
              </a:stretch>
            </p:blipFill>
            <p:spPr bwMode="auto">
              <a:xfrm>
                <a:off x="3360" y="9639"/>
                <a:ext cx="2040" cy="1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1519" y="10528"/>
                <a:ext cx="2036" cy="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ซีล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ฝาหม้อน้ำ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8" name="Line 3"/>
              <p:cNvSpPr>
                <a:spLocks noChangeShapeType="1"/>
              </p:cNvSpPr>
              <p:nvPr/>
            </p:nvSpPr>
            <p:spPr bwMode="auto">
              <a:xfrm>
                <a:off x="3415" y="10823"/>
                <a:ext cx="48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chemeClr val="accent2">
                      <a:lumMod val="75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1" name="สี่เหลี่ยมผืนผ้า 10"/>
          <p:cNvSpPr/>
          <p:nvPr/>
        </p:nvSpPr>
        <p:spPr>
          <a:xfrm>
            <a:off x="3586794" y="2593415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การตรวจฝาหม้อน้ำ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22937" y="3369735"/>
            <a:ext cx="2811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เช็ค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การรั่วของหม้อน้ำ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745826" y="3963129"/>
            <a:ext cx="2519680" cy="1943100"/>
            <a:chOff x="4171" y="2180"/>
            <a:chExt cx="3968" cy="3060"/>
          </a:xfrm>
        </p:grpSpPr>
        <p:pic>
          <p:nvPicPr>
            <p:cNvPr id="10258" name="Picture 18" descr="ทดสอบการรั่วหม้อน้ำ2"/>
            <p:cNvPicPr>
              <a:picLocks noChangeAspect="1" noChangeArrowheads="1"/>
            </p:cNvPicPr>
            <p:nvPr/>
          </p:nvPicPr>
          <p:blipFill>
            <a:blip r:embed="rId4" cstate="print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 t="15237" r="6349" b="2222"/>
            <a:stretch>
              <a:fillRect/>
            </a:stretch>
          </p:blipFill>
          <p:spPr bwMode="auto">
            <a:xfrm>
              <a:off x="4171" y="2180"/>
              <a:ext cx="1999" cy="3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5716" y="2690"/>
              <a:ext cx="2423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เครื่องวัดการรั่ว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6346" y="4253"/>
              <a:ext cx="1490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หม้อน้ำ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5414" y="2995"/>
              <a:ext cx="36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FF66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6061" y="4520"/>
              <a:ext cx="36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FF66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9" name="สี่เหลี่ยมผืนผ้า 18"/>
          <p:cNvSpPr/>
          <p:nvPr/>
        </p:nvSpPr>
        <p:spPr>
          <a:xfrm>
            <a:off x="5621423" y="4817819"/>
            <a:ext cx="1747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เช็คการรั่วของน้ำ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50867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7389" y="709788"/>
            <a:ext cx="8649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สายพานและความตึงสายพานพัดลม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053246" y="1700212"/>
            <a:ext cx="5037506" cy="1973580"/>
            <a:chOff x="2677" y="9465"/>
            <a:chExt cx="7932" cy="310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5251" y="9465"/>
              <a:ext cx="5358" cy="3108"/>
              <a:chOff x="1388" y="6432"/>
              <a:chExt cx="5358" cy="3108"/>
            </a:xfrm>
          </p:grpSpPr>
          <p:pic>
            <p:nvPicPr>
              <p:cNvPr id="11277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lum bright="-12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23" r="4414" b="7022"/>
              <a:stretch>
                <a:fillRect/>
              </a:stretch>
            </p:blipFill>
            <p:spPr bwMode="auto">
              <a:xfrm>
                <a:off x="1598" y="7020"/>
                <a:ext cx="2880" cy="19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1388" y="6432"/>
                <a:ext cx="5358" cy="3108"/>
                <a:chOff x="1388" y="6432"/>
                <a:chExt cx="5358" cy="3108"/>
              </a:xfrm>
            </p:grpSpPr>
            <p:sp>
              <p:nvSpPr>
                <p:cNvPr id="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718" y="7755"/>
                  <a:ext cx="2028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ระยะกดลง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88" y="7755"/>
                  <a:ext cx="1929" cy="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มู่เล่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ล้อช่วยแรง</a:t>
                  </a:r>
                  <a:endParaRPr kumimoji="0" lang="th-TH" sz="18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218" y="9000"/>
                  <a:ext cx="2798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มู่เล่ปรับสายพาน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422" y="6432"/>
                  <a:ext cx="1752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มู่เล่พัดลม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118" y="8100"/>
                  <a:ext cx="204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10 – 15 </a:t>
                  </a:r>
                  <a:r>
                    <a:rPr kumimoji="0" lang="th-TH" sz="24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มม</a:t>
                  </a: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.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2" name="Line 7"/>
                <p:cNvSpPr>
                  <a:spLocks noChangeShapeType="1"/>
                </p:cNvSpPr>
                <p:nvPr/>
              </p:nvSpPr>
              <p:spPr bwMode="auto">
                <a:xfrm>
                  <a:off x="4178" y="8025"/>
                  <a:ext cx="54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triangl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3" name="Line 6"/>
                <p:cNvSpPr>
                  <a:spLocks noChangeShapeType="1"/>
                </p:cNvSpPr>
                <p:nvPr/>
              </p:nvSpPr>
              <p:spPr bwMode="auto">
                <a:xfrm>
                  <a:off x="3938" y="8205"/>
                  <a:ext cx="23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4" name="Line 5"/>
                <p:cNvSpPr>
                  <a:spLocks noChangeShapeType="1"/>
                </p:cNvSpPr>
                <p:nvPr/>
              </p:nvSpPr>
              <p:spPr bwMode="auto">
                <a:xfrm>
                  <a:off x="4298" y="8220"/>
                  <a:ext cx="23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triangl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  <p:pic>
          <p:nvPicPr>
            <p:cNvPr id="11266" name="Picture 2" descr="DSCF1225"/>
            <p:cNvPicPr>
              <a:picLocks noChangeAspect="1" noChangeArrowheads="1"/>
            </p:cNvPicPr>
            <p:nvPr/>
          </p:nvPicPr>
          <p:blipFill>
            <a:blip r:embed="rId3" cstate="print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7" y="10005"/>
              <a:ext cx="2550" cy="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สี่เหลี่ยมผืนผ้า 14"/>
          <p:cNvSpPr/>
          <p:nvPr/>
        </p:nvSpPr>
        <p:spPr>
          <a:xfrm>
            <a:off x="1441978" y="4202552"/>
            <a:ext cx="6260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การตรวจสายพานพัดลมและความตึงสายพานพัดลม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58806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4293" y="607987"/>
            <a:ext cx="8611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ลูกปืนชุดลูกรอกตั้งสายพานพัดลม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971569" y="1183853"/>
            <a:ext cx="2875915" cy="1262063"/>
            <a:chOff x="2147" y="4199"/>
            <a:chExt cx="4529" cy="1987"/>
          </a:xfrm>
        </p:grpSpPr>
        <p:pic>
          <p:nvPicPr>
            <p:cNvPr id="12292" name="Picture 4" descr="DSCF1654"/>
            <p:cNvPicPr>
              <a:picLocks noChangeAspect="1" noChangeArrowheads="1"/>
            </p:cNvPicPr>
            <p:nvPr/>
          </p:nvPicPr>
          <p:blipFill>
            <a:blip r:embed="rId2" cstate="print">
              <a:lum bright="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1" t="16875" r="25439" b="13750"/>
            <a:stretch>
              <a:fillRect/>
            </a:stretch>
          </p:blipFill>
          <p:spPr bwMode="auto">
            <a:xfrm>
              <a:off x="4636" y="4199"/>
              <a:ext cx="2040" cy="1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2147" y="4800"/>
              <a:ext cx="2657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thai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ลูกปืนชุดลูกรอก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4726" y="5059"/>
              <a:ext cx="7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thaiDist"/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7" name="สี่เหลี่ยมผืนผ้า 6"/>
          <p:cNvSpPr/>
          <p:nvPr/>
        </p:nvSpPr>
        <p:spPr>
          <a:xfrm>
            <a:off x="4078463" y="1565584"/>
            <a:ext cx="4164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การตรวจลูกปืนชุดลูกรอกตั้งสายพานพัดลม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0487" y="2403478"/>
            <a:ext cx="8615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14375" algn="l"/>
              </a:tabLst>
            </a:pP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14375" algn="l"/>
              </a:tabLs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</a:t>
            </a:r>
            <a:r>
              <a:rPr lang="th-TH" sz="2400" spc="-30" dirty="0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ตรวจดู</a:t>
            </a:r>
            <a:r>
              <a:rPr lang="th-TH" sz="2400" spc="-3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การหมุนของลูกปืนถ้าหมุนแล้วไม่คล่องมีความฝืดมากหรือมีเสียงดัง ควรเปลี่ยนใหม่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14375" algn="l"/>
              </a:tabLs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ตรวจดู</a:t>
            </a:r>
            <a:r>
              <a:rPr lang="th-TH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ระยะหลวมคลอนของลูกปืนถ้ามีระยะหลวมคลอนมากควรเปลี่ยนใหม่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44257" y="3701865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พัดลม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12295" name="Picture 7" descr="DSCF1625"/>
          <p:cNvPicPr>
            <a:picLocks noChangeAspect="1" noChangeArrowheads="1"/>
          </p:cNvPicPr>
          <p:nvPr/>
        </p:nvPicPr>
        <p:blipFill>
          <a:blip r:embed="rId3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23" y="4315648"/>
            <a:ext cx="16478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2064274" y="5691752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การตรวจพัดลม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078463" y="3748550"/>
            <a:ext cx="47774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</a:t>
            </a:r>
            <a:endParaRPr lang="en-US" sz="2400" b="1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ใบพัดลมมีรอยแตกร้าว หักหรือไม่ถ้ามีควรเปลี่ยนใหม่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spc="-3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ตรวจดู</a:t>
            </a:r>
            <a:r>
              <a:rPr lang="th-TH" sz="2400" spc="-3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การหมุนของลูกปืนถ้าหมุนแล้วไม่คล่องมีความฝืดมากหรือมีเสียงดัง ควรเปลี่ยนใหม่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ตรวจดู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ระยะหลวมคลอนของลูกปืนถ้ามีระยะหลวมคลอนมากควรเปลี่ยนใหม่</a:t>
            </a:r>
            <a:endParaRPr lang="en-US" sz="2400" dirty="0">
              <a:solidFill>
                <a:srgbClr val="00808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21512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47" y="2076290"/>
            <a:ext cx="6250931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192" y="3204971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192" y="4360497"/>
            <a:ext cx="568818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340285" y="1027628"/>
            <a:ext cx="0" cy="3569424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1327759" y="2314043"/>
            <a:ext cx="900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1340285" y="3449285"/>
            <a:ext cx="900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1327759" y="4584526"/>
            <a:ext cx="900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4" y="787597"/>
            <a:ext cx="2930658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8486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4257" y="659684"/>
            <a:ext cx="7734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7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การขาดวงจรตัวปั่นไฟ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985076" y="1121349"/>
            <a:ext cx="5518016" cy="1986894"/>
            <a:chOff x="3225" y="9180"/>
            <a:chExt cx="7311" cy="2632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4440" y="9180"/>
              <a:ext cx="4305" cy="2632"/>
              <a:chOff x="3615" y="9150"/>
              <a:chExt cx="4305" cy="2632"/>
            </a:xfrm>
          </p:grpSpPr>
          <p:grpSp>
            <p:nvGrpSpPr>
              <p:cNvPr id="10" name="Group 11"/>
              <p:cNvGrpSpPr>
                <a:grpSpLocks/>
              </p:cNvGrpSpPr>
              <p:nvPr/>
            </p:nvGrpSpPr>
            <p:grpSpPr bwMode="auto">
              <a:xfrm>
                <a:off x="3615" y="9150"/>
                <a:ext cx="4305" cy="2632"/>
                <a:chOff x="3615" y="9150"/>
                <a:chExt cx="4305" cy="2632"/>
              </a:xfrm>
            </p:grpSpPr>
            <p:pic>
              <p:nvPicPr>
                <p:cNvPr id="13327" name="Picture 15" descr="DSCF1615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24000" contrast="12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00" t="7152" r="17500" b="18758"/>
                <a:stretch>
                  <a:fillRect/>
                </a:stretch>
              </p:blipFill>
              <p:spPr bwMode="auto">
                <a:xfrm>
                  <a:off x="3615" y="9150"/>
                  <a:ext cx="1915" cy="25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326" name="Picture 14" descr="DSCF127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005" t="3751" r="9966" b="626"/>
                <a:stretch>
                  <a:fillRect/>
                </a:stretch>
              </p:blipFill>
              <p:spPr bwMode="auto">
                <a:xfrm>
                  <a:off x="6180" y="10290"/>
                  <a:ext cx="1560" cy="14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Freeform 13"/>
                <p:cNvSpPr>
                  <a:spLocks/>
                </p:cNvSpPr>
                <p:nvPr/>
              </p:nvSpPr>
              <p:spPr bwMode="auto">
                <a:xfrm>
                  <a:off x="5280" y="9413"/>
                  <a:ext cx="2640" cy="1260"/>
                </a:xfrm>
                <a:custGeom>
                  <a:avLst/>
                  <a:gdLst>
                    <a:gd name="T0" fmla="*/ 0 w 2640"/>
                    <a:gd name="T1" fmla="*/ 0 h 1260"/>
                    <a:gd name="T2" fmla="*/ 2640 w 2640"/>
                    <a:gd name="T3" fmla="*/ 0 h 1260"/>
                    <a:gd name="T4" fmla="*/ 2640 w 2640"/>
                    <a:gd name="T5" fmla="*/ 1260 h 1260"/>
                    <a:gd name="T6" fmla="*/ 2280 w 2640"/>
                    <a:gd name="T7" fmla="*/ 1260 h 1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40" h="1260">
                      <a:moveTo>
                        <a:pt x="0" y="0"/>
                      </a:moveTo>
                      <a:lnTo>
                        <a:pt x="2640" y="0"/>
                      </a:lnTo>
                      <a:lnTo>
                        <a:pt x="2640" y="1260"/>
                      </a:lnTo>
                      <a:lnTo>
                        <a:pt x="2280" y="126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chemeClr val="accent2">
                        <a:lumMod val="50000"/>
                      </a:schemeClr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" name="Freeform 12"/>
                <p:cNvSpPr>
                  <a:spLocks/>
                </p:cNvSpPr>
                <p:nvPr/>
              </p:nvSpPr>
              <p:spPr bwMode="auto">
                <a:xfrm>
                  <a:off x="5295" y="10080"/>
                  <a:ext cx="1080" cy="720"/>
                </a:xfrm>
                <a:custGeom>
                  <a:avLst/>
                  <a:gdLst>
                    <a:gd name="T0" fmla="*/ 0 w 1080"/>
                    <a:gd name="T1" fmla="*/ 0 h 720"/>
                    <a:gd name="T2" fmla="*/ 1080 w 1080"/>
                    <a:gd name="T3" fmla="*/ 0 h 720"/>
                    <a:gd name="T4" fmla="*/ 1080 w 1080"/>
                    <a:gd name="T5" fmla="*/ 720 h 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80" h="720">
                      <a:moveTo>
                        <a:pt x="0" y="0"/>
                      </a:moveTo>
                      <a:lnTo>
                        <a:pt x="1080" y="0"/>
                      </a:lnTo>
                      <a:lnTo>
                        <a:pt x="1080" y="72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chemeClr val="accent2">
                        <a:lumMod val="50000"/>
                      </a:schemeClr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5219" y="9374"/>
                <a:ext cx="79" cy="7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chemeClr val="accent2">
                      <a:lumMod val="50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5279" y="10046"/>
                <a:ext cx="79" cy="7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chemeClr val="accent2">
                      <a:lumMod val="50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6341" y="10695"/>
                <a:ext cx="79" cy="7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chemeClr val="accent2">
                      <a:lumMod val="50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4" name="Oval 7"/>
              <p:cNvSpPr>
                <a:spLocks noChangeArrowheads="1"/>
              </p:cNvSpPr>
              <p:nvPr/>
            </p:nvSpPr>
            <p:spPr bwMode="auto">
              <a:xfrm>
                <a:off x="7541" y="10631"/>
                <a:ext cx="79" cy="7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chemeClr val="accent2">
                      <a:lumMod val="50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8640" y="10980"/>
              <a:ext cx="1896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โอห์มมิเตอร์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225" y="10260"/>
              <a:ext cx="14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ตัวปั่นไฟ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8280" y="10260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+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6615" y="1018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_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7" name="สี่เหลี่ยมผืนผ้า 16"/>
          <p:cNvSpPr/>
          <p:nvPr/>
        </p:nvSpPr>
        <p:spPr>
          <a:xfrm>
            <a:off x="3110109" y="3341926"/>
            <a:ext cx="3041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การตรวจการขาดวงจรตัวปั่นไฟ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25442" y="4121823"/>
            <a:ext cx="8610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วิธีการ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	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1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ใช้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สายสีแดงของโอห์มมิเตอร์จี้ที่สายเส้นสีเหลืองของตัวปั่นไฟ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	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2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ใช้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สายสีดำของโอห์มมิเตอร์จี้ที่โครง (กราวด์) ของตัวปั่นไฟ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3</a:t>
            </a: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ถ้า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เข็มไม่ขึ้นว่าขดลวดของตัวปั่นไฟขาดวงจรต้องซ่อมหรือเปลี่ยนใหม่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61591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7389" y="747367"/>
            <a:ext cx="8649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8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การขาดวงจรของสวิตช์ไฟสูง ต่ำ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901533" y="1776875"/>
            <a:ext cx="7340934" cy="2370284"/>
            <a:chOff x="1276" y="8462"/>
            <a:chExt cx="9156" cy="295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5512" y="8478"/>
              <a:ext cx="4920" cy="2940"/>
              <a:chOff x="5656" y="8478"/>
              <a:chExt cx="4920" cy="2940"/>
            </a:xfrm>
          </p:grpSpPr>
          <p:grpSp>
            <p:nvGrpSpPr>
              <p:cNvPr id="25" name="Group 26"/>
              <p:cNvGrpSpPr>
                <a:grpSpLocks/>
              </p:cNvGrpSpPr>
              <p:nvPr/>
            </p:nvGrpSpPr>
            <p:grpSpPr bwMode="auto">
              <a:xfrm>
                <a:off x="5656" y="8478"/>
                <a:ext cx="4720" cy="2940"/>
                <a:chOff x="6855" y="2620"/>
                <a:chExt cx="4720" cy="2940"/>
              </a:xfrm>
            </p:grpSpPr>
            <p:pic>
              <p:nvPicPr>
                <p:cNvPr id="14380" name="Picture 44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contras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60" y="3270"/>
                  <a:ext cx="1380" cy="16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79" name="Picture 4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70" y="3420"/>
                  <a:ext cx="1265" cy="13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854" y="2620"/>
                  <a:ext cx="2721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สายไฟสีขาว น้ำตาล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9" name="AutoShape 41"/>
                <p:cNvSpPr>
                  <a:spLocks noChangeArrowheads="1"/>
                </p:cNvSpPr>
                <p:nvPr/>
              </p:nvSpPr>
              <p:spPr bwMode="auto">
                <a:xfrm>
                  <a:off x="6960" y="2700"/>
                  <a:ext cx="4200" cy="2520"/>
                </a:xfrm>
                <a:prstGeom prst="roundRect">
                  <a:avLst>
                    <a:gd name="adj" fmla="val 7144"/>
                  </a:avLst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0395" y="3195"/>
                  <a:ext cx="84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ไฟสูง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6855" y="3465"/>
                  <a:ext cx="72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_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433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8400" y="3600"/>
                  <a:ext cx="72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+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4337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9030" y="4320"/>
                  <a:ext cx="74" cy="7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4338" name="Oval 36"/>
                <p:cNvSpPr>
                  <a:spLocks noChangeArrowheads="1"/>
                </p:cNvSpPr>
                <p:nvPr/>
              </p:nvSpPr>
              <p:spPr bwMode="auto">
                <a:xfrm flipH="1">
                  <a:off x="9030" y="4140"/>
                  <a:ext cx="74" cy="7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4339" name="Oval 35"/>
                <p:cNvSpPr>
                  <a:spLocks noChangeArrowheads="1"/>
                </p:cNvSpPr>
                <p:nvPr/>
              </p:nvSpPr>
              <p:spPr bwMode="auto">
                <a:xfrm flipH="1">
                  <a:off x="8280" y="3780"/>
                  <a:ext cx="74" cy="7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4340" name="Oval 34"/>
                <p:cNvSpPr>
                  <a:spLocks noChangeArrowheads="1"/>
                </p:cNvSpPr>
                <p:nvPr/>
              </p:nvSpPr>
              <p:spPr bwMode="auto">
                <a:xfrm flipH="1">
                  <a:off x="7215" y="3720"/>
                  <a:ext cx="74" cy="7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434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7485" y="4590"/>
                  <a:ext cx="96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R x 1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4342" name="Line 32"/>
                <p:cNvSpPr>
                  <a:spLocks noChangeShapeType="1"/>
                </p:cNvSpPr>
                <p:nvPr/>
              </p:nvSpPr>
              <p:spPr bwMode="auto">
                <a:xfrm>
                  <a:off x="10215" y="3483"/>
                  <a:ext cx="249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4343" name="Line 31"/>
                <p:cNvSpPr>
                  <a:spLocks noChangeShapeType="1"/>
                </p:cNvSpPr>
                <p:nvPr/>
              </p:nvSpPr>
              <p:spPr bwMode="auto">
                <a:xfrm>
                  <a:off x="9240" y="3214"/>
                  <a:ext cx="0" cy="9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434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8670" y="5020"/>
                  <a:ext cx="216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สายไฟเหลือง แดง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4345" name="Line 29"/>
                <p:cNvSpPr>
                  <a:spLocks noChangeShapeType="1"/>
                </p:cNvSpPr>
                <p:nvPr/>
              </p:nvSpPr>
              <p:spPr bwMode="auto">
                <a:xfrm>
                  <a:off x="9123" y="4339"/>
                  <a:ext cx="0" cy="60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4346" name="Freeform 28"/>
                <p:cNvSpPr>
                  <a:spLocks/>
                </p:cNvSpPr>
                <p:nvPr/>
              </p:nvSpPr>
              <p:spPr bwMode="auto">
                <a:xfrm>
                  <a:off x="8325" y="3567"/>
                  <a:ext cx="720" cy="888"/>
                </a:xfrm>
                <a:custGeom>
                  <a:avLst/>
                  <a:gdLst>
                    <a:gd name="T0" fmla="*/ 0 w 720"/>
                    <a:gd name="T1" fmla="*/ 228 h 888"/>
                    <a:gd name="T2" fmla="*/ 75 w 720"/>
                    <a:gd name="T3" fmla="*/ 93 h 888"/>
                    <a:gd name="T4" fmla="*/ 120 w 720"/>
                    <a:gd name="T5" fmla="*/ 63 h 888"/>
                    <a:gd name="T6" fmla="*/ 210 w 720"/>
                    <a:gd name="T7" fmla="*/ 3 h 888"/>
                    <a:gd name="T8" fmla="*/ 480 w 720"/>
                    <a:gd name="T9" fmla="*/ 63 h 888"/>
                    <a:gd name="T10" fmla="*/ 495 w 720"/>
                    <a:gd name="T11" fmla="*/ 108 h 888"/>
                    <a:gd name="T12" fmla="*/ 555 w 720"/>
                    <a:gd name="T13" fmla="*/ 198 h 888"/>
                    <a:gd name="T14" fmla="*/ 690 w 720"/>
                    <a:gd name="T15" fmla="*/ 828 h 888"/>
                    <a:gd name="T16" fmla="*/ 720 w 720"/>
                    <a:gd name="T17" fmla="*/ 768 h 8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20" h="888">
                      <a:moveTo>
                        <a:pt x="0" y="228"/>
                      </a:moveTo>
                      <a:cubicBezTo>
                        <a:pt x="29" y="141"/>
                        <a:pt x="13" y="145"/>
                        <a:pt x="75" y="93"/>
                      </a:cubicBezTo>
                      <a:cubicBezTo>
                        <a:pt x="89" y="81"/>
                        <a:pt x="106" y="75"/>
                        <a:pt x="120" y="63"/>
                      </a:cubicBezTo>
                      <a:cubicBezTo>
                        <a:pt x="195" y="1"/>
                        <a:pt x="131" y="29"/>
                        <a:pt x="210" y="3"/>
                      </a:cubicBezTo>
                      <a:cubicBezTo>
                        <a:pt x="341" y="14"/>
                        <a:pt x="386" y="0"/>
                        <a:pt x="480" y="63"/>
                      </a:cubicBezTo>
                      <a:cubicBezTo>
                        <a:pt x="485" y="78"/>
                        <a:pt x="487" y="94"/>
                        <a:pt x="495" y="108"/>
                      </a:cubicBezTo>
                      <a:cubicBezTo>
                        <a:pt x="513" y="140"/>
                        <a:pt x="555" y="198"/>
                        <a:pt x="555" y="198"/>
                      </a:cubicBezTo>
                      <a:cubicBezTo>
                        <a:pt x="561" y="447"/>
                        <a:pt x="388" y="888"/>
                        <a:pt x="690" y="828"/>
                      </a:cubicBezTo>
                      <a:cubicBezTo>
                        <a:pt x="707" y="776"/>
                        <a:pt x="694" y="794"/>
                        <a:pt x="720" y="768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4347" name="Freeform 27"/>
                <p:cNvSpPr>
                  <a:spLocks/>
                </p:cNvSpPr>
                <p:nvPr/>
              </p:nvSpPr>
              <p:spPr bwMode="auto">
                <a:xfrm>
                  <a:off x="7191" y="3120"/>
                  <a:ext cx="1869" cy="1035"/>
                </a:xfrm>
                <a:custGeom>
                  <a:avLst/>
                  <a:gdLst>
                    <a:gd name="T0" fmla="*/ 39 w 1869"/>
                    <a:gd name="T1" fmla="*/ 615 h 1035"/>
                    <a:gd name="T2" fmla="*/ 204 w 1869"/>
                    <a:gd name="T3" fmla="*/ 90 h 1035"/>
                    <a:gd name="T4" fmla="*/ 294 w 1869"/>
                    <a:gd name="T5" fmla="*/ 30 h 1035"/>
                    <a:gd name="T6" fmla="*/ 384 w 1869"/>
                    <a:gd name="T7" fmla="*/ 0 h 1035"/>
                    <a:gd name="T8" fmla="*/ 1329 w 1869"/>
                    <a:gd name="T9" fmla="*/ 15 h 1035"/>
                    <a:gd name="T10" fmla="*/ 1764 w 1869"/>
                    <a:gd name="T11" fmla="*/ 120 h 1035"/>
                    <a:gd name="T12" fmla="*/ 1809 w 1869"/>
                    <a:gd name="T13" fmla="*/ 1005 h 1035"/>
                    <a:gd name="T14" fmla="*/ 1869 w 1869"/>
                    <a:gd name="T15" fmla="*/ 1035 h 10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69" h="1035">
                      <a:moveTo>
                        <a:pt x="39" y="615"/>
                      </a:moveTo>
                      <a:cubicBezTo>
                        <a:pt x="48" y="410"/>
                        <a:pt x="0" y="192"/>
                        <a:pt x="204" y="90"/>
                      </a:cubicBezTo>
                      <a:cubicBezTo>
                        <a:pt x="248" y="24"/>
                        <a:pt x="213" y="54"/>
                        <a:pt x="294" y="30"/>
                      </a:cubicBezTo>
                      <a:cubicBezTo>
                        <a:pt x="324" y="21"/>
                        <a:pt x="384" y="0"/>
                        <a:pt x="384" y="0"/>
                      </a:cubicBezTo>
                      <a:cubicBezTo>
                        <a:pt x="699" y="5"/>
                        <a:pt x="1014" y="3"/>
                        <a:pt x="1329" y="15"/>
                      </a:cubicBezTo>
                      <a:cubicBezTo>
                        <a:pt x="1461" y="20"/>
                        <a:pt x="1650" y="44"/>
                        <a:pt x="1764" y="120"/>
                      </a:cubicBezTo>
                      <a:cubicBezTo>
                        <a:pt x="1859" y="406"/>
                        <a:pt x="1748" y="714"/>
                        <a:pt x="1809" y="1005"/>
                      </a:cubicBezTo>
                      <a:cubicBezTo>
                        <a:pt x="1814" y="1027"/>
                        <a:pt x="1853" y="1019"/>
                        <a:pt x="1869" y="103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8536" y="10358"/>
                <a:ext cx="2040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สวิตช์ไฟสูงต่ำ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8874" y="10294"/>
                <a:ext cx="0" cy="18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1276" y="8462"/>
              <a:ext cx="4572" cy="2770"/>
              <a:chOff x="1156" y="8462"/>
              <a:chExt cx="4572" cy="2770"/>
            </a:xfrm>
          </p:grpSpPr>
          <p:pic>
            <p:nvPicPr>
              <p:cNvPr id="14358" name="Picture 22"/>
              <p:cNvPicPr>
                <a:picLocks noChangeAspect="1" noChangeArrowheads="1"/>
              </p:cNvPicPr>
              <p:nvPr/>
            </p:nvPicPr>
            <p:blipFill>
              <a:blip r:embed="rId2">
                <a:lum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6" y="9098"/>
                <a:ext cx="1291" cy="15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 Box 21"/>
              <p:cNvSpPr txBox="1">
                <a:spLocks noChangeArrowheads="1"/>
              </p:cNvSpPr>
              <p:nvPr/>
            </p:nvSpPr>
            <p:spPr bwMode="auto">
              <a:xfrm>
                <a:off x="1801" y="10478"/>
                <a:ext cx="840" cy="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R x 1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8" name="Oval 20"/>
              <p:cNvSpPr>
                <a:spLocks noChangeArrowheads="1"/>
              </p:cNvSpPr>
              <p:nvPr/>
            </p:nvSpPr>
            <p:spPr bwMode="auto">
              <a:xfrm flipH="1">
                <a:off x="3376" y="10073"/>
                <a:ext cx="74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auto">
              <a:xfrm flipH="1">
                <a:off x="3572" y="10568"/>
                <a:ext cx="74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Line 18"/>
              <p:cNvSpPr>
                <a:spLocks noChangeShapeType="1"/>
              </p:cNvSpPr>
              <p:nvPr/>
            </p:nvSpPr>
            <p:spPr bwMode="auto">
              <a:xfrm>
                <a:off x="4390" y="9037"/>
                <a:ext cx="0" cy="18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Text Box 17"/>
              <p:cNvSpPr txBox="1">
                <a:spLocks noChangeArrowheads="1"/>
              </p:cNvSpPr>
              <p:nvPr/>
            </p:nvSpPr>
            <p:spPr bwMode="auto">
              <a:xfrm>
                <a:off x="3884" y="8462"/>
                <a:ext cx="1844" cy="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สวิตช์ไฟสูง ต่ำ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pic>
            <p:nvPicPr>
              <p:cNvPr id="14352" name="Picture 1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3" y="9278"/>
                <a:ext cx="1309" cy="1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 Box 15"/>
              <p:cNvSpPr txBox="1">
                <a:spLocks noChangeArrowheads="1"/>
              </p:cNvSpPr>
              <p:nvPr/>
            </p:nvSpPr>
            <p:spPr bwMode="auto">
              <a:xfrm>
                <a:off x="3286" y="10692"/>
                <a:ext cx="2284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สายไฟสีดำ น้ำตาล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3" name="AutoShape 14"/>
              <p:cNvSpPr>
                <a:spLocks noChangeArrowheads="1"/>
              </p:cNvSpPr>
              <p:nvPr/>
            </p:nvSpPr>
            <p:spPr bwMode="auto">
              <a:xfrm>
                <a:off x="1156" y="8558"/>
                <a:ext cx="4200" cy="2520"/>
              </a:xfrm>
              <a:prstGeom prst="roundRect">
                <a:avLst>
                  <a:gd name="adj" fmla="val 7144"/>
                </a:avLst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2686" y="9458"/>
                <a:ext cx="7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+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1261" y="9098"/>
                <a:ext cx="7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  _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4696" y="9443"/>
                <a:ext cx="8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ไฟต่ำ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248" y="9617"/>
                <a:ext cx="2400" cy="1286"/>
              </a:xfrm>
              <a:custGeom>
                <a:avLst/>
                <a:gdLst>
                  <a:gd name="T0" fmla="*/ 328 w 2400"/>
                  <a:gd name="T1" fmla="*/ 6 h 1286"/>
                  <a:gd name="T2" fmla="*/ 163 w 2400"/>
                  <a:gd name="T3" fmla="*/ 21 h 1286"/>
                  <a:gd name="T4" fmla="*/ 73 w 2400"/>
                  <a:gd name="T5" fmla="*/ 111 h 1286"/>
                  <a:gd name="T6" fmla="*/ 28 w 2400"/>
                  <a:gd name="T7" fmla="*/ 606 h 1286"/>
                  <a:gd name="T8" fmla="*/ 43 w 2400"/>
                  <a:gd name="T9" fmla="*/ 1176 h 1286"/>
                  <a:gd name="T10" fmla="*/ 148 w 2400"/>
                  <a:gd name="T11" fmla="*/ 1251 h 1286"/>
                  <a:gd name="T12" fmla="*/ 478 w 2400"/>
                  <a:gd name="T13" fmla="*/ 1266 h 1286"/>
                  <a:gd name="T14" fmla="*/ 1633 w 2400"/>
                  <a:gd name="T15" fmla="*/ 1251 h 1286"/>
                  <a:gd name="T16" fmla="*/ 1723 w 2400"/>
                  <a:gd name="T17" fmla="*/ 1206 h 1286"/>
                  <a:gd name="T18" fmla="*/ 2038 w 2400"/>
                  <a:gd name="T19" fmla="*/ 1176 h 1286"/>
                  <a:gd name="T20" fmla="*/ 2308 w 2400"/>
                  <a:gd name="T21" fmla="*/ 1071 h 1286"/>
                  <a:gd name="T22" fmla="*/ 2338 w 2400"/>
                  <a:gd name="T23" fmla="*/ 966 h 1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0" h="1286">
                    <a:moveTo>
                      <a:pt x="328" y="6"/>
                    </a:moveTo>
                    <a:cubicBezTo>
                      <a:pt x="273" y="11"/>
                      <a:pt x="214" y="0"/>
                      <a:pt x="163" y="21"/>
                    </a:cubicBezTo>
                    <a:cubicBezTo>
                      <a:pt x="124" y="37"/>
                      <a:pt x="73" y="111"/>
                      <a:pt x="73" y="111"/>
                    </a:cubicBezTo>
                    <a:cubicBezTo>
                      <a:pt x="0" y="329"/>
                      <a:pt x="44" y="169"/>
                      <a:pt x="28" y="606"/>
                    </a:cubicBezTo>
                    <a:cubicBezTo>
                      <a:pt x="33" y="796"/>
                      <a:pt x="34" y="986"/>
                      <a:pt x="43" y="1176"/>
                    </a:cubicBezTo>
                    <a:cubicBezTo>
                      <a:pt x="46" y="1244"/>
                      <a:pt x="86" y="1230"/>
                      <a:pt x="148" y="1251"/>
                    </a:cubicBezTo>
                    <a:cubicBezTo>
                      <a:pt x="252" y="1286"/>
                      <a:pt x="368" y="1261"/>
                      <a:pt x="478" y="1266"/>
                    </a:cubicBezTo>
                    <a:cubicBezTo>
                      <a:pt x="863" y="1261"/>
                      <a:pt x="1248" y="1265"/>
                      <a:pt x="1633" y="1251"/>
                    </a:cubicBezTo>
                    <a:cubicBezTo>
                      <a:pt x="1667" y="1250"/>
                      <a:pt x="1690" y="1213"/>
                      <a:pt x="1723" y="1206"/>
                    </a:cubicBezTo>
                    <a:cubicBezTo>
                      <a:pt x="1829" y="1183"/>
                      <a:pt x="1928" y="1183"/>
                      <a:pt x="2038" y="1176"/>
                    </a:cubicBezTo>
                    <a:cubicBezTo>
                      <a:pt x="2129" y="1146"/>
                      <a:pt x="2227" y="1125"/>
                      <a:pt x="2308" y="1071"/>
                    </a:cubicBezTo>
                    <a:cubicBezTo>
                      <a:pt x="2374" y="972"/>
                      <a:pt x="2400" y="997"/>
                      <a:pt x="2338" y="96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2641" y="9423"/>
                <a:ext cx="784" cy="757"/>
              </a:xfrm>
              <a:custGeom>
                <a:avLst/>
                <a:gdLst>
                  <a:gd name="T0" fmla="*/ 0 w 784"/>
                  <a:gd name="T1" fmla="*/ 245 h 757"/>
                  <a:gd name="T2" fmla="*/ 135 w 784"/>
                  <a:gd name="T3" fmla="*/ 95 h 757"/>
                  <a:gd name="T4" fmla="*/ 405 w 784"/>
                  <a:gd name="T5" fmla="*/ 65 h 757"/>
                  <a:gd name="T6" fmla="*/ 540 w 784"/>
                  <a:gd name="T7" fmla="*/ 140 h 757"/>
                  <a:gd name="T8" fmla="*/ 570 w 784"/>
                  <a:gd name="T9" fmla="*/ 230 h 757"/>
                  <a:gd name="T10" fmla="*/ 585 w 784"/>
                  <a:gd name="T11" fmla="*/ 275 h 757"/>
                  <a:gd name="T12" fmla="*/ 630 w 784"/>
                  <a:gd name="T13" fmla="*/ 740 h 757"/>
                  <a:gd name="T14" fmla="*/ 765 w 784"/>
                  <a:gd name="T15" fmla="*/ 680 h 757"/>
                  <a:gd name="T16" fmla="*/ 735 w 784"/>
                  <a:gd name="T17" fmla="*/ 665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4" h="757">
                    <a:moveTo>
                      <a:pt x="0" y="245"/>
                    </a:moveTo>
                    <a:cubicBezTo>
                      <a:pt x="51" y="168"/>
                      <a:pt x="55" y="122"/>
                      <a:pt x="135" y="95"/>
                    </a:cubicBezTo>
                    <a:cubicBezTo>
                      <a:pt x="230" y="0"/>
                      <a:pt x="169" y="39"/>
                      <a:pt x="405" y="65"/>
                    </a:cubicBezTo>
                    <a:cubicBezTo>
                      <a:pt x="456" y="71"/>
                      <a:pt x="540" y="140"/>
                      <a:pt x="540" y="140"/>
                    </a:cubicBezTo>
                    <a:cubicBezTo>
                      <a:pt x="550" y="170"/>
                      <a:pt x="560" y="200"/>
                      <a:pt x="570" y="230"/>
                    </a:cubicBezTo>
                    <a:cubicBezTo>
                      <a:pt x="575" y="245"/>
                      <a:pt x="585" y="275"/>
                      <a:pt x="585" y="275"/>
                    </a:cubicBezTo>
                    <a:cubicBezTo>
                      <a:pt x="592" y="421"/>
                      <a:pt x="582" y="595"/>
                      <a:pt x="630" y="740"/>
                    </a:cubicBezTo>
                    <a:cubicBezTo>
                      <a:pt x="646" y="738"/>
                      <a:pt x="784" y="757"/>
                      <a:pt x="765" y="680"/>
                    </a:cubicBezTo>
                    <a:cubicBezTo>
                      <a:pt x="762" y="669"/>
                      <a:pt x="745" y="670"/>
                      <a:pt x="735" y="665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 flipH="1">
                <a:off x="1561" y="9593"/>
                <a:ext cx="74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0" name="Oval 7"/>
              <p:cNvSpPr>
                <a:spLocks noChangeArrowheads="1"/>
              </p:cNvSpPr>
              <p:nvPr/>
            </p:nvSpPr>
            <p:spPr bwMode="auto">
              <a:xfrm flipH="1">
                <a:off x="2641" y="9623"/>
                <a:ext cx="74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1" name="Text Box 6"/>
              <p:cNvSpPr txBox="1">
                <a:spLocks noChangeArrowheads="1"/>
              </p:cNvSpPr>
              <p:nvPr/>
            </p:nvSpPr>
            <p:spPr bwMode="auto">
              <a:xfrm>
                <a:off x="1383" y="8463"/>
                <a:ext cx="2563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สายไฟสีเหลือง แดง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2" name="Line 5"/>
              <p:cNvSpPr>
                <a:spLocks noChangeShapeType="1"/>
              </p:cNvSpPr>
              <p:nvPr/>
            </p:nvSpPr>
            <p:spPr bwMode="auto">
              <a:xfrm>
                <a:off x="4570" y="9712"/>
                <a:ext cx="24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3" name="Line 4"/>
              <p:cNvSpPr>
                <a:spLocks noChangeShapeType="1"/>
              </p:cNvSpPr>
              <p:nvPr/>
            </p:nvSpPr>
            <p:spPr bwMode="auto">
              <a:xfrm>
                <a:off x="3582" y="8994"/>
                <a:ext cx="0" cy="108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4" name="Line 3"/>
              <p:cNvSpPr>
                <a:spLocks noChangeShapeType="1"/>
              </p:cNvSpPr>
              <p:nvPr/>
            </p:nvSpPr>
            <p:spPr bwMode="auto">
              <a:xfrm rot="5400000">
                <a:off x="3601" y="10598"/>
                <a:ext cx="24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4348" name="สี่เหลี่ยมผืนผ้า 14347"/>
          <p:cNvSpPr/>
          <p:nvPr/>
        </p:nvSpPr>
        <p:spPr>
          <a:xfrm>
            <a:off x="2607359" y="4464602"/>
            <a:ext cx="3929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การตรวจการขาดวงจรของสวิตช์ไฟสูง ต่ำ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28891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97493" y="947844"/>
            <a:ext cx="85490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077913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 (รูปซ้ายมือตรวจข้อ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รูปขวามือตรวจ ข้อ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.)</a:t>
            </a:r>
          </a:p>
          <a:p>
            <a:pPr>
              <a:spcAft>
                <a:spcPts val="0"/>
              </a:spcAft>
              <a:tabLst>
                <a:tab pos="1077913" algn="l"/>
              </a:tabLst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077913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ตรวจ</a:t>
            </a:r>
            <a:r>
              <a:rPr lang="th-TH" sz="2400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การต่อวงจรของสวิตช์วงจรไฟต่ำ (เปิดสวิตช์ไปทางด้านไฟต่ำ)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077913" algn="l"/>
              </a:tabLs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     –</a:t>
            </a:r>
            <a:r>
              <a:rPr lang="th-TH" sz="2400" dirty="0" smtClean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ใช้</a:t>
            </a:r>
            <a:r>
              <a:rPr lang="th-TH" sz="2400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โอห์มมิเตอร์สเกล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  <a:sym typeface="Symbol" panose="05050102010706020507" pitchFamily="18" charset="2"/>
              </a:rPr>
              <a:t>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1 </a:t>
            </a:r>
            <a:r>
              <a:rPr lang="th-TH" sz="2400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ตรวจเช็คขั้วสายไฟวงจรไฟต่ำ (สายไฟสีดำน้ำตาล) กับขั้วกลาง (สายสีเหลือง แดง) ของสวิตช์ไฟแสง</a:t>
            </a:r>
            <a:r>
              <a:rPr lang="th-TH" sz="2400" dirty="0" smtClean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สว่าง</a:t>
            </a:r>
          </a:p>
          <a:p>
            <a:pPr algn="thaiDist">
              <a:spcAft>
                <a:spcPts val="0"/>
              </a:spcAft>
              <a:tabLst>
                <a:tab pos="1077913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</a:p>
          <a:p>
            <a:pPr algn="thaiDist">
              <a:spcAft>
                <a:spcPts val="0"/>
              </a:spcAft>
              <a:tabLst>
                <a:tab pos="1077913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 smtClean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ตรวจ</a:t>
            </a:r>
            <a:r>
              <a:rPr lang="th-TH" sz="2400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การต่อวงจรของสวิตช์วงจรไฟสูง (เปิดสวิตช์ไปทางด้านไฟสูง)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tabLst>
                <a:tab pos="1077913" algn="l"/>
              </a:tabLs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    –</a:t>
            </a:r>
            <a:r>
              <a:rPr lang="th-TH" sz="2400" dirty="0" smtClean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ใช้</a:t>
            </a:r>
            <a:r>
              <a:rPr lang="th-TH" sz="2400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โอห์มมิเตอร์สเกล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  <a:sym typeface="Symbol" panose="05050102010706020507" pitchFamily="18" charset="2"/>
              </a:rPr>
              <a:t>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1 </a:t>
            </a:r>
            <a:r>
              <a:rPr lang="th-TH" sz="2400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ตรวจเช็คขั้วสายไฟวงจรไฟสูง (สายไฟสีขาว น้ำตาล) กับขั้วกลาง (สายสีเหลือง แดง) ของสวิตช์ไฟแสงสว่าง </a:t>
            </a:r>
            <a:endParaRPr lang="th-TH" sz="2400" dirty="0">
              <a:solidFill>
                <a:schemeClr val="accent1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17068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4429" y="524398"/>
            <a:ext cx="351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9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การผลิตไฟของตัวปั่นไฟ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15362" name="Picture 2" descr="DSCF17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"/>
          <a:stretch>
            <a:fillRect/>
          </a:stretch>
        </p:blipFill>
        <p:spPr bwMode="auto">
          <a:xfrm>
            <a:off x="1669137" y="1232313"/>
            <a:ext cx="2634934" cy="193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4779018" y="1939089"/>
            <a:ext cx="3239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การตรวจการผลิตไฟของตัวปั่นไฟ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4429" y="3353780"/>
            <a:ext cx="4081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การขาดของวงจรไฟแสงสว่าง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845832" y="4160473"/>
            <a:ext cx="5553262" cy="1785962"/>
            <a:chOff x="1794" y="11124"/>
            <a:chExt cx="8746" cy="2812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2641" y="11124"/>
              <a:ext cx="4980" cy="2528"/>
              <a:chOff x="2280" y="10620"/>
              <a:chExt cx="8535" cy="4333"/>
            </a:xfrm>
          </p:grpSpPr>
          <p:pic>
            <p:nvPicPr>
              <p:cNvPr id="15372" name="Picture 12" descr="DSCF1620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8000"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10620"/>
                <a:ext cx="5775" cy="4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Group 8"/>
              <p:cNvGrpSpPr>
                <a:grpSpLocks/>
              </p:cNvGrpSpPr>
              <p:nvPr/>
            </p:nvGrpSpPr>
            <p:grpSpPr bwMode="auto">
              <a:xfrm>
                <a:off x="2280" y="11700"/>
                <a:ext cx="3720" cy="1980"/>
                <a:chOff x="2040" y="11700"/>
                <a:chExt cx="3720" cy="1980"/>
              </a:xfrm>
            </p:grpSpPr>
            <p:pic>
              <p:nvPicPr>
                <p:cNvPr id="15371" name="Picture 11" descr="DSCF173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12000" contras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2" t="14999" r="4338" b="10001"/>
                <a:stretch>
                  <a:fillRect/>
                </a:stretch>
              </p:blipFill>
              <p:spPr bwMode="auto">
                <a:xfrm>
                  <a:off x="2280" y="12000"/>
                  <a:ext cx="1980" cy="14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AutoShape 10"/>
                <p:cNvSpPr>
                  <a:spLocks noChangeArrowheads="1"/>
                </p:cNvSpPr>
                <p:nvPr/>
              </p:nvSpPr>
              <p:spPr bwMode="auto">
                <a:xfrm>
                  <a:off x="2040" y="11700"/>
                  <a:ext cx="2400" cy="1980"/>
                </a:xfrm>
                <a:prstGeom prst="roundRect">
                  <a:avLst>
                    <a:gd name="adj" fmla="val 9847"/>
                  </a:avLst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chemeClr val="accent2">
                        <a:lumMod val="75000"/>
                      </a:schemeClr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3" name="Line 9"/>
                <p:cNvSpPr>
                  <a:spLocks noChangeShapeType="1"/>
                </p:cNvSpPr>
                <p:nvPr/>
              </p:nvSpPr>
              <p:spPr bwMode="auto">
                <a:xfrm>
                  <a:off x="4440" y="12600"/>
                  <a:ext cx="1320" cy="0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chemeClr val="accent2">
                        <a:lumMod val="75000"/>
                      </a:schemeClr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794" y="13084"/>
              <a:ext cx="2128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สวิตช์ไฟหน้า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4251" y="13434"/>
              <a:ext cx="1339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ไฟหน้า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7642" y="12603"/>
              <a:ext cx="2898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ตัวปั่นไฟ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และพัดลม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4" name="สี่เหลี่ยมผืนผ้า 13"/>
          <p:cNvSpPr/>
          <p:nvPr/>
        </p:nvSpPr>
        <p:spPr>
          <a:xfrm>
            <a:off x="4841193" y="4529864"/>
            <a:ext cx="3695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การตรวจการขาดของวงจรไฟแสงสว่าง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41930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0" y="814593"/>
            <a:ext cx="7001100" cy="2955742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678725" y="4024482"/>
            <a:ext cx="5786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ไดอะแกรมวงจรไฟแสงสว่างและตรวจเช็ควงจรไฟ</a:t>
            </a:r>
            <a:endParaRPr lang="th-TH" sz="24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47389" y="4579285"/>
            <a:ext cx="864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วิธีการตรวจ</a:t>
            </a:r>
            <a:r>
              <a:rPr lang="th-TH" sz="2400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ใช้มิเตอร์ตรวจเช็ควงจรไฟและอุปกรณ์ในวงจรแต่ละจุดเพื่อหาข้อขัดข้องในวงจร เพื่อทำการแก้ไขให้ทำงานตามปกติ เช่น ตรวจการขาดของหลอดไฟ ขั้วต่อสายไฟแต่ละจุดและการขาดของฟิวส์เป็นต้น</a:t>
            </a:r>
            <a:endParaRPr lang="en-US" sz="2400" dirty="0">
              <a:solidFill>
                <a:srgbClr val="000099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08065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0" y="808017"/>
            <a:ext cx="568818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41169" y="1431825"/>
            <a:ext cx="8627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ประกอบให้ประกอบย้อนกลับจากการถอด ตามลำดับดังนี้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หม้อน้ำ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810067" y="2415400"/>
            <a:ext cx="5523865" cy="1114425"/>
            <a:chOff x="979" y="10289"/>
            <a:chExt cx="8699" cy="1755"/>
          </a:xfrm>
        </p:grpSpPr>
        <p:pic>
          <p:nvPicPr>
            <p:cNvPr id="17417" name="Picture 9" descr="DSCF168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75" b="10001"/>
            <a:stretch>
              <a:fillRect/>
            </a:stretch>
          </p:blipFill>
          <p:spPr bwMode="auto">
            <a:xfrm>
              <a:off x="2722" y="10289"/>
              <a:ext cx="2880" cy="1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6" name="Picture 8" descr="DSCF168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" y="10335"/>
              <a:ext cx="2280" cy="1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979" y="10967"/>
              <a:ext cx="1503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err="1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ปะเก็น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8302" y="11042"/>
              <a:ext cx="1376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หม้อน้ำ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422" y="11295"/>
              <a:ext cx="48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7882" y="11327"/>
              <a:ext cx="48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9" name="สี่เหลี่ยมผืนผ้า 8"/>
          <p:cNvSpPr/>
          <p:nvPr/>
        </p:nvSpPr>
        <p:spPr>
          <a:xfrm>
            <a:off x="3660102" y="3757301"/>
            <a:ext cx="203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การประกอบหม้อน้ำ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70822" y="4406856"/>
            <a:ext cx="8497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endParaRPr lang="en-US" sz="2400" b="1" dirty="0">
              <a:solidFill>
                <a:srgbClr val="7030A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spc="-20" dirty="0" smtClean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ใส่</a:t>
            </a:r>
            <a:r>
              <a:rPr lang="th-TH" sz="2400" spc="-20" dirty="0" err="1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ปะเก็น</a:t>
            </a:r>
            <a:r>
              <a:rPr lang="th-TH" sz="2400" spc="-2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รองด้านล่างของหม้อน้ำและทาจาระบีที่</a:t>
            </a:r>
            <a:r>
              <a:rPr lang="th-TH" sz="2400" spc="-20" dirty="0" err="1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ปะเก็น</a:t>
            </a:r>
            <a:r>
              <a:rPr lang="th-TH" sz="2400" spc="-2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เพื่อไม่ให้น้ำหล่อเย็นในหม้อน้ำรั่ว</a:t>
            </a:r>
            <a:endParaRPr lang="en-US" sz="2400" dirty="0">
              <a:solidFill>
                <a:srgbClr val="7030A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ใส่</a:t>
            </a:r>
            <a:r>
              <a:rPr lang="th-TH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หม้อน้ำและขันนอตยึดหม้อน้ำให้แน่น </a:t>
            </a:r>
            <a:endParaRPr lang="en-US" sz="2400" dirty="0">
              <a:solidFill>
                <a:srgbClr val="7030A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17241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98745" y="599554"/>
            <a:ext cx="3158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ชิ้นส่วนชุดพัดลม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010757" y="1277654"/>
            <a:ext cx="5122486" cy="1390389"/>
            <a:chOff x="2311" y="2384"/>
            <a:chExt cx="6301" cy="1711"/>
          </a:xfrm>
        </p:grpSpPr>
        <p:pic>
          <p:nvPicPr>
            <p:cNvPr id="18439" name="Picture 7" descr="DSCF170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" y="2444"/>
              <a:ext cx="2175" cy="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369" y="3371"/>
              <a:ext cx="97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พัดลม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734" y="3642"/>
              <a:ext cx="84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pic>
          <p:nvPicPr>
            <p:cNvPr id="18436" name="Picture 4" descr="DSCF170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" y="2384"/>
              <a:ext cx="2280" cy="1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7921" y="2921"/>
              <a:ext cx="691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มู่เล่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Line 2"/>
            <p:cNvSpPr>
              <a:spLocks noChangeShapeType="1"/>
            </p:cNvSpPr>
            <p:nvPr/>
          </p:nvSpPr>
          <p:spPr bwMode="auto">
            <a:xfrm>
              <a:off x="7036" y="3212"/>
              <a:ext cx="96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9" name="สี่เหลี่ยมผืนผ้า 8"/>
          <p:cNvSpPr/>
          <p:nvPr/>
        </p:nvSpPr>
        <p:spPr>
          <a:xfrm>
            <a:off x="3266995" y="2927156"/>
            <a:ext cx="2610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การประกอบชิ้นส่วนพัดลม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84967" y="3532865"/>
            <a:ext cx="8574066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ชุดพัดลมเข้ากับหม้อน้ำ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99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US" sz="2400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010757" y="423853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079832" y="4315319"/>
            <a:ext cx="2572967" cy="1471613"/>
            <a:chOff x="3575" y="9571"/>
            <a:chExt cx="4053" cy="2317"/>
          </a:xfrm>
        </p:grpSpPr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6493" y="9571"/>
              <a:ext cx="1135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พัดลม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3575" y="9811"/>
              <a:ext cx="3002" cy="2077"/>
              <a:chOff x="3829" y="9880"/>
              <a:chExt cx="2670" cy="1847"/>
            </a:xfrm>
          </p:grpSpPr>
          <p:pic>
            <p:nvPicPr>
              <p:cNvPr id="18446" name="Picture 14" descr="DSCF170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9" y="9972"/>
                <a:ext cx="2340" cy="1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5419" y="9880"/>
                <a:ext cx="1080" cy="540"/>
              </a:xfrm>
              <a:custGeom>
                <a:avLst/>
                <a:gdLst>
                  <a:gd name="T0" fmla="*/ 0 w 1080"/>
                  <a:gd name="T1" fmla="*/ 540 h 540"/>
                  <a:gd name="T2" fmla="*/ 0 w 1080"/>
                  <a:gd name="T3" fmla="*/ 0 h 540"/>
                  <a:gd name="T4" fmla="*/ 1080 w 1080"/>
                  <a:gd name="T5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0" h="540">
                    <a:moveTo>
                      <a:pt x="0" y="540"/>
                    </a:moveTo>
                    <a:lnTo>
                      <a:pt x="0" y="0"/>
                    </a:lnTo>
                    <a:lnTo>
                      <a:pt x="108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6" name="สี่เหลี่ยมผืนผ้า 15"/>
          <p:cNvSpPr/>
          <p:nvPr/>
        </p:nvSpPr>
        <p:spPr>
          <a:xfrm>
            <a:off x="4824051" y="4889313"/>
            <a:ext cx="3494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การประกอบชุดพัดลมเข้ากับหม้อน้ำ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14800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9310" y="609580"/>
            <a:ext cx="863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แท่นยึดฐานรองถังน้ำมันเชื้อเพลิง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00030" y="1170173"/>
            <a:ext cx="3398112" cy="1104900"/>
            <a:chOff x="1641" y="2231"/>
            <a:chExt cx="5350" cy="1740"/>
          </a:xfrm>
        </p:grpSpPr>
        <p:pic>
          <p:nvPicPr>
            <p:cNvPr id="19460" name="Picture 4" descr="DSCF17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" y="2231"/>
              <a:ext cx="2340" cy="1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641" y="2727"/>
              <a:ext cx="2986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แท่นยึดฐานรอง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4531" y="3003"/>
              <a:ext cx="96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7" name="สี่เหลี่ยมผืนผ้า 6"/>
          <p:cNvSpPr/>
          <p:nvPr/>
        </p:nvSpPr>
        <p:spPr>
          <a:xfrm>
            <a:off x="4064418" y="1491790"/>
            <a:ext cx="4395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การประกอบแท่นยึดฐานรองถังน้ำมันเชื้อเพลิง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9309" y="2366326"/>
            <a:ext cx="86366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วิธีการ</a:t>
            </a:r>
            <a:r>
              <a:rPr lang="th-TH" sz="2400" b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	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ประกอบ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แท่นฐานรองถังน้ำมันเชื้อเพลิงเข้ากับเสื้อเครื่องยนต์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 err="1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ยึดแท่นฐานรองน้ำมันเชื้อเพลิงให้แน่น</a:t>
            </a:r>
            <a:endParaRPr lang="en-US" sz="2400" dirty="0">
              <a:solidFill>
                <a:srgbClr val="00808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69309" y="3701529"/>
            <a:ext cx="5868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สายพานพัดลม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252603" y="450944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1319449" y="4262122"/>
            <a:ext cx="2789238" cy="1152525"/>
            <a:chOff x="3588" y="6778"/>
            <a:chExt cx="4393" cy="1814"/>
          </a:xfrm>
        </p:grpSpPr>
        <p:pic>
          <p:nvPicPr>
            <p:cNvPr id="19466" name="Picture 10" descr="DSCF17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" y="6778"/>
              <a:ext cx="2400" cy="1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6423" y="7602"/>
              <a:ext cx="1558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สายพานพัดลม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5163" y="7902"/>
              <a:ext cx="132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4" name="สี่เหลี่ยมผืนผ้า 13"/>
          <p:cNvSpPr/>
          <p:nvPr/>
        </p:nvSpPr>
        <p:spPr>
          <a:xfrm>
            <a:off x="893461" y="5685240"/>
            <a:ext cx="2720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การประกอบสายพานพัดลม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157576" y="4068753"/>
            <a:ext cx="4748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วิธีการประกอบ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สายพานเข้ากับมู่เล่ล้อช่วยแรง, มู่เล่พัดลมและมู่เล่ลูกรอกตั้งสายพานพัดลม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ปรับ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นอตที่หางปลาตั้งความตึงสายพานพัดลม ตั้งให้สายพานมีความตึงตามมาตรฐานที่กำหนด (ระยะหย่อนของสายพานพัดลมประมาณ 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 – 15 </a:t>
            </a:r>
            <a:r>
              <a:rPr lang="th-TH" sz="2400" dirty="0" err="1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มม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.)</a:t>
            </a:r>
            <a:endParaRPr lang="en-US" sz="2400" dirty="0">
              <a:solidFill>
                <a:srgbClr val="00808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74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5274" y="511872"/>
            <a:ext cx="2274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ไฟหน้า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116377" y="981768"/>
            <a:ext cx="4366800" cy="1515432"/>
            <a:chOff x="1223" y="11353"/>
            <a:chExt cx="6878" cy="2386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5701" y="11353"/>
              <a:ext cx="2400" cy="2386"/>
              <a:chOff x="6360" y="8866"/>
              <a:chExt cx="2400" cy="2386"/>
            </a:xfrm>
          </p:grpSpPr>
          <p:pic>
            <p:nvPicPr>
              <p:cNvPr id="20489" name="Picture 9" descr="DSCF1715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2000"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0" y="9452"/>
                <a:ext cx="2400" cy="1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7200" y="8866"/>
                <a:ext cx="14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ฟิวส์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7920" y="9360"/>
                <a:ext cx="0" cy="7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FF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1223" y="11896"/>
              <a:ext cx="3638" cy="1796"/>
              <a:chOff x="1223" y="11896"/>
              <a:chExt cx="3638" cy="1796"/>
            </a:xfrm>
          </p:grpSpPr>
          <p:pic>
            <p:nvPicPr>
              <p:cNvPr id="20485" name="Picture 5" descr="DSCF171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30000" contrast="4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1" y="11896"/>
                <a:ext cx="2400" cy="17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1223" y="12852"/>
                <a:ext cx="1755" cy="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ไฟหน้า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8" name="Line 3"/>
              <p:cNvSpPr>
                <a:spLocks noChangeShapeType="1"/>
              </p:cNvSpPr>
              <p:nvPr/>
            </p:nvSpPr>
            <p:spPr bwMode="auto">
              <a:xfrm>
                <a:off x="2941" y="12995"/>
                <a:ext cx="48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FF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1" name="สี่เหลี่ยมผืนผ้า 10"/>
          <p:cNvSpPr/>
          <p:nvPr/>
        </p:nvSpPr>
        <p:spPr>
          <a:xfrm>
            <a:off x="3608078" y="2906298"/>
            <a:ext cx="2000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การประกอบไฟหน้า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85274" y="3777061"/>
            <a:ext cx="86082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	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ไฟหน้าเข้ากับแท่นยึดด้านหน้าของเครื่องยนต์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ต่อ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สายไฟกราวด์เส้นสีเขียวผ่านฟิวส์ลงกราวด์ที่เสื้อเครื่องยนต์ด้านหน้า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จัด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วางสายไฟของชุดไฟหน้าวางไว้ในตำแหน่งที่เรียบร้อย</a:t>
            </a:r>
            <a:endParaRPr lang="en-US" sz="2400" dirty="0">
              <a:solidFill>
                <a:srgbClr val="00808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70594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7275" y="612080"/>
            <a:ext cx="3228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7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ถังน้ำมันเชื้อเพลิง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750820" y="1285072"/>
            <a:ext cx="3785235" cy="1481793"/>
            <a:chOff x="3720" y="2225"/>
            <a:chExt cx="5961" cy="2333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720" y="2304"/>
              <a:ext cx="5220" cy="2254"/>
              <a:chOff x="3600" y="2814"/>
              <a:chExt cx="5220" cy="2254"/>
            </a:xfrm>
          </p:grpSpPr>
          <p:pic>
            <p:nvPicPr>
              <p:cNvPr id="21513" name="Picture 9" descr="DSCF171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" y="3402"/>
                <a:ext cx="2183" cy="1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12" name="Picture 8" descr="DSCF171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0" y="3477"/>
                <a:ext cx="2100" cy="1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Group 5"/>
              <p:cNvGrpSpPr>
                <a:grpSpLocks/>
              </p:cNvGrpSpPr>
              <p:nvPr/>
            </p:nvGrpSpPr>
            <p:grpSpPr bwMode="auto">
              <a:xfrm>
                <a:off x="4472" y="2814"/>
                <a:ext cx="2826" cy="1599"/>
                <a:chOff x="4472" y="2814"/>
                <a:chExt cx="2826" cy="1599"/>
              </a:xfrm>
            </p:grpSpPr>
            <p:sp>
              <p:nvSpPr>
                <p:cNvPr id="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472" y="2814"/>
                  <a:ext cx="2826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50000"/>
                        </a:schemeClr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ถังน้ำมันเชื้อเพลิง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" name="Freeform 6"/>
                <p:cNvSpPr>
                  <a:spLocks/>
                </p:cNvSpPr>
                <p:nvPr/>
              </p:nvSpPr>
              <p:spPr bwMode="auto">
                <a:xfrm>
                  <a:off x="5280" y="3513"/>
                  <a:ext cx="1080" cy="900"/>
                </a:xfrm>
                <a:custGeom>
                  <a:avLst/>
                  <a:gdLst>
                    <a:gd name="T0" fmla="*/ 1080 w 1080"/>
                    <a:gd name="T1" fmla="*/ 0 h 900"/>
                    <a:gd name="T2" fmla="*/ 1080 w 1080"/>
                    <a:gd name="T3" fmla="*/ 900 h 900"/>
                    <a:gd name="T4" fmla="*/ 0 w 1080"/>
                    <a:gd name="T5" fmla="*/ 900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80" h="900">
                      <a:moveTo>
                        <a:pt x="1080" y="0"/>
                      </a:moveTo>
                      <a:lnTo>
                        <a:pt x="1080" y="900"/>
                      </a:lnTo>
                      <a:lnTo>
                        <a:pt x="0" y="90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chemeClr val="accent2">
                        <a:lumMod val="50000"/>
                      </a:schemeClr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7418" y="2225"/>
              <a:ext cx="2263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เหล็กบังคับ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Line 2"/>
            <p:cNvSpPr>
              <a:spLocks noChangeShapeType="1"/>
            </p:cNvSpPr>
            <p:nvPr/>
          </p:nvSpPr>
          <p:spPr bwMode="auto">
            <a:xfrm>
              <a:off x="7995" y="2770"/>
              <a:ext cx="0" cy="7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1" name="สี่เหลี่ยมผืนผ้า 10"/>
          <p:cNvSpPr/>
          <p:nvPr/>
        </p:nvSpPr>
        <p:spPr>
          <a:xfrm>
            <a:off x="3043539" y="3126174"/>
            <a:ext cx="3021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การประกอบถังน้ำมันเชื้อเพลิง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26232" y="3799167"/>
            <a:ext cx="86236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วิธีการประกอบ</a:t>
            </a: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2400" dirty="0">
              <a:solidFill>
                <a:srgbClr val="000099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ใส่</a:t>
            </a:r>
            <a:r>
              <a:rPr lang="th-TH" sz="2400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ยางรองที่ขอบถังน้ำมันเชื้อเพลิง </a:t>
            </a:r>
            <a:r>
              <a:rPr lang="en-US" sz="2400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อัน บนและล่างที่ติดกับหม้อ</a:t>
            </a:r>
            <a:r>
              <a:rPr lang="th-TH" sz="2400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</a:t>
            </a: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2400" dirty="0">
              <a:solidFill>
                <a:srgbClr val="000099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ใส่</a:t>
            </a:r>
            <a:r>
              <a:rPr lang="th-TH" sz="2400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เหล็กบังคับยึดถังน้ำมันเชื้อเพลิงด้านบน</a:t>
            </a:r>
            <a:endParaRPr lang="en-US" sz="2400" dirty="0">
              <a:solidFill>
                <a:srgbClr val="000099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46011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1" y="643276"/>
            <a:ext cx="6080258" cy="49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75573" y="1249023"/>
            <a:ext cx="8592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i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ระบบ</a:t>
            </a:r>
            <a:r>
              <a:rPr lang="th-TH" sz="2400" i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บายความร้อนของเครื่องยนต์เล็กดีเซลมีความสำคัญในการช่วยรักษาอุณหภูมิของเครื่องยนต์ให้พอเหมาะต่อการทำงานของเครื่องยนต์ ซึ่งระบบระบายความร้อนประกอบไปด้วยชิ้นส่วนหลักคือหม้อน้ำซึ่งเป็นภาชนะสำหรับเก็บน้ำไว้สำหรับหล่อเย็น </a:t>
            </a:r>
            <a:endParaRPr lang="th-TH" sz="2400" i="1" dirty="0">
              <a:solidFill>
                <a:srgbClr val="00808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877863" y="254287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385687" y="2557213"/>
            <a:ext cx="4372625" cy="2972720"/>
            <a:chOff x="1575" y="4264"/>
            <a:chExt cx="8580" cy="5832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" y="6027"/>
              <a:ext cx="4182" cy="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1781" y="4600"/>
              <a:ext cx="2825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หม้อน้ำ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7832" y="9099"/>
              <a:ext cx="2054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ไฟหน้า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pic>
          <p:nvPicPr>
            <p:cNvPr id="2055" name="Picture 7" descr="R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6" y="4264"/>
              <a:ext cx="3720" cy="3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" y="7290"/>
              <a:ext cx="3255" cy="1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5"/>
            <p:cNvSpPr>
              <a:spLocks/>
            </p:cNvSpPr>
            <p:nvPr/>
          </p:nvSpPr>
          <p:spPr bwMode="auto">
            <a:xfrm flipV="1">
              <a:off x="3406" y="5344"/>
              <a:ext cx="1500" cy="1230"/>
            </a:xfrm>
            <a:custGeom>
              <a:avLst/>
              <a:gdLst>
                <a:gd name="T0" fmla="*/ 0 w 1440"/>
                <a:gd name="T1" fmla="*/ 0 h 1440"/>
                <a:gd name="T2" fmla="*/ 0 w 1440"/>
                <a:gd name="T3" fmla="*/ 1440 h 1440"/>
                <a:gd name="T4" fmla="*/ 1440 w 1440"/>
                <a:gd name="T5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0" h="1440">
                  <a:moveTo>
                    <a:pt x="0" y="0"/>
                  </a:moveTo>
                  <a:lnTo>
                    <a:pt x="0" y="1440"/>
                  </a:lnTo>
                  <a:lnTo>
                    <a:pt x="1440" y="144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FF66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 flipH="1" flipV="1">
              <a:off x="7846" y="5524"/>
              <a:ext cx="855" cy="1952"/>
            </a:xfrm>
            <a:custGeom>
              <a:avLst/>
              <a:gdLst>
                <a:gd name="T0" fmla="*/ 0 w 1440"/>
                <a:gd name="T1" fmla="*/ 0 h 1440"/>
                <a:gd name="T2" fmla="*/ 0 w 1440"/>
                <a:gd name="T3" fmla="*/ 1440 h 1440"/>
                <a:gd name="T4" fmla="*/ 1440 w 1440"/>
                <a:gd name="T5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0" h="1440">
                  <a:moveTo>
                    <a:pt x="0" y="0"/>
                  </a:moveTo>
                  <a:lnTo>
                    <a:pt x="0" y="1440"/>
                  </a:lnTo>
                  <a:lnTo>
                    <a:pt x="1440" y="144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FF66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9" name="สี่เหลี่ยมผืนผ้า 8"/>
          <p:cNvSpPr/>
          <p:nvPr/>
        </p:nvSpPr>
        <p:spPr>
          <a:xfrm>
            <a:off x="1481203" y="5599224"/>
            <a:ext cx="6181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ระบบระบายความร้อนและระบบไฟเครื่องยนต์เล็กดีเซล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0186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-488224" y="561976"/>
            <a:ext cx="3877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8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ฝาครอบไฟหน้า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5035402" y="1290241"/>
            <a:ext cx="2571402" cy="1146175"/>
            <a:chOff x="2641" y="2549"/>
            <a:chExt cx="4050" cy="1805"/>
          </a:xfrm>
        </p:grpSpPr>
        <p:pic>
          <p:nvPicPr>
            <p:cNvPr id="22532" name="Picture 4" descr="DSCF17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" y="2549"/>
              <a:ext cx="2400" cy="1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3859" y="3398"/>
              <a:ext cx="79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641" y="3063"/>
              <a:ext cx="1434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ฝาครอบไฟหน้า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7" name="สี่เหลี่ยมผืนผ้า 6"/>
          <p:cNvSpPr/>
          <p:nvPr/>
        </p:nvSpPr>
        <p:spPr>
          <a:xfrm>
            <a:off x="5452538" y="2774532"/>
            <a:ext cx="278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การประกอบฝาครอบไฟหน้า</a:t>
            </a:r>
            <a:endParaRPr lang="th-TH" sz="2400" b="1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97010" y="1242080"/>
            <a:ext cx="4351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วิธีการประกอบ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90600" algn="l"/>
              </a:tabLs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ฝาครอบไฟหน้าด้านบนของถังน้ำมันเชื้อเพลิง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 err="1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ยึดฝาครอบไฟหน้าให้แน่น</a:t>
            </a:r>
            <a:endParaRPr lang="en-US" sz="2400" dirty="0">
              <a:solidFill>
                <a:srgbClr val="00808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6784" y="3252227"/>
            <a:ext cx="8611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9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ฝาครอบพัดลมและตะแกรงพัดลม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940587" y="408462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2291609" y="3918164"/>
            <a:ext cx="4633808" cy="1481138"/>
            <a:chOff x="2002" y="7072"/>
            <a:chExt cx="7298" cy="2333"/>
          </a:xfrm>
        </p:grpSpPr>
        <p:pic>
          <p:nvPicPr>
            <p:cNvPr id="22538" name="Picture 10" descr="DSCF1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" y="7072"/>
              <a:ext cx="2983" cy="2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569" y="7279"/>
              <a:ext cx="3731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ประกอบฝาครอบพัดลม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และตะแกรงพัดลม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4788" y="7708"/>
              <a:ext cx="76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4" name="สี่เหลี่ยมผืนผ้า 13"/>
          <p:cNvSpPr/>
          <p:nvPr/>
        </p:nvSpPr>
        <p:spPr>
          <a:xfrm>
            <a:off x="2291609" y="5834406"/>
            <a:ext cx="4701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การประกอบฝาครอบพัดลมและตะแกรงพัดลม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86887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1835" y="709789"/>
            <a:ext cx="8599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ฝาครอบหม้อน้ำและตะแกรงหม้อน้ำ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951978" y="100217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951978" y="1361699"/>
            <a:ext cx="3920961" cy="1614488"/>
            <a:chOff x="3214" y="2217"/>
            <a:chExt cx="6176" cy="2543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699" y="3121"/>
              <a:ext cx="2691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ตะแกรงหม้อน้ำ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3214" y="2217"/>
              <a:ext cx="3459" cy="2543"/>
              <a:chOff x="3781" y="2502"/>
              <a:chExt cx="2788" cy="2050"/>
            </a:xfrm>
          </p:grpSpPr>
          <p:pic>
            <p:nvPicPr>
              <p:cNvPr id="23556" name="Picture 4" descr="DSCF172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1" y="2502"/>
                <a:ext cx="2588" cy="2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Line 3"/>
              <p:cNvSpPr>
                <a:spLocks noChangeShapeType="1"/>
              </p:cNvSpPr>
              <p:nvPr/>
            </p:nvSpPr>
            <p:spPr bwMode="auto">
              <a:xfrm>
                <a:off x="5479" y="3477"/>
                <a:ext cx="109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" name="สี่เหลี่ยมผืนผ้า 7"/>
          <p:cNvSpPr/>
          <p:nvPr/>
        </p:nvSpPr>
        <p:spPr>
          <a:xfrm>
            <a:off x="94251" y="3101548"/>
            <a:ext cx="4916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การประกอบฝาครอบหม้อน้ำและตะแกรงหม้อน้ำ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747672" y="1268836"/>
            <a:ext cx="4133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วิธีการประกอบ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ฝาครอบและใส่ตะแกรงหม้อน้ำ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โบล์ทยึด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ตะแกรงและขัน</a:t>
            </a:r>
            <a:r>
              <a:rPr lang="th-TH" sz="24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โบล์ทยึด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ตะแกรงให้แน่น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81835" y="3730240"/>
            <a:ext cx="8589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ฝาครอบหม้อน้ำหรือฝากระโปรงด้านบนหม้อน้ำ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1345961" y="4454957"/>
            <a:ext cx="6861014" cy="1095375"/>
            <a:chOff x="393" y="8071"/>
            <a:chExt cx="10569" cy="1725"/>
          </a:xfrm>
        </p:grpSpPr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393" y="8071"/>
              <a:ext cx="5833" cy="1725"/>
              <a:chOff x="1523" y="12780"/>
              <a:chExt cx="5833" cy="1725"/>
            </a:xfrm>
          </p:grpSpPr>
          <p:pic>
            <p:nvPicPr>
              <p:cNvPr id="23568" name="Picture 16" descr="DSCF173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3" y="12780"/>
                <a:ext cx="2295" cy="1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rot="5400000" flipH="1">
                <a:off x="3836" y="13046"/>
                <a:ext cx="0" cy="54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chemeClr val="accent2">
                      <a:lumMod val="50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4070" y="12925"/>
                <a:ext cx="3286" cy="1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ฝากระโปรงด้านบน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5698" y="8071"/>
              <a:ext cx="5264" cy="1725"/>
              <a:chOff x="6828" y="12780"/>
              <a:chExt cx="5264" cy="1725"/>
            </a:xfrm>
          </p:grpSpPr>
          <p:pic>
            <p:nvPicPr>
              <p:cNvPr id="23564" name="Picture 12" descr="DSCF173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8" y="12780"/>
                <a:ext cx="2295" cy="1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rot="5400000" flipH="1">
                <a:off x="8919" y="12984"/>
                <a:ext cx="0" cy="8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chemeClr val="accent2">
                      <a:lumMod val="50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9348" y="13080"/>
                <a:ext cx="2744" cy="1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ชุดสายไฟแสงสว่าง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" name="สี่เหลี่ยมผืนผ้า 18"/>
          <p:cNvSpPr/>
          <p:nvPr/>
        </p:nvSpPr>
        <p:spPr>
          <a:xfrm>
            <a:off x="1345961" y="5860136"/>
            <a:ext cx="6547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การประกอบฝาครอบหม้อน้ำหรือฝากระโปรงด้านบนหม้อน้ำ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12608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9915" y="758611"/>
            <a:ext cx="8624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01688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12	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ฝาครอบด้านบนของฝาครอบหม้อน้ำ, ฝาครอบด้านข้างท่อไอดี ไอเสียและ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หู   	ยก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เครื่อง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5121541" y="2006544"/>
            <a:ext cx="3486150" cy="1568450"/>
            <a:chOff x="3750" y="11032"/>
            <a:chExt cx="5490" cy="2470"/>
          </a:xfrm>
        </p:grpSpPr>
        <p:pic>
          <p:nvPicPr>
            <p:cNvPr id="24584" name="Picture 8" descr="DSCF173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" y="11972"/>
              <a:ext cx="1980" cy="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3" name="Picture 7" descr="DSCF17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" y="11897"/>
              <a:ext cx="2145" cy="1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3750" y="11032"/>
              <a:ext cx="5250" cy="1388"/>
              <a:chOff x="3750" y="11032"/>
              <a:chExt cx="5250" cy="1388"/>
            </a:xfrm>
          </p:grpSpPr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6360" y="11032"/>
                <a:ext cx="26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ฝาครอบด้านข้าง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3750" y="11039"/>
                <a:ext cx="249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ฝาครอบด้านบน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>
                <a:off x="4677" y="11700"/>
                <a:ext cx="0" cy="7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chemeClr val="accent2">
                      <a:lumMod val="75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Line 3"/>
              <p:cNvSpPr>
                <a:spLocks noChangeShapeType="1"/>
              </p:cNvSpPr>
              <p:nvPr/>
            </p:nvSpPr>
            <p:spPr bwMode="auto">
              <a:xfrm>
                <a:off x="7680" y="11670"/>
                <a:ext cx="0" cy="7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chemeClr val="accent2">
                      <a:lumMod val="75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0" name="สี่เหลี่ยมผืนผ้า 9"/>
          <p:cNvSpPr/>
          <p:nvPr/>
        </p:nvSpPr>
        <p:spPr>
          <a:xfrm>
            <a:off x="4459265" y="4002866"/>
            <a:ext cx="4684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การประกอบฝาครอบด้านบนของฝาครอบหม้อ</a:t>
            </a:r>
            <a:r>
              <a:rPr lang="th-TH" sz="20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</a:t>
            </a:r>
          </a:p>
          <a:p>
            <a:pPr algn="ctr">
              <a:spcAft>
                <a:spcPts val="0"/>
              </a:spcAft>
            </a:pPr>
            <a:r>
              <a:rPr lang="th-TH" sz="20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</a:t>
            </a:r>
            <a:r>
              <a:rPr lang="th-TH" sz="20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ครอบด้านข้างท่อไอดีไอเสียและหูยกเครื่อง</a:t>
            </a:r>
            <a:endParaRPr lang="en-US" sz="2000" b="1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89788" y="1563358"/>
            <a:ext cx="43400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363538" algn="l"/>
              </a:tabLst>
            </a:pPr>
            <a:r>
              <a:rPr lang="th-TH" sz="2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วิธีการประกอบ	</a:t>
            </a:r>
            <a:endParaRPr lang="en-US" sz="2400" dirty="0">
              <a:solidFill>
                <a:srgbClr val="6600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363538" algn="l"/>
              </a:tabLst>
            </a:pPr>
            <a:r>
              <a:rPr lang="en-US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ฝาครอบบนฝาครอบหม้อน้ำแล้วขัน</a:t>
            </a:r>
            <a:r>
              <a:rPr lang="th-TH" sz="2400" dirty="0" err="1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ยึดให้แน่น</a:t>
            </a:r>
            <a:endParaRPr lang="en-US" sz="2400" dirty="0">
              <a:solidFill>
                <a:srgbClr val="6600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363538" algn="l"/>
              </a:tabLst>
            </a:pPr>
            <a:r>
              <a:rPr lang="en-US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ฝาครอบด้านข้างเครื่องซ้ายและขวาของเครื่องแล้วขัน</a:t>
            </a:r>
            <a:r>
              <a:rPr lang="th-TH" sz="2400" dirty="0" err="1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ยึดให้แน่น</a:t>
            </a:r>
            <a:endParaRPr lang="en-US" sz="2400" dirty="0">
              <a:solidFill>
                <a:srgbClr val="6600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363538" algn="l"/>
              </a:tabLst>
            </a:pPr>
            <a:r>
              <a:rPr lang="en-US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หูยกเครื่อง</a:t>
            </a:r>
            <a:endParaRPr lang="en-US" sz="2400" dirty="0">
              <a:solidFill>
                <a:srgbClr val="6600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363538" algn="l"/>
              </a:tabLst>
            </a:pPr>
            <a:r>
              <a:rPr lang="en-US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เติม</a:t>
            </a:r>
            <a:r>
              <a:rPr lang="th-TH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น้ำมันเชื้อเพลิงและปิดฝาถังน้ำมันเชื้อเพลิง</a:t>
            </a:r>
            <a:endParaRPr lang="en-US" sz="2400" dirty="0">
              <a:solidFill>
                <a:srgbClr val="6600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363538" algn="l"/>
              </a:tabLst>
            </a:pPr>
            <a:r>
              <a:rPr lang="en-US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5</a:t>
            </a:r>
            <a:r>
              <a:rPr lang="th-TH" sz="2400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เติม</a:t>
            </a:r>
            <a:r>
              <a:rPr lang="th-TH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น้ำหล่อเย็นในหม้อน้ำและปิดฝาหม้อน้ำ</a:t>
            </a:r>
            <a:endParaRPr lang="en-US" sz="2400" dirty="0">
              <a:solidFill>
                <a:srgbClr val="6600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363538" algn="l"/>
              </a:tabLst>
            </a:pPr>
            <a:r>
              <a:rPr lang="en-US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6</a:t>
            </a:r>
            <a:r>
              <a:rPr lang="th-TH" sz="2400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ตรวจสอบ</a:t>
            </a:r>
            <a:r>
              <a:rPr lang="th-TH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ความถูกต้องของการประกอบและตรวจเช็คการรั่วไหลของน้ำถ้ามีให้แก้ไขให้เรียบร้อย</a:t>
            </a:r>
            <a:endParaRPr lang="en-US" sz="2400" dirty="0">
              <a:solidFill>
                <a:srgbClr val="660066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4665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3" y="849938"/>
            <a:ext cx="6250931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75571" y="1526456"/>
            <a:ext cx="8611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ถ่าย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น้ำหล่อเย็นในเครื่องยนต์ออก	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514600" y="2305247"/>
            <a:ext cx="4114800" cy="1976453"/>
            <a:chOff x="2640" y="3780"/>
            <a:chExt cx="7008" cy="3239"/>
          </a:xfrm>
        </p:grpSpPr>
        <p:pic>
          <p:nvPicPr>
            <p:cNvPr id="3080" name="Picture 8" descr="ถ่ายนำหล่อเย็น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" y="4140"/>
              <a:ext cx="2568" cy="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2640" y="3780"/>
              <a:ext cx="5760" cy="3239"/>
              <a:chOff x="2640" y="3750"/>
              <a:chExt cx="5760" cy="3239"/>
            </a:xfrm>
          </p:grpSpPr>
          <p:pic>
            <p:nvPicPr>
              <p:cNvPr id="3079" name="Picture 7" descr="คูโบต้า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11"/>
              <a:stretch>
                <a:fillRect/>
              </a:stretch>
            </p:blipFill>
            <p:spPr bwMode="auto">
              <a:xfrm rot="-151962">
                <a:off x="2640" y="3750"/>
                <a:ext cx="3526" cy="23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oup 3"/>
              <p:cNvGrpSpPr>
                <a:grpSpLocks/>
              </p:cNvGrpSpPr>
              <p:nvPr/>
            </p:nvGrpSpPr>
            <p:grpSpPr bwMode="auto">
              <a:xfrm>
                <a:off x="3735" y="5811"/>
                <a:ext cx="4665" cy="1178"/>
                <a:chOff x="3975" y="5691"/>
                <a:chExt cx="4665" cy="1178"/>
              </a:xfrm>
            </p:grpSpPr>
            <p:sp>
              <p:nvSpPr>
                <p:cNvPr id="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787" y="6161"/>
                  <a:ext cx="3226" cy="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ก๊อกถ่ายน้ำหล่อเย็น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" name="Freeform 5"/>
                <p:cNvSpPr>
                  <a:spLocks/>
                </p:cNvSpPr>
                <p:nvPr/>
              </p:nvSpPr>
              <p:spPr bwMode="auto">
                <a:xfrm>
                  <a:off x="3975" y="5706"/>
                  <a:ext cx="1380" cy="360"/>
                </a:xfrm>
                <a:custGeom>
                  <a:avLst/>
                  <a:gdLst>
                    <a:gd name="T0" fmla="*/ 0 w 1980"/>
                    <a:gd name="T1" fmla="*/ 0 h 360"/>
                    <a:gd name="T2" fmla="*/ 0 w 1980"/>
                    <a:gd name="T3" fmla="*/ 360 h 360"/>
                    <a:gd name="T4" fmla="*/ 1980 w 1980"/>
                    <a:gd name="T5" fmla="*/ 36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" h="360">
                      <a:moveTo>
                        <a:pt x="0" y="0"/>
                      </a:moveTo>
                      <a:lnTo>
                        <a:pt x="0" y="360"/>
                      </a:lnTo>
                      <a:lnTo>
                        <a:pt x="1980" y="36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" name="Freeform 4"/>
                <p:cNvSpPr>
                  <a:spLocks/>
                </p:cNvSpPr>
                <p:nvPr/>
              </p:nvSpPr>
              <p:spPr bwMode="auto">
                <a:xfrm flipH="1">
                  <a:off x="7215" y="5691"/>
                  <a:ext cx="1425" cy="360"/>
                </a:xfrm>
                <a:custGeom>
                  <a:avLst/>
                  <a:gdLst>
                    <a:gd name="T0" fmla="*/ 0 w 1980"/>
                    <a:gd name="T1" fmla="*/ 0 h 360"/>
                    <a:gd name="T2" fmla="*/ 0 w 1980"/>
                    <a:gd name="T3" fmla="*/ 360 h 360"/>
                    <a:gd name="T4" fmla="*/ 1980 w 1980"/>
                    <a:gd name="T5" fmla="*/ 36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" h="360">
                      <a:moveTo>
                        <a:pt x="0" y="0"/>
                      </a:moveTo>
                      <a:lnTo>
                        <a:pt x="0" y="360"/>
                      </a:lnTo>
                      <a:lnTo>
                        <a:pt x="1980" y="36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11" name="สี่เหลี่ยมผืนผ้า 10"/>
          <p:cNvSpPr/>
          <p:nvPr/>
        </p:nvSpPr>
        <p:spPr>
          <a:xfrm>
            <a:off x="3604203" y="4507910"/>
            <a:ext cx="1954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การถ่ายน้ำหล่อเย็น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09750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0251" y="574502"/>
            <a:ext cx="2632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13.1</a:t>
            </a:r>
            <a:r>
              <a:rPr lang="th-TH" sz="2400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หูยกเครื่องออก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098" name="Picture 2" descr="ถอดหูยกเครื่อ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t="8914" r="4608"/>
          <a:stretch>
            <a:fillRect/>
          </a:stretch>
        </p:blipFill>
        <p:spPr bwMode="auto">
          <a:xfrm>
            <a:off x="1891429" y="1095934"/>
            <a:ext cx="1293052" cy="132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1536152" y="2535222"/>
            <a:ext cx="1943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การถอดหูยกเครื่อง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72000" y="1226417"/>
            <a:ext cx="4283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วิธีการ</a:t>
            </a:r>
            <a:r>
              <a:rPr lang="th-TH" sz="2400" b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ถอด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หูยกเครื่องออกโดยการหมุนออก</a:t>
            </a:r>
            <a:endParaRPr lang="en-US" sz="2400" dirty="0">
              <a:solidFill>
                <a:srgbClr val="00808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4175" y="3094804"/>
            <a:ext cx="8575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ชุดฝาครอบถังด้านข้างท่อไอเสียและด้านข้างท่อไอดี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54835" y="354091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954860" y="3881190"/>
            <a:ext cx="3105743" cy="1998257"/>
            <a:chOff x="4484" y="7473"/>
            <a:chExt cx="3130" cy="2014"/>
          </a:xfrm>
        </p:grpSpPr>
        <p:pic>
          <p:nvPicPr>
            <p:cNvPr id="4103" name="Picture 7" descr="DSCF0551_resize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7560"/>
              <a:ext cx="2574" cy="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4484" y="7473"/>
              <a:ext cx="2160" cy="1198"/>
              <a:chOff x="4484" y="7473"/>
              <a:chExt cx="2160" cy="1198"/>
            </a:xfrm>
          </p:grpSpPr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4484" y="7473"/>
                <a:ext cx="216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ฝาครอบถังด้านข้าง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>
                <a:off x="6015" y="7951"/>
                <a:ext cx="0" cy="7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1" name="สี่เหลี่ยมผืนผ้า 10"/>
          <p:cNvSpPr/>
          <p:nvPr/>
        </p:nvSpPr>
        <p:spPr>
          <a:xfrm>
            <a:off x="4572000" y="3860519"/>
            <a:ext cx="4283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วิธีการ</a:t>
            </a:r>
            <a:r>
              <a:rPr lang="th-TH" sz="2400" b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 err="1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ยึดฝาครอบถังด้านข้างท่อไอเสีย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 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ด้านข้างท่อไอดีออก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ถอดฝาครอบถังด้านข้างออก</a:t>
            </a:r>
            <a:endParaRPr lang="en-US" sz="2400" dirty="0">
              <a:solidFill>
                <a:srgbClr val="00808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01548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8765" y="637132"/>
            <a:ext cx="2670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ฝาครอบไฟหน้า</a:t>
            </a:r>
            <a:endParaRPr lang="en-US" sz="18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813466" y="1522083"/>
            <a:ext cx="3419671" cy="3062446"/>
            <a:chOff x="5279" y="12363"/>
            <a:chExt cx="2619" cy="2345"/>
          </a:xfrm>
        </p:grpSpPr>
        <p:pic>
          <p:nvPicPr>
            <p:cNvPr id="5124" name="Picture 4" descr="ถอดฝาครอบไฟหน้า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5" t="19131" r="4507" b="4507"/>
            <a:stretch>
              <a:fillRect/>
            </a:stretch>
          </p:blipFill>
          <p:spPr bwMode="auto">
            <a:xfrm>
              <a:off x="5279" y="12781"/>
              <a:ext cx="2171" cy="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5978" y="12363"/>
              <a:ext cx="19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ฝาครอบไฟหน้า</a:t>
              </a:r>
              <a:endParaRPr kumimoji="0" lang="th-TH" sz="4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6720" y="12678"/>
              <a:ext cx="0" cy="3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7" name="สี่เหลี่ยมผืนผ้า 6"/>
          <p:cNvSpPr/>
          <p:nvPr/>
        </p:nvSpPr>
        <p:spPr>
          <a:xfrm>
            <a:off x="1436485" y="5030481"/>
            <a:ext cx="239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การถอดฝาครอบไฟหน้า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88291" y="1933454"/>
            <a:ext cx="43214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</a:p>
          <a:p>
            <a:pPr>
              <a:spcAft>
                <a:spcPts val="0"/>
              </a:spcAft>
            </a:pPr>
            <a:endParaRPr lang="en-US" sz="2400" b="1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 ถอด</a:t>
            </a:r>
            <a:r>
              <a:rPr lang="th-TH" sz="24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ยึดฝาครอบไฟหน้า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 marL="457200" indent="-457200">
              <a:spcAft>
                <a:spcPts val="0"/>
              </a:spcAft>
              <a:buAutoNum type="arabicPeriod"/>
              <a:tabLst>
                <a:tab pos="810260" algn="l"/>
                <a:tab pos="990600" algn="l"/>
              </a:tabLst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ถอดฝาครอบไฟหน้าออก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16797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3046" y="637132"/>
            <a:ext cx="6137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ถังน้ำมันเชื้อเพลิงออก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90806" y="92952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5310045" y="1391185"/>
            <a:ext cx="2856286" cy="2809005"/>
            <a:chOff x="5160" y="4260"/>
            <a:chExt cx="2568" cy="2526"/>
          </a:xfrm>
        </p:grpSpPr>
        <p:pic>
          <p:nvPicPr>
            <p:cNvPr id="6148" name="Picture 4" descr="DSCF0581_resize_resiz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" y="4860"/>
              <a:ext cx="2568" cy="1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6285" y="4260"/>
              <a:ext cx="14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ถังน้ำมัน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6765" y="4685"/>
              <a:ext cx="0" cy="1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7" name="สี่เหลี่ยมผืนผ้า 6"/>
          <p:cNvSpPr/>
          <p:nvPr/>
        </p:nvSpPr>
        <p:spPr>
          <a:xfrm>
            <a:off x="263046" y="1169385"/>
            <a:ext cx="504699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714375" algn="l"/>
              </a:tabLst>
            </a:pP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วิธีการถอด</a:t>
            </a:r>
          </a:p>
          <a:p>
            <a:pPr>
              <a:spcAft>
                <a:spcPts val="0"/>
              </a:spcAft>
              <a:tabLst>
                <a:tab pos="714375" algn="l"/>
              </a:tabLst>
            </a:pPr>
            <a:endParaRPr lang="en-US" sz="8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714375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ถอดท่อน้ำมันเชื้อเพลิงที่ไปเข้ากรอง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          		เชื้อเพลิงออก</a:t>
            </a:r>
          </a:p>
          <a:p>
            <a:pPr>
              <a:spcAft>
                <a:spcPts val="0"/>
              </a:spcAft>
              <a:tabLst>
                <a:tab pos="714375" algn="l"/>
              </a:tabLst>
            </a:pPr>
            <a:endParaRPr lang="en-US" sz="8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714375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 หาภาชนะที่สะอาดมาใส่น้ำมัน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เชื้อเพลิง</a:t>
            </a:r>
          </a:p>
          <a:p>
            <a:pPr>
              <a:spcAft>
                <a:spcPts val="0"/>
              </a:spcAft>
              <a:tabLst>
                <a:tab pos="714375" algn="l"/>
              </a:tabLst>
            </a:pPr>
            <a:endParaRPr lang="en-US" sz="8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14375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 ถอดท่อไล่ลมกรองน้ำมันเชื้อเพลิงออก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ท่อ</a:t>
            </a:r>
          </a:p>
          <a:p>
            <a:pPr>
              <a:spcAft>
                <a:spcPts val="0"/>
              </a:spcAft>
              <a:tabLst>
                <a:tab pos="714375" algn="l"/>
              </a:tabLst>
            </a:pPr>
            <a:endParaRPr lang="en-US" sz="8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714375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ถอดท่อน้ำมันเชื้อเพลิงไหลกลับออกจาก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ถัง			 น้ำมันเชื้อเพลิง</a:t>
            </a:r>
          </a:p>
          <a:p>
            <a:pPr>
              <a:spcAft>
                <a:spcPts val="0"/>
              </a:spcAft>
              <a:tabLst>
                <a:tab pos="714375" algn="l"/>
              </a:tabLst>
            </a:pPr>
            <a:endParaRPr lang="en-US" sz="800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714375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5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ยึดถังน้ำมันเชื้อเพลิง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>
              <a:spcAft>
                <a:spcPts val="0"/>
              </a:spcAft>
              <a:tabLst>
                <a:tab pos="714375" algn="l"/>
              </a:tabLst>
            </a:pPr>
            <a:endParaRPr lang="en-US" sz="8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714375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6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ถอดถังน้ำมันเชื้อเพลิง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>
              <a:spcAft>
                <a:spcPts val="0"/>
              </a:spcAft>
              <a:tabLst>
                <a:tab pos="714375" algn="l"/>
              </a:tabLst>
            </a:pPr>
            <a:endParaRPr lang="en-US" sz="8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tabLst>
                <a:tab pos="714375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7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ถอดผ้าสักหลาดรองใต้ถังน้ำมันเชื้อเพลิงออก</a:t>
            </a:r>
            <a:endParaRPr lang="th-TH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571843" y="4724204"/>
            <a:ext cx="256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การถอดถังน้ำมันเชื้อเพลิง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78974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4192" y="699762"/>
            <a:ext cx="1887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ไฟหน้า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76613" y="114703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5117627" y="2112329"/>
            <a:ext cx="3109913" cy="1506538"/>
            <a:chOff x="3013" y="9442"/>
            <a:chExt cx="4897" cy="2372"/>
          </a:xfrm>
        </p:grpSpPr>
        <p:pic>
          <p:nvPicPr>
            <p:cNvPr id="7174" name="Picture 6" descr="DSCF1613"/>
            <p:cNvPicPr>
              <a:picLocks noChangeAspect="1" noChangeArrowheads="1"/>
            </p:cNvPicPr>
            <p:nvPr/>
          </p:nvPicPr>
          <p:blipFill>
            <a:blip r:embed="rId2" cstate="print">
              <a:lum bright="12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95" r="6378" b="19023"/>
            <a:stretch>
              <a:fillRect/>
            </a:stretch>
          </p:blipFill>
          <p:spPr bwMode="auto">
            <a:xfrm>
              <a:off x="6016" y="10015"/>
              <a:ext cx="1894" cy="1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3013" y="9442"/>
              <a:ext cx="2568" cy="2361"/>
              <a:chOff x="3957" y="12165"/>
              <a:chExt cx="2568" cy="2361"/>
            </a:xfrm>
          </p:grpSpPr>
          <p:pic>
            <p:nvPicPr>
              <p:cNvPr id="7173" name="Picture 5" descr="DSCF0583_resize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2000" contrast="4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" y="12600"/>
                <a:ext cx="2568" cy="19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4935" y="12165"/>
                <a:ext cx="144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ไฟหน้า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7" name="Line 3"/>
              <p:cNvSpPr>
                <a:spLocks noChangeShapeType="1"/>
              </p:cNvSpPr>
              <p:nvPr/>
            </p:nvSpPr>
            <p:spPr bwMode="auto">
              <a:xfrm>
                <a:off x="5625" y="12600"/>
                <a:ext cx="0" cy="36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" name="สี่เหลี่ยมผืนผ้า 7"/>
          <p:cNvSpPr/>
          <p:nvPr/>
        </p:nvSpPr>
        <p:spPr>
          <a:xfrm>
            <a:off x="254192" y="1418265"/>
            <a:ext cx="42977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627063" algn="l"/>
              </a:tabLst>
            </a:pP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วิธีการถอด</a:t>
            </a:r>
          </a:p>
          <a:p>
            <a:pPr algn="thaiDist">
              <a:spcAft>
                <a:spcPts val="0"/>
              </a:spcAft>
              <a:tabLst>
                <a:tab pos="627063" algn="l"/>
              </a:tabLst>
            </a:pPr>
            <a:endParaRPr lang="en-US" sz="8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627063" algn="l"/>
              </a:tabLs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ถอดสายไฟเส้นสีเขียวออกจากขั้วต่อ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627063" algn="l"/>
              </a:tabLst>
            </a:pP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สายไฟผ่านฟิวส์ไปลงกราวด์ที่ด้านหน้า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627063" algn="l"/>
              </a:tabLst>
            </a:pP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ของเสื้อ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เครื่องยนต์</a:t>
            </a:r>
          </a:p>
          <a:p>
            <a:pPr algn="thaiDist">
              <a:spcAft>
                <a:spcPts val="0"/>
              </a:spcAft>
              <a:tabLst>
                <a:tab pos="627063" algn="l"/>
              </a:tabLst>
            </a:pPr>
            <a:endParaRPr lang="en-US" sz="8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627063" algn="l"/>
              </a:tabLs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ถอดสายไฟต่ำเส้นสีดำออกจากขั้วต่อที่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627063" algn="l"/>
              </a:tabLst>
            </a:pP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สวิตช์ไฟ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หน้า</a:t>
            </a:r>
          </a:p>
          <a:p>
            <a:pPr algn="thaiDist">
              <a:spcAft>
                <a:spcPts val="0"/>
              </a:spcAft>
              <a:tabLst>
                <a:tab pos="627063" algn="l"/>
              </a:tabLst>
            </a:pPr>
            <a:endParaRPr lang="en-US" sz="8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627063" algn="l"/>
              </a:tabLs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ถอดสายไฟสูงสีขาวออกจากขั้วต่อที่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627063" algn="l"/>
              </a:tabLst>
            </a:pP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สวิตช์ไฟ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หน้า</a:t>
            </a:r>
          </a:p>
          <a:p>
            <a:pPr algn="thaiDist">
              <a:spcAft>
                <a:spcPts val="0"/>
              </a:spcAft>
              <a:tabLst>
                <a:tab pos="627063" algn="l"/>
              </a:tabLst>
            </a:pPr>
            <a:endParaRPr lang="en-US" sz="8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627063" algn="l"/>
              </a:tabLs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ถอดสกรูยึดไฟหน้า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 algn="thaiDist">
              <a:spcAft>
                <a:spcPts val="0"/>
              </a:spcAft>
              <a:tabLst>
                <a:tab pos="627063" algn="l"/>
              </a:tabLst>
            </a:pPr>
            <a:endParaRPr lang="en-US" sz="8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tabLst>
                <a:tab pos="627063" algn="l"/>
              </a:tabLs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5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 ถอดไฟหน้าออก</a:t>
            </a:r>
            <a:endParaRPr lang="th-TH" sz="2400" dirty="0">
              <a:solidFill>
                <a:srgbClr val="00808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866113" y="4407466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การถอดไฟหน้า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451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19413" y="620725"/>
            <a:ext cx="8561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7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ฝาครอบหม้อน้ำออก (ฝากระโปรง)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764045" y="1902253"/>
            <a:ext cx="3807955" cy="1480132"/>
            <a:chOff x="3720" y="11206"/>
            <a:chExt cx="6958" cy="2676"/>
          </a:xfrm>
        </p:grpSpPr>
        <p:pic>
          <p:nvPicPr>
            <p:cNvPr id="2055" name="Picture 7" descr="DSCF160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" y="12169"/>
              <a:ext cx="2280" cy="1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ถอดฝากระโปรงหม้อนำ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8" t="27513" r="6879" b="8995"/>
            <a:stretch>
              <a:fillRect/>
            </a:stretch>
          </p:blipFill>
          <p:spPr bwMode="auto">
            <a:xfrm>
              <a:off x="3720" y="12169"/>
              <a:ext cx="2160" cy="1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720" y="11206"/>
              <a:ext cx="2970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ฝาครอบหม้อน้ำ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5160" y="11820"/>
              <a:ext cx="0" cy="3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7050" y="11265"/>
              <a:ext cx="362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ชุดสายไฟแสงสว่าง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Line 2"/>
            <p:cNvSpPr>
              <a:spLocks noChangeShapeType="1"/>
            </p:cNvSpPr>
            <p:nvPr/>
          </p:nvSpPr>
          <p:spPr bwMode="auto">
            <a:xfrm>
              <a:off x="8040" y="11880"/>
              <a:ext cx="0" cy="5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9" name="สี่เหลี่ยมผืนผ้า 8"/>
          <p:cNvSpPr/>
          <p:nvPr/>
        </p:nvSpPr>
        <p:spPr>
          <a:xfrm>
            <a:off x="1050255" y="3926244"/>
            <a:ext cx="2430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การถอดฝาครอบหม้อน้ำ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1231374"/>
            <a:ext cx="43089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8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45085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ยึดฝาครอบหม้อน้ำ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 algn="thaiDist">
              <a:spcAft>
                <a:spcPts val="0"/>
              </a:spcAft>
              <a:tabLst>
                <a:tab pos="450850" algn="l"/>
              </a:tabLst>
            </a:pPr>
            <a:endParaRPr lang="en-US" sz="8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45085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ถอดสายไฟสูงสีขาว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/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น้ำตาล 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 algn="thaiDist">
              <a:spcAft>
                <a:spcPts val="0"/>
              </a:spcAft>
              <a:tabLst>
                <a:tab pos="450850" algn="l"/>
              </a:tabLst>
            </a:pPr>
            <a:endParaRPr lang="en-US" sz="8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45085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ถอดสายไฟต่ำสีดำ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/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น้ำตาล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 algn="thaiDist">
              <a:spcAft>
                <a:spcPts val="0"/>
              </a:spcAft>
              <a:tabLst>
                <a:tab pos="450850" algn="l"/>
              </a:tabLst>
            </a:pPr>
            <a:endParaRPr lang="en-US" sz="8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45085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ถอดสายไฟขั้วกลางของสวิตช์ไฟสูง 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ต่ำสี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เหลือง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/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น้ำตาล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 algn="thaiDist">
              <a:spcAft>
                <a:spcPts val="0"/>
              </a:spcAft>
              <a:tabLst>
                <a:tab pos="450850" algn="l"/>
              </a:tabLst>
            </a:pPr>
            <a:endParaRPr lang="en-US" sz="8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45085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5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ถอดสายไฟใช้งานทั่วไปสีแดงคาดดำ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 algn="thaiDist">
              <a:spcAft>
                <a:spcPts val="0"/>
              </a:spcAft>
              <a:tabLst>
                <a:tab pos="450850" algn="l"/>
              </a:tabLst>
            </a:pPr>
            <a:endParaRPr lang="en-US" sz="8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45085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6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ถอดสายกราวด์สีเขียว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/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น้ำตาล 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ที่จุด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ขั้วต่อไฟใช้งานทั่วไปที่ฝา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ครอบหม้อ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 algn="thaiDist">
              <a:spcAft>
                <a:spcPts val="0"/>
              </a:spcAft>
              <a:tabLst>
                <a:tab pos="450850" algn="l"/>
              </a:tabLst>
            </a:pPr>
            <a:endParaRPr lang="en-US" sz="8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tabLst>
                <a:tab pos="450850" algn="l"/>
              </a:tabLs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7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ถอดฝาครอบหม้อน้ำออก</a:t>
            </a:r>
            <a:endParaRPr lang="th-TH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45220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1588</TotalTime>
  <Words>1103</Words>
  <Application>Microsoft Office PowerPoint</Application>
  <PresentationFormat>นำเสนอทางหน้าจอ (4:3)</PresentationFormat>
  <Paragraphs>317</Paragraphs>
  <Slides>32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32</vt:i4>
      </vt:variant>
    </vt:vector>
  </HeadingPairs>
  <TitlesOfParts>
    <vt:vector size="41" baseType="lpstr">
      <vt:lpstr>Angsana New</vt:lpstr>
      <vt:lpstr>Arial</vt:lpstr>
      <vt:lpstr>Calibri</vt:lpstr>
      <vt:lpstr>Calibri Light</vt:lpstr>
      <vt:lpstr>Cordia New</vt:lpstr>
      <vt:lpstr>Symbol</vt:lpstr>
      <vt:lpstr>TH SarabunPSK</vt:lpstr>
      <vt:lpstr>Times New Roman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Administrator</cp:lastModifiedBy>
  <cp:revision>192</cp:revision>
  <dcterms:created xsi:type="dcterms:W3CDTF">2020-06-16T04:35:48Z</dcterms:created>
  <dcterms:modified xsi:type="dcterms:W3CDTF">2020-06-19T08:07:40Z</dcterms:modified>
</cp:coreProperties>
</file>