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8080"/>
    <a:srgbClr val="0000CC"/>
    <a:srgbClr val="FF00FF"/>
    <a:srgbClr val="663300"/>
    <a:srgbClr val="660066"/>
    <a:srgbClr val="FF6600"/>
    <a:srgbClr val="000099"/>
    <a:srgbClr val="A50021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106" d="100"/>
          <a:sy n="106" d="100"/>
        </p:scale>
        <p:origin x="1632" y="240"/>
      </p:cViewPr>
      <p:guideLst>
        <p:guide pos="2880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126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194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283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936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590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040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610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640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389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852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65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2C319-874A-438D-98EC-6EED1E3E2AFC}" type="datetimeFigureOut">
              <a:rPr lang="th-TH" smtClean="0"/>
              <a:t>19/06/63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518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291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78" y="808016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56783" y="1562099"/>
            <a:ext cx="86116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40385" algn="l"/>
              </a:tabLst>
            </a:pPr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i="1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1.</a:t>
            </a:r>
            <a:r>
              <a:rPr lang="th-TH" sz="2400" i="1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เติม</a:t>
            </a:r>
            <a:r>
              <a:rPr lang="th-TH" sz="2400" i="1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น้ำมันเชื้อเพลิงให้เต็มถัง</a:t>
            </a:r>
            <a:endParaRPr lang="en-US" sz="2400" i="1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540385" algn="l"/>
              </a:tabLst>
            </a:pPr>
            <a:r>
              <a:rPr lang="en-US" sz="2400" i="1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2.</a:t>
            </a:r>
            <a:r>
              <a:rPr lang="th-TH" sz="2400" i="1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ทุก </a:t>
            </a:r>
            <a:r>
              <a:rPr lang="en-US" sz="2400" i="1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300 </a:t>
            </a:r>
            <a:r>
              <a:rPr lang="th-TH" sz="2400" i="1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ชั่วโมง ล้างทำความสะอาดกรองน้ำมันโซล่าของถังน้ำมันเชื้อเพลิง</a:t>
            </a:r>
            <a:endParaRPr lang="en-US" sz="2400" i="1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540385" algn="l"/>
              </a:tabLst>
            </a:pPr>
            <a:r>
              <a:rPr lang="th-TH" sz="2400" i="1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en-US" sz="2400" i="1" dirty="0">
              <a:solidFill>
                <a:srgbClr val="00808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409844" y="2791091"/>
            <a:ext cx="3915400" cy="2833094"/>
            <a:chOff x="1845" y="7380"/>
            <a:chExt cx="3375" cy="2440"/>
          </a:xfrm>
        </p:grpSpPr>
        <p:pic>
          <p:nvPicPr>
            <p:cNvPr id="9222" name="Picture 6" descr="DSCF1209"/>
            <p:cNvPicPr>
              <a:picLocks noChangeAspect="1" noChangeArrowheads="1"/>
            </p:cNvPicPr>
            <p:nvPr/>
          </p:nvPicPr>
          <p:blipFill>
            <a:blip r:embed="rId3">
              <a:lum bright="12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" y="7380"/>
              <a:ext cx="2700" cy="2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3045" y="8115"/>
              <a:ext cx="54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845" y="7740"/>
              <a:ext cx="14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กรองน้ำมัน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7" name="สี่เหลี่ยมผืนผ้า 6"/>
          <p:cNvSpPr/>
          <p:nvPr/>
        </p:nvSpPr>
        <p:spPr>
          <a:xfrm>
            <a:off x="1095933" y="3976806"/>
            <a:ext cx="2648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การตรวจถังน้ำมันเชื้อเพลิง</a:t>
            </a:r>
            <a:endParaRPr lang="th-TH" sz="2400" b="1" i="1" dirty="0">
              <a:solidFill>
                <a:srgbClr val="CC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0680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61" y="757912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56591" y="1500216"/>
            <a:ext cx="86308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ทุก </a:t>
            </a:r>
            <a:r>
              <a:rPr lang="en-US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100 </a:t>
            </a:r>
            <a:r>
              <a:rPr lang="th-TH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ชั่วโมง การทำงาน ปรับตั้งระยะห่างของวาล์วไอดีและไอเสีย</a:t>
            </a:r>
            <a:endParaRPr lang="en-US" sz="24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934512" y="2325665"/>
            <a:ext cx="7260923" cy="1858028"/>
            <a:chOff x="1209" y="8735"/>
            <a:chExt cx="8695" cy="2225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209" y="8735"/>
              <a:ext cx="8695" cy="2225"/>
              <a:chOff x="1209" y="8735"/>
              <a:chExt cx="8695" cy="2225"/>
            </a:xfrm>
          </p:grpSpPr>
          <p:pic>
            <p:nvPicPr>
              <p:cNvPr id="10248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0" y="8735"/>
                <a:ext cx="2212" cy="2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7" name="Picture 7" descr="DSCF1505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18000" contrast="4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9" y="8990"/>
                <a:ext cx="2609" cy="19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6" name="Picture 6" descr="ตั้งลิ้น1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71" t="8670" b="12244"/>
              <a:stretch>
                <a:fillRect/>
              </a:stretch>
            </p:blipFill>
            <p:spPr bwMode="auto">
              <a:xfrm>
                <a:off x="6600" y="9048"/>
                <a:ext cx="3304" cy="1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5565" y="8990"/>
              <a:ext cx="2615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ระยะห่าง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7" name="สี่เหลี่ยมผืนผ้า 6"/>
          <p:cNvSpPr/>
          <p:nvPr/>
        </p:nvSpPr>
        <p:spPr>
          <a:xfrm>
            <a:off x="3666171" y="4708091"/>
            <a:ext cx="1672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การปรับตั้งวาล์ว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34864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48" y="745386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94448" y="1285986"/>
            <a:ext cx="8599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 smtClean="0">
                <a:solidFill>
                  <a:srgbClr val="FF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ตาราง</a:t>
            </a:r>
            <a:r>
              <a:rPr lang="en-US" sz="2400" b="1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การบำรุงรักษาเครื่องยนต์เล็กดีเซล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601680"/>
              </p:ext>
            </p:extLst>
          </p:nvPr>
        </p:nvGraphicFramePr>
        <p:xfrm>
          <a:off x="3423949" y="1851588"/>
          <a:ext cx="5126984" cy="435133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16953"/>
                <a:gridCol w="1516953"/>
                <a:gridCol w="1046539"/>
                <a:gridCol w="1046539"/>
              </a:tblGrid>
              <a:tr h="21756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รายการ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1191" marR="61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ระยะเวลา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1756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ทุกครั้งก่อนใช้งาน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1191" marR="61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ทุก</a:t>
                      </a: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100</a:t>
                      </a:r>
                      <a:r>
                        <a:rPr lang="th-TH" sz="1400" b="1">
                          <a:solidFill>
                            <a:srgbClr val="FFFFFF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ชม.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1191" marR="6119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ทุก</a:t>
                      </a: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300</a:t>
                      </a:r>
                      <a:r>
                        <a:rPr lang="th-TH" sz="1400" b="1">
                          <a:solidFill>
                            <a:srgbClr val="FFFFFF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ชม.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1191" marR="6119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522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3355" algn="l"/>
                        </a:tabLst>
                      </a:pPr>
                      <a:r>
                        <a:rPr lang="en-US" sz="14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th-TH" sz="14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น้ำระบายความร้อน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14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th-TH" sz="14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เติมน้ำหล่อเย็น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14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lang="th-TH" sz="14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ตรวจการรั่วของน้ำหล่อเย็น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14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</a:t>
                      </a:r>
                      <a:r>
                        <a:rPr lang="th-TH" sz="14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4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</a:t>
                      </a:r>
                      <a:r>
                        <a:rPr lang="th-TH" sz="14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ทำความสะอาดตะแกรง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14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</a:t>
                      </a:r>
                      <a:r>
                        <a:rPr lang="th-TH" sz="14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หม้อน้ำ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74625" algn="l"/>
                        </a:tabLst>
                      </a:pPr>
                      <a:r>
                        <a:rPr lang="en-US" sz="14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4</a:t>
                      </a:r>
                      <a:r>
                        <a:rPr lang="th-TH" sz="14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4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</a:t>
                      </a:r>
                      <a:r>
                        <a:rPr lang="th-TH" sz="14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ทำความสะอาดครีบ</a:t>
                      </a:r>
                      <a:r>
                        <a:rPr lang="th-TH" sz="1400" dirty="0" smtClean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หม้อ      น้ำ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–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เปลี่ยนน้ำ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(เติมน้ำสะอาดและใส่น้ำยากันสนิม)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75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3355" algn="l"/>
                        </a:tabLst>
                      </a:pPr>
                      <a:r>
                        <a:rPr lang="en-US" sz="14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lang="th-TH" sz="14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น้ำมันหล่อลื่น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1191" marR="61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th-TH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ตรวจเช็ค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1191" marR="61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เปลี่ยนใหม่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1191" marR="6119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1191" marR="6119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35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3355" algn="l"/>
                        </a:tabLst>
                      </a:pPr>
                      <a:r>
                        <a:rPr lang="en-US" sz="14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</a:t>
                      </a:r>
                      <a:r>
                        <a:rPr lang="th-TH" sz="14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หม้อกรองอากาศ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th-TH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ตรวจเช็ค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ล้างทำความ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สะอาด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1191" marR="6119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1191" marR="6119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35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3355" algn="l"/>
                        </a:tabLst>
                      </a:pPr>
                      <a:r>
                        <a:rPr lang="en-US" sz="14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4</a:t>
                      </a:r>
                      <a:r>
                        <a:rPr lang="th-TH" sz="14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กรองน้ำมันเชื้อเพลิง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1191" marR="61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14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1191" marR="61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ล้างทำความ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สะอาด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1191" marR="6119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1191" marR="6119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35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3355" algn="l"/>
                        </a:tabLst>
                      </a:pPr>
                      <a:r>
                        <a:rPr lang="en-US" sz="14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5</a:t>
                      </a:r>
                      <a:r>
                        <a:rPr lang="th-TH" sz="14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สายพานพัดลม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th-TH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ตรวจเช็คปรับตั้งความตึงสายพาน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1191" marR="61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1191" marR="6119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1191" marR="6119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35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3355" algn="l"/>
                        </a:tabLst>
                      </a:pPr>
                      <a:r>
                        <a:rPr lang="en-US" sz="14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6</a:t>
                      </a:r>
                      <a:r>
                        <a:rPr lang="th-TH" sz="14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ถังน้ำมันเชื้อเพลิง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th-TH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ตรวจเช็ค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1191" marR="6119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ล้างทำความ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สะอาด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1191" marR="6119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35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3355" algn="l"/>
                        </a:tabLst>
                      </a:pPr>
                      <a:r>
                        <a:rPr lang="en-US" sz="14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7</a:t>
                      </a:r>
                      <a:r>
                        <a:rPr lang="th-TH" sz="14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วาล์วไอดีและ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73355" algn="l"/>
                        </a:tabLst>
                      </a:pPr>
                      <a:r>
                        <a:rPr lang="th-TH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	วาล์วไอเสีย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1191" marR="61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1191" marR="61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ปรับตั้ง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1191" marR="6119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294448" y="3265458"/>
            <a:ext cx="3055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บริษัทสยามคู</a:t>
            </a:r>
            <a:r>
              <a:rPr lang="th-TH" sz="2000" b="1" i="1" dirty="0" err="1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โบต้า</a:t>
            </a:r>
            <a:r>
              <a:rPr lang="th-TH" sz="20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ดีเซล จำกัด., </a:t>
            </a:r>
            <a:r>
              <a:rPr lang="en-US" sz="20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2546)</a:t>
            </a:r>
            <a:endParaRPr lang="th-TH" sz="20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0960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7" y="657704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258857"/>
              </p:ext>
            </p:extLst>
          </p:nvPr>
        </p:nvGraphicFramePr>
        <p:xfrm>
          <a:off x="1872070" y="1318703"/>
          <a:ext cx="5399859" cy="469703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27037"/>
                <a:gridCol w="1886411"/>
                <a:gridCol w="1886411"/>
              </a:tblGrid>
              <a:tr h="234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ข้อขัดข้อง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4248" marR="64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สาเหตุ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4248" marR="64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วิธีแก้ไข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4248" marR="64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43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4625" algn="l"/>
                        </a:tabLst>
                      </a:pPr>
                      <a:r>
                        <a:rPr lang="en-US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th-TH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</a:t>
                      </a:r>
                      <a:r>
                        <a:rPr lang="th-TH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เครื่องหมุนไม่ได้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4248" marR="64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th-TH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เพลาข้อเหวี่ยงติดตาย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lang="th-TH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เพลาลูกเบี้ยวติดตาย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</a:t>
                      </a:r>
                      <a:r>
                        <a:rPr lang="th-TH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ลูกสูบและแหวนลูกสูบติดตาย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4</a:t>
                      </a:r>
                      <a:r>
                        <a:rPr lang="th-TH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แบริ่งเพลาข้อเหวี่ยงและ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th-TH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แบริ่งก้านสูบติดตาย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5</a:t>
                      </a:r>
                      <a:r>
                        <a:rPr lang="th-TH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ระบบหล่อลื่นไม่ทำงาน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th-TH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หรือบกพร่อง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4248" marR="64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th-TH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 ตรวจเช็ค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lang="th-TH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 ตรวจเช็ค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</a:t>
                      </a:r>
                      <a:r>
                        <a:rPr lang="th-TH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 ตรวจเช็ค, ทำความสะอาด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th-TH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หรือเปลี่ยนใหม่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4</a:t>
                      </a:r>
                      <a:r>
                        <a:rPr lang="th-TH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 ตรวจเช็ค, เปลี่ยนใหม่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5</a:t>
                      </a:r>
                      <a:r>
                        <a:rPr lang="th-TH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 ตรวจเช็ค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4248" marR="64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</a:tr>
              <a:tr h="28182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4625" algn="l"/>
                        </a:tabLs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lang="th-TH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</a:t>
                      </a:r>
                      <a:r>
                        <a:rPr lang="th-TH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เครื่องยนต์สตาร์ทไม่ติด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74625" algn="l"/>
                        </a:tabLst>
                      </a:pPr>
                      <a:r>
                        <a:rPr lang="en-US" sz="15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4248" marR="64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en-US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th-TH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ท่อทางเดินน้ำมันเชื้อเพลิง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th-TH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	อุดตัน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en-US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lang="th-TH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ไส้กรองน้ำมันเชื้อเพลิงอุดตัน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en-US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</a:t>
                      </a:r>
                      <a:r>
                        <a:rPr lang="th-TH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ปั๊มน้ำมันเชื้อเพลิงไม่จ่าย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th-TH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	น้ำมันเชื้อเพลิง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en-US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4</a:t>
                      </a:r>
                      <a:r>
                        <a:rPr lang="th-TH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หัวฉีดไม่ฉีดน้ำมันหรือหัวฉีด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th-TH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	ฉีดน้ำมันไม่เป็นฝอยละออง	แรงดันหัวฉีดไม่ได้ค่ามาตรฐาน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en-US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5</a:t>
                      </a:r>
                      <a:r>
                        <a:rPr lang="th-TH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วาล์วไอดีและวาล์วไอเสียรั่ว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en-US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6</a:t>
                      </a:r>
                      <a:r>
                        <a:rPr lang="th-TH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กำลังอัดเครื่องยนต์หลวม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th-TH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มากเกินไป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4248" marR="64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th-TH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 ตรวจเช็คทำความสะอาด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lang="th-TH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 ตรวจเช็คทำความสะอาด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</a:t>
                      </a:r>
                      <a:r>
                        <a:rPr lang="th-TH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 ตรวจเช็ค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4</a:t>
                      </a:r>
                      <a:r>
                        <a:rPr lang="th-TH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 ตรวจเช็ค, ปรับแต่งหัวฉีดใหม่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5</a:t>
                      </a:r>
                      <a:r>
                        <a:rPr lang="th-TH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 ตรวจเช็ค, บดวาล์วใหม่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6</a:t>
                      </a:r>
                      <a:r>
                        <a:rPr lang="th-TH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 ยกเครื่องใหม่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4248" marR="64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508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56991" y="697263"/>
            <a:ext cx="8523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 smtClean="0">
                <a:solidFill>
                  <a:srgbClr val="FF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ตาราง </a:t>
            </a:r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(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ต่อ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) 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ปัญหาข้อขัดข้องของเครื่องยนต์เล็กดีเซล</a:t>
            </a:r>
            <a:endParaRPr lang="en-US" sz="18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573825"/>
              </p:ext>
            </p:extLst>
          </p:nvPr>
        </p:nvGraphicFramePr>
        <p:xfrm>
          <a:off x="2431174" y="1327421"/>
          <a:ext cx="4281651" cy="497317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90109"/>
                <a:gridCol w="1495771"/>
                <a:gridCol w="1495771"/>
              </a:tblGrid>
              <a:tr h="181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ข้อขัดข้อง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0944" marR="50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สาเหตุ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0944" marR="50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วิธีแก้ไข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0944" marR="50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56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4625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เครื่องยนต์สตาร์ทติดยาก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74625" algn="l"/>
                        </a:tabLst>
                      </a:pPr>
                      <a:r>
                        <a:rPr lang="en-US" sz="11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0944" marR="50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มีลมในท่อทางเดินน้ำมัน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th-TH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เชื้อเพลิง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ไส้กรองอากาศอุดตัน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ระยะห่างของวาล์วไม่ถูกต้อง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4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หัวฉีดฉีดน้ำมันเชื้อเพลิงไม่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th-TH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เป็นฝอยละออง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5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วาล์วไอดี ไอเสียรั่ว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6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แหวนลูกสูบ กระบอกสูบ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th-TH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สึกหรอ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7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ตั้งองศาการฉีดน้ำมัน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th-TH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เชื้อเพลิงไม่ถูกต้อง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0944" marR="50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ตรวจเช็ค, ไล่ลม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ทำความสะอาด, เปลี่ยน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ปรับตั้งวาล์วใหม่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4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ตรวจเช็ค, ปรับแต่งใหม่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5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บดวาล์วหรือเปลี่ยนใหม่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6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ยกเครื่องใหม่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7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ปรับแต่งใหม่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0944" marR="50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</a:tr>
              <a:tr h="2535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4625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4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เครื่องยนต์สั่นมากที่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74625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ความเร็วรอบเดินเบา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74625" algn="l"/>
                        </a:tabLst>
                      </a:pPr>
                      <a:r>
                        <a:rPr lang="en-US" sz="11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0944" marR="50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ตั้งความเร็วรอบเดินเบาไม่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th-TH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ถูกต้อง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4704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 	1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ปรับคันเร่งที่รอบเดิน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47040" algn="l"/>
                        </a:tabLst>
                      </a:pPr>
                      <a:r>
                        <a:rPr lang="th-TH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	เบาไม่ถูกต้อง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4704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กาวานาทำงานไม่ถูกต้อง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4704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 	2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การเคลื่อนที่ของกาวานา			ไม่ดี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4704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 	2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	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การเคลื่อนที่ของเฟือง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47040" algn="l"/>
                        </a:tabLst>
                      </a:pPr>
                      <a:r>
                        <a:rPr lang="th-TH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	ฟันหวีไม่ดี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4704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 	2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	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สปริงกาวานาชำรุด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หัวฉีดฉีดน้ำมันไม่เป็นฝอย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th-TH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ละออง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4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ปั๊มน้ำมันเชื้อเพลิงทำงาน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</a:tabLst>
                      </a:pPr>
                      <a:r>
                        <a:rPr lang="th-TH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ไม่ถูกต้อง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0944" marR="50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th-TH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</a:t>
                      </a:r>
                      <a:r>
                        <a:rPr lang="th-TH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ปรับตั้งคันเร่งใหม่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lang="th-TH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</a:t>
                      </a:r>
                      <a:r>
                        <a:rPr lang="th-TH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ตรวจเช็ค, ปรับแต่งใหม่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</a:t>
                      </a:r>
                      <a:r>
                        <a:rPr lang="th-TH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</a:t>
                      </a:r>
                      <a:r>
                        <a:rPr lang="th-TH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ตรวจเช็ค, ปรับแต่งใหม่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4</a:t>
                      </a:r>
                      <a:r>
                        <a:rPr lang="th-TH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</a:t>
                      </a:r>
                      <a:r>
                        <a:rPr lang="th-TH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ตรวจเช็ค, ปรับแต่งใหม่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0944" marR="50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951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145910"/>
              </p:ext>
            </p:extLst>
          </p:nvPr>
        </p:nvGraphicFramePr>
        <p:xfrm>
          <a:off x="2281530" y="1315233"/>
          <a:ext cx="4580940" cy="493995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80288"/>
                <a:gridCol w="1600326"/>
                <a:gridCol w="1600326"/>
              </a:tblGrid>
              <a:tr h="321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74625" algn="l"/>
                        </a:tabLst>
                      </a:pPr>
                      <a:r>
                        <a:rPr lang="th-TH" sz="1200" b="1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ข้อขัดข้อง</a:t>
                      </a:r>
                      <a:endParaRPr lang="en-US" sz="12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54505" marR="545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th-TH" sz="12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สาเหตุ</a:t>
                      </a:r>
                      <a:endParaRPr lang="en-US" sz="120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54505" marR="545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1770" algn="l"/>
                          <a:tab pos="575945" algn="l"/>
                        </a:tabLst>
                      </a:pPr>
                      <a:r>
                        <a:rPr lang="th-TH" sz="1200" b="1">
                          <a:solidFill>
                            <a:srgbClr val="FFFFFF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วิธีแก้ไข</a:t>
                      </a:r>
                      <a:endParaRPr lang="en-US" sz="120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54505" marR="545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594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4625" algn="l"/>
                        </a:tabLst>
                      </a:pP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</a:t>
                      </a: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	</a:t>
                      </a: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เครื่องยนต์สั่นที่</a:t>
                      </a:r>
                      <a:endParaRPr lang="en-US" sz="12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74625" algn="l"/>
                        </a:tabLst>
                      </a:pP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	</a:t>
                      </a: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ความเร็วรอบสูง</a:t>
                      </a:r>
                      <a:endParaRPr lang="en-US" sz="12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74625" algn="l"/>
                        </a:tabLst>
                      </a:pP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 </a:t>
                      </a:r>
                    </a:p>
                  </a:txBody>
                  <a:tcPr marL="54505" marR="54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</a:t>
                      </a: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	ท่อน้ำมันเชื้อเพลิงแตกหรือ</a:t>
                      </a:r>
                      <a:endParaRPr lang="en-US" sz="12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หลวม</a:t>
                      </a:r>
                      <a:endParaRPr lang="en-US" sz="12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	กรองน้ำมันเชื้อเพลิงมีสิ่ง</a:t>
                      </a:r>
                      <a:endParaRPr lang="en-US" sz="12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สกปรกอุดตัน</a:t>
                      </a:r>
                      <a:endParaRPr lang="en-US" sz="12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</a:t>
                      </a: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	ปั๊มน้ำมันเชื้อเพลิงจ่าย</a:t>
                      </a:r>
                      <a:endParaRPr lang="en-US" sz="12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น้ำมันทำงานผิดปกติ</a:t>
                      </a: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3</a:t>
                      </a: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200" dirty="0" smtClean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</a:t>
                      </a:r>
                      <a:r>
                        <a:rPr lang="th-TH" sz="1200" dirty="0" smtClean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 มี</a:t>
                      </a: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ลมภายในปั๊ม</a:t>
                      </a:r>
                      <a:endParaRPr lang="en-US" sz="12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	3</a:t>
                      </a: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200" dirty="0" smtClean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r>
                        <a:rPr lang="th-TH" sz="1200" dirty="0" smtClean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 ปั๊มน้ำมัน</a:t>
                      </a: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เชื้อเพลิงจ่าย</a:t>
                      </a:r>
                      <a:endParaRPr lang="en-US" sz="12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</a:t>
                      </a:r>
                      <a:r>
                        <a:rPr lang="th-TH" sz="1200" dirty="0" smtClean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      น้ำมัน</a:t>
                      </a: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ไม่สม่ำเสมอ</a:t>
                      </a:r>
                      <a:endParaRPr lang="en-US" sz="12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	3</a:t>
                      </a: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200" dirty="0" smtClean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</a:t>
                      </a:r>
                      <a:r>
                        <a:rPr lang="en-US" sz="1200" baseline="0" dirty="0" smtClean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1200" baseline="0" dirty="0" smtClean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1200" dirty="0" smtClean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ลูก</a:t>
                      </a: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ถ้วยกระทุ้งปั๊มและ</a:t>
                      </a:r>
                      <a:endParaRPr lang="en-US" sz="12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</a:t>
                      </a:r>
                      <a:r>
                        <a:rPr lang="th-TH" sz="1200" baseline="0" dirty="0" smtClean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       </a:t>
                      </a:r>
                      <a:r>
                        <a:rPr lang="th-TH" sz="1200" dirty="0" smtClean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สลัก</a:t>
                      </a: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สึกหรอ</a:t>
                      </a:r>
                      <a:endParaRPr lang="en-US" sz="12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</a:t>
                      </a: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	หัวฉีดทำงานไม่ถูกต้อง</a:t>
                      </a:r>
                      <a:endParaRPr lang="en-US" sz="12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	4</a:t>
                      </a: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200" dirty="0" smtClean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</a:t>
                      </a:r>
                      <a:r>
                        <a:rPr lang="th-TH" sz="1200" dirty="0" smtClean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 น้ำมัน</a:t>
                      </a: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รั่วปลายหัวฉีด</a:t>
                      </a:r>
                      <a:endParaRPr lang="en-US" sz="12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</a:t>
                      </a: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</a:t>
                      </a: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200" dirty="0" smtClean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r>
                        <a:rPr lang="en-US" sz="1200" baseline="0" dirty="0" smtClean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 </a:t>
                      </a:r>
                      <a:r>
                        <a:rPr lang="th-TH" sz="1200" dirty="0" smtClean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น้ำมัน</a:t>
                      </a: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ไม่เป็นฝอยละออง</a:t>
                      </a:r>
                      <a:endParaRPr lang="en-US" sz="12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</a:t>
                      </a: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	สปริงกาวานาชำรุด</a:t>
                      </a:r>
                      <a:endParaRPr lang="en-US" sz="12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</a:t>
                      </a: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	ระยะห่างของวาล์วไม่ถูกต้อง</a:t>
                      </a:r>
                      <a:endParaRPr lang="en-US" sz="12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54505" marR="54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  <a:tab pos="575945" algn="l"/>
                        </a:tabLst>
                      </a:pP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</a:t>
                      </a: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	</a:t>
                      </a: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เปลี่ยนใหม่</a:t>
                      </a:r>
                      <a:endParaRPr lang="en-US" sz="12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  <a:tab pos="575945" algn="l"/>
                        </a:tabLst>
                      </a:pP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  <a:tab pos="575945" algn="l"/>
                        </a:tabLst>
                      </a:pP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	</a:t>
                      </a: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ตรวจเช็ค, ล้างทำความสะอาด</a:t>
                      </a:r>
                      <a:endParaRPr lang="en-US" sz="12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  <a:tab pos="575945" algn="l"/>
                        </a:tabLst>
                      </a:pP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  <a:tab pos="575945" algn="l"/>
                        </a:tabLst>
                      </a:pP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</a:t>
                      </a: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	ตรวจเช็ค, ปรับแต่งใหม่</a:t>
                      </a:r>
                      <a:endParaRPr lang="en-US" sz="12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  <a:tab pos="575945" algn="l"/>
                        </a:tabLst>
                      </a:pP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  <a:tab pos="575945" algn="l"/>
                        </a:tabLst>
                      </a:pP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  <a:tab pos="575945" algn="l"/>
                        </a:tabLst>
                      </a:pP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  <a:tab pos="575945" algn="l"/>
                        </a:tabLst>
                      </a:pP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  <a:tab pos="575945" algn="l"/>
                        </a:tabLst>
                      </a:pP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  <a:tab pos="575945" algn="l"/>
                        </a:tabLst>
                      </a:pP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  <a:tab pos="575945" algn="l"/>
                        </a:tabLst>
                      </a:pP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</a:t>
                      </a: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	</a:t>
                      </a: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ตรวจเช็ค, ปรับแต่งใหม่</a:t>
                      </a:r>
                      <a:endParaRPr lang="en-US" sz="12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  <a:tab pos="575945" algn="l"/>
                        </a:tabLst>
                      </a:pP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  <a:tab pos="575945" algn="l"/>
                        </a:tabLst>
                      </a:pP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  <a:tab pos="575945" algn="l"/>
                        </a:tabLst>
                      </a:pP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</a:t>
                      </a: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	</a:t>
                      </a: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ตรวจเช็ค</a:t>
                      </a:r>
                      <a:endParaRPr lang="en-US" sz="12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  <a:tab pos="575945" algn="l"/>
                        </a:tabLst>
                      </a:pP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</a:t>
                      </a: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	</a:t>
                      </a: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ตรวจเช็ค, ปรับตั้งใหม่</a:t>
                      </a:r>
                      <a:endParaRPr lang="en-US" sz="12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54505" marR="54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CB"/>
                    </a:solidFill>
                  </a:tcPr>
                </a:tc>
              </a:tr>
              <a:tr h="1162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4625" algn="l"/>
                        </a:tabLst>
                      </a:pPr>
                      <a:r>
                        <a:rPr lang="en-US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</a:t>
                      </a:r>
                      <a:r>
                        <a:rPr lang="th-TH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	</a:t>
                      </a:r>
                      <a:r>
                        <a:rPr lang="th-TH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เครื่องยนต์เดินไม่เรียบ</a:t>
                      </a:r>
                      <a:endParaRPr lang="en-US" sz="120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54505" marR="54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</a:t>
                      </a:r>
                      <a:r>
                        <a:rPr lang="th-TH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	หัวฉีด ฉีดน้ำมันไม่เป็น</a:t>
                      </a:r>
                      <a:endParaRPr lang="en-US" sz="120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th-TH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ฝอยละออง</a:t>
                      </a:r>
                      <a:endParaRPr lang="en-US" sz="120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r>
                        <a:rPr lang="th-TH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	ไส้กรองน้ำมันเชื้อเพลิงมี</a:t>
                      </a:r>
                      <a:endParaRPr lang="en-US" sz="120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th-TH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สิ่งสกปรกอุดตัน</a:t>
                      </a:r>
                      <a:endParaRPr lang="en-US" sz="120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</a:t>
                      </a:r>
                      <a:r>
                        <a:rPr lang="th-TH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	มีอากาศปนอยู่ในระบบ</a:t>
                      </a:r>
                      <a:endParaRPr lang="en-US" sz="120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th-TH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น้ำมันเชื้อเพลิง</a:t>
                      </a:r>
                      <a:endParaRPr lang="en-US" sz="120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54505" marR="54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</a:t>
                      </a: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	</a:t>
                      </a: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ตรวจเช็ค, ปรับแต่งใหม่</a:t>
                      </a:r>
                      <a:endParaRPr lang="en-US" sz="12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	</a:t>
                      </a: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ตรวจเช็ค, ทำความสะอาด</a:t>
                      </a:r>
                      <a:endParaRPr lang="en-US" sz="12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</a:t>
                      </a: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</a:t>
                      </a: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	</a:t>
                      </a: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ตรวจเช็ค, ไล่ลม</a:t>
                      </a:r>
                      <a:endParaRPr lang="en-US" sz="12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54505" marR="54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2CB"/>
                    </a:solidFill>
                  </a:tcPr>
                </a:tc>
              </a:tr>
            </a:tbl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247389" y="675254"/>
            <a:ext cx="8649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 smtClean="0">
                <a:solidFill>
                  <a:srgbClr val="FF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ตาราง</a:t>
            </a:r>
            <a:r>
              <a:rPr lang="th-TH" sz="2400" b="1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(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ต่อ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) 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ปัญหาข้อขัดข้องของเครื่องยนต์เล็กดีเซล</a:t>
            </a:r>
            <a:endParaRPr lang="en-US" sz="2400" dirty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28273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52697" y="731261"/>
            <a:ext cx="8438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 smtClean="0">
                <a:solidFill>
                  <a:srgbClr val="FF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ตาราง </a:t>
            </a:r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(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ต่อ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) 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ปัญหาข้อขัดข้องของเครื่องยนต์เล็กดีเซล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928664"/>
              </p:ext>
            </p:extLst>
          </p:nvPr>
        </p:nvGraphicFramePr>
        <p:xfrm>
          <a:off x="2472021" y="1482572"/>
          <a:ext cx="4199957" cy="485291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65493"/>
                <a:gridCol w="1467232"/>
                <a:gridCol w="1467232"/>
              </a:tblGrid>
              <a:tr h="179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74625" algn="l"/>
                        </a:tabLst>
                      </a:pPr>
                      <a:r>
                        <a:rPr lang="th-TH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ข้อขัดข้อง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6761" marR="46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th-TH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สาเหตุ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6761" marR="46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1770" algn="l"/>
                          <a:tab pos="575945" algn="l"/>
                        </a:tabLst>
                      </a:pPr>
                      <a:r>
                        <a:rPr lang="th-TH" sz="11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วิธีแก้ไข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6761" marR="46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07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4625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7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เครื่องยนต์ไม่มีกำลัง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th-TH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เครื่องยนต์หลวมลูกสูบ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th-TH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แหวนลูกสูบสึกหรอ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lang="th-TH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ช่องว่างของวาล์วไม่ถูกต้อง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</a:t>
                      </a:r>
                      <a:r>
                        <a:rPr lang="th-TH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ปั๊มน้ำมันเชื้อเพลิงสึกหรอ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th-TH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จ่ายน้ำมันน้อย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4</a:t>
                      </a:r>
                      <a:r>
                        <a:rPr lang="th-TH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วาล์วไอดีไอเสียรั่ว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5</a:t>
                      </a:r>
                      <a:r>
                        <a:rPr lang="th-TH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ไส้กรองอากาศสกปรกและ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th-TH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อุดตัน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6</a:t>
                      </a:r>
                      <a:r>
                        <a:rPr lang="th-TH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แรงดันหัวฉีดไม่ถูกต้อง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ยกเครื่องใหม่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ตรวจเช็ค, ปรับตั้งใหม่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ตรวจเช็ค, ปรับแต่งใหม่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4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ตรวจเช็ค, เปลี่ยนใหม่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5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ทำความสะอาด, เปลี่ยนใหม่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  <a:tab pos="575945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6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ตรวจเช็ค, ปรับแต่งใหม่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CB"/>
                    </a:solidFill>
                  </a:tcPr>
                </a:tc>
              </a:tr>
              <a:tr h="14332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4625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8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เครื่องยนต์ร้อนจัด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น้ำระบายความร้อนแห้ง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th-TH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หรือน้อยเกินไป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สายพานพัดลมหย่อนเกินไป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องศาการฉีดน้ำมันล่าช้า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th-TH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เกินไป (ปั๊มอ่อน)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4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น้ำมันหล่อลื่นน้อยเกินไป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5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ปะเก็นฝาหม้อน้ำชำรุด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6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ท่อน้ำในหม้อน้ำรังผึ้งอุดตัน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ตรวจเช็ค, เติมน้ำให้ได้ระดับ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ปรับตั้งใหม่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ปรับตั้งองศาการฉีดใหม่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4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เติมน้ำมันหล่อลื่นให้พอดี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5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เปลี่ยนใหม่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6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ล้างทำความสะอาด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CB"/>
                    </a:solidFill>
                  </a:tcPr>
                </a:tc>
              </a:tr>
              <a:tr h="14332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4625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9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กำลังเครื่องยนต์ตก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กำลังอัดในกระบอกสูบรั่ว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ไส้กรองอากาศอุดตัน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จังหวะองศาการฉีดน้ำมัน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th-TH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เชื้อเพลิงไม่ถูกต้อง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4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ไส้กรองน้ำมันเชื้อเพลิงอุดตัน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5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เครื่องยนต์ร้อนจัด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6</a:t>
                      </a:r>
                      <a:r>
                        <a:rPr lang="th-TH" sz="11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กาวานาทำงานไม่ถูกต้อง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th-TH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</a:t>
                      </a:r>
                      <a:r>
                        <a:rPr lang="th-TH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ตรวจเช็ค, แก้ไข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lang="th-TH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ทำความสะอาด, เปลี่ยน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</a:t>
                      </a:r>
                      <a:r>
                        <a:rPr lang="th-TH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ตั้งจังหวะการฉีดใหม่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4</a:t>
                      </a:r>
                      <a:r>
                        <a:rPr lang="th-TH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ทำความสะอาด, เปลี่ยนใหม่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5</a:t>
                      </a:r>
                      <a:r>
                        <a:rPr lang="th-TH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ตรวจเช็ค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6</a:t>
                      </a:r>
                      <a:r>
                        <a:rPr lang="th-TH" sz="11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ตรวจเช็ค, ปรับแต่งใหม่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6761" marR="46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C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7382" y="738063"/>
            <a:ext cx="8569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 smtClean="0">
                <a:solidFill>
                  <a:srgbClr val="FF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ตาราง </a:t>
            </a:r>
            <a:r>
              <a:rPr lang="th-TH" sz="2400" b="1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(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ต่อ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) 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ปัญหาข้อขัดข้องของเครื่องยนต์เล็กดีเซล</a:t>
            </a:r>
            <a:endParaRPr lang="en-US" sz="2400" dirty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30777"/>
              </p:ext>
            </p:extLst>
          </p:nvPr>
        </p:nvGraphicFramePr>
        <p:xfrm>
          <a:off x="2306036" y="1373116"/>
          <a:ext cx="4531928" cy="479255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65520"/>
                <a:gridCol w="1583204"/>
                <a:gridCol w="1583204"/>
              </a:tblGrid>
              <a:tr h="191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2890" algn="l"/>
                        </a:tabLst>
                      </a:pPr>
                      <a:r>
                        <a:rPr lang="th-TH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ข้อขัดข้อง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3922" marR="53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th-TH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สาเหตุ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3922" marR="53922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th-TH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วิธีแก้ไข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3922" marR="53922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24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2890" algn="l"/>
                        </a:tabLst>
                      </a:pPr>
                      <a:r>
                        <a:rPr lang="en-US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10</a:t>
                      </a:r>
                      <a:r>
                        <a:rPr lang="th-TH" sz="12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เครื่องยนต์ควันไอเสีย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62890" algn="l"/>
                        </a:tabLst>
                      </a:pPr>
                      <a:r>
                        <a:rPr lang="th-TH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มีสีดำมาก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3922" marR="53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th-TH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หัวฉีดทำงานไม่ถูกต้อง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lang="th-TH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ไส้กรองอากาศอุดตัน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</a:t>
                      </a:r>
                      <a:r>
                        <a:rPr lang="th-TH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ตั้งจังหวะการฉีดน้ำมัน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th-TH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เชื้อเพลิงไม่ถูกต้อง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th-TH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en-US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3</a:t>
                      </a:r>
                      <a:r>
                        <a:rPr lang="th-TH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th-TH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ฉีดน้ำมันเชื้อเพลิงเร็วไป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th-TH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	(ปั๊มแก่)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th-TH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</a:t>
                      </a:r>
                      <a:r>
                        <a:rPr lang="en-US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</a:t>
                      </a:r>
                      <a:r>
                        <a:rPr lang="th-TH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lang="th-TH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ฉีดน้ำมันเชื้อเพลิงช้าไป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th-TH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	(ปั๊มอ่อน)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3922" marR="53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th-TH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ตรวจเช็ค, ปรับแต่ง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lang="th-TH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ทำความสะอาด, เปลี่ยน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</a:t>
                      </a:r>
                      <a:r>
                        <a:rPr lang="th-TH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ตั้งจังหวะการฉีดใหม่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3922" marR="53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CB"/>
                    </a:solidFill>
                  </a:tcPr>
                </a:tc>
              </a:tr>
              <a:tr h="1725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2890" algn="l"/>
                        </a:tabLst>
                      </a:pPr>
                      <a:r>
                        <a:rPr lang="en-US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11</a:t>
                      </a:r>
                      <a:r>
                        <a:rPr lang="th-TH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เครื่องยนต์ควันไอเสีย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62890" algn="l"/>
                        </a:tabLst>
                      </a:pPr>
                      <a:r>
                        <a:rPr lang="th-TH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มีสีขาว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3922" marR="53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th-TH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เครื่องยนต์หลวมน้ำมันหล่อลื่น</a:t>
                      </a:r>
                      <a:br>
                        <a:rPr lang="th-TH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</a:br>
                      <a:r>
                        <a:rPr lang="th-TH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รั่วผ่านแหวนลูกสูบเข้าไปห้อง</a:t>
                      </a:r>
                      <a:br>
                        <a:rPr lang="th-TH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</a:br>
                      <a:r>
                        <a:rPr lang="th-TH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เผาไหม้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lang="th-TH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ปั๊มฉีดน้ำมันเชื้อเพลิงช้าไป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th-TH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(ปั๊มอ่อน)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</a:t>
                      </a:r>
                      <a:r>
                        <a:rPr lang="th-TH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</a:t>
                      </a:r>
                      <a:r>
                        <a:rPr lang="th-TH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เติมน้ำมันหล่อลื่นมากเกินไป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4</a:t>
                      </a:r>
                      <a:r>
                        <a:rPr lang="th-TH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ปลอกนำวาล์ว (ไกด์วาล์ว)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th-TH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	สึกน้ำมันหล่อลื่นรั่วผ่านปลอก</a:t>
                      </a:r>
                      <a:br>
                        <a:rPr lang="th-TH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th-TH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	นำวาล์วเข้าไปห้องเผาไหม้ได้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3922" marR="53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th-TH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ยกเครื่องใหม่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lang="th-TH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ตั้งจังหวะการฉีดใหม่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</a:t>
                      </a:r>
                      <a:r>
                        <a:rPr lang="th-TH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ตรวจเช็ค, เติมให้พอดี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4</a:t>
                      </a:r>
                      <a:r>
                        <a:rPr lang="th-TH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เปลี่ยนใหม่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3922" marR="53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CB"/>
                    </a:solidFill>
                  </a:tcPr>
                </a:tc>
              </a:tr>
              <a:tr h="766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2890" algn="l"/>
                        </a:tabLst>
                      </a:pPr>
                      <a:r>
                        <a:rPr lang="en-US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12</a:t>
                      </a:r>
                      <a:r>
                        <a:rPr lang="th-TH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เครื่องยนต์กินน้ำมัน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62890" algn="l"/>
                        </a:tabLst>
                      </a:pPr>
                      <a:r>
                        <a:rPr lang="th-TH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หล่อลื่นมากกว่าปกติ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3922" marR="53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th-TH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เครื่องยนต์หลวม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lang="th-TH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น้ำมันหล่อลื่นรั่ว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</a:t>
                      </a:r>
                      <a:r>
                        <a:rPr lang="th-TH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ปลอกนำวาล์ว (ไกด์วาล์ว)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th-TH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สึกหรอ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3922" marR="53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th-TH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ยกเครื่องใหม่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lang="th-TH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ตรวจเช็ค, แก้ไข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</a:t>
                      </a:r>
                      <a:r>
                        <a:rPr lang="th-TH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เปลี่ยนใหม่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3922" marR="53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CB"/>
                    </a:solidFill>
                  </a:tcPr>
                </a:tc>
              </a:tr>
              <a:tr h="383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2890" algn="l"/>
                        </a:tabLst>
                      </a:pPr>
                      <a:r>
                        <a:rPr lang="en-US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13</a:t>
                      </a:r>
                      <a:r>
                        <a:rPr lang="th-TH" sz="12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น้ำมันหล่อลื่นใสกว่า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62890" algn="l"/>
                        </a:tabLst>
                      </a:pPr>
                      <a:r>
                        <a:rPr lang="th-TH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ปกติ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3922" marR="53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th-TH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ลูกปั๊มสึกหรอทำให้น้ำมันเชื้อเพลิงรั่วซึมลงไปในอ่างน้ำมันหล่อลื่น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3922" marR="53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th-TH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ตรวจเช็ค, เปลี่ยนลูกปั๊มใหม่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53922" marR="53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C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54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35131" y="744324"/>
            <a:ext cx="86737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 smtClean="0">
                <a:solidFill>
                  <a:srgbClr val="FF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ตาราง</a:t>
            </a:r>
            <a:r>
              <a:rPr lang="th-TH" sz="2400" b="1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(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ต่อ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) 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ปัญหาข้อขัดข้องของเครื่องยนต์เล็กดีเซล</a:t>
            </a:r>
            <a:endParaRPr lang="en-US" sz="18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67750"/>
              </p:ext>
            </p:extLst>
          </p:nvPr>
        </p:nvGraphicFramePr>
        <p:xfrm>
          <a:off x="3382718" y="1314737"/>
          <a:ext cx="5435273" cy="490040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37707"/>
                <a:gridCol w="1898783"/>
                <a:gridCol w="1898783"/>
              </a:tblGrid>
              <a:tr h="2006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2890" algn="l"/>
                        </a:tabLst>
                      </a:pPr>
                      <a:r>
                        <a:rPr lang="th-TH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ข้อขัดข้อง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4670" marR="64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th-TH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สาเหตุ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4670" marR="64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th-TH" sz="15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วิธีแก้ไข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4670" marR="64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42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2890" algn="l"/>
                        </a:tabLst>
                      </a:pPr>
                      <a:r>
                        <a:rPr lang="en-US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14</a:t>
                      </a:r>
                      <a:r>
                        <a:rPr lang="th-TH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น้ำมันหล่อลื่นสีขาวขุ่น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62890" algn="l"/>
                        </a:tabLst>
                      </a:pPr>
                      <a:r>
                        <a:rPr lang="en-US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 	</a:t>
                      </a:r>
                      <a:r>
                        <a:rPr lang="th-TH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(เหมือนโคลน)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4670" marR="6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th-TH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น้ำหล่อเย็นรั่วผ่าน</a:t>
                      </a:r>
                      <a:r>
                        <a:rPr lang="th-TH" sz="1500" dirty="0" err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ปะเก็น</a:t>
                      </a:r>
                      <a:r>
                        <a:rPr lang="th-TH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ฝาสูบ</a:t>
                      </a:r>
                      <a:br>
                        <a:rPr lang="th-TH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</a:br>
                      <a:r>
                        <a:rPr lang="th-TH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เข้าไปปนกับน้ำมันหล่อลื่น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lang="th-TH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</a:t>
                      </a:r>
                      <a:r>
                        <a:rPr lang="th-TH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ฝาสูบแตกร้าวทำให้น้ำรั่ว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th-TH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ผ่านฝาสูบเข้าไปปนกับ</a:t>
                      </a:r>
                      <a:r>
                        <a:rPr lang="en-US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th-TH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น้ำมันหล่อลื่นได้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</a:t>
                      </a:r>
                      <a:r>
                        <a:rPr lang="th-TH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เสื้อสูบแตกร้าวที่บริเวณน้ำ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th-TH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หล่อเย็นทำให้น้ำรั่วผ่านเสื้อสูบ</a:t>
                      </a:r>
                      <a:br>
                        <a:rPr lang="th-TH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</a:br>
                      <a:r>
                        <a:rPr lang="th-TH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	เข้าไปปนกับน้ำมันหล่อลื่นได้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4670" marR="6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th-TH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เปลี่ยนปะเก็นใหม่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lang="th-TH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ตรวจเช็คระบบระบาย</a:t>
                      </a:r>
                      <a:br>
                        <a:rPr lang="th-TH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</a:br>
                      <a:r>
                        <a:rPr lang="th-TH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ความร้อน, เปลี่ยนฝาสูบใหม่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</a:t>
                      </a:r>
                      <a:r>
                        <a:rPr lang="th-TH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ตรวจเช็คระบบระบาย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  <a:tab pos="575945" algn="l"/>
                        </a:tabLst>
                      </a:pPr>
                      <a:r>
                        <a:rPr lang="th-TH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ความร้อน, เปลี่ยนใหม่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4670" marR="6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CB"/>
                    </a:solidFill>
                  </a:tcPr>
                </a:tc>
              </a:tr>
              <a:tr h="1149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2890" algn="l"/>
                        </a:tabLs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15</a:t>
                      </a:r>
                      <a:r>
                        <a:rPr lang="th-TH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</a:t>
                      </a:r>
                      <a:r>
                        <a:rPr lang="th-TH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ไอน้ำมันหล่อลื่นออก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62890" algn="l"/>
                        </a:tabLst>
                      </a:pPr>
                      <a:r>
                        <a:rPr lang="th-TH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ทางวาล์วระบายไอมาก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4670" marR="6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th-TH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เครื่องยนต์หลวม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lang="th-TH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น้ำมันหล่อลื่นในห้องแคร้งมาก</a:t>
                      </a:r>
                      <a:br>
                        <a:rPr lang="th-TH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</a:br>
                      <a:r>
                        <a:rPr lang="th-TH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	เกินไป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</a:t>
                      </a:r>
                      <a:r>
                        <a:rPr lang="th-TH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วาล์วระบายไอน้ำมันหล่อลื่น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th-TH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ปิดไม่สนิท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4670" marR="6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th-TH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ยกเครื่องใหม่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lang="th-TH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ตรวจเช็ค, ถ่ายออก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</a:t>
                      </a:r>
                      <a:r>
                        <a:rPr lang="th-TH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ตรวจเช็ค, เปลี่ยนใหม่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4670" marR="6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CB"/>
                    </a:solidFill>
                  </a:tcPr>
                </a:tc>
              </a:tr>
              <a:tr h="13796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2890" algn="l"/>
                        </a:tabLst>
                      </a:pPr>
                      <a:r>
                        <a:rPr lang="en-US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16</a:t>
                      </a:r>
                      <a:r>
                        <a:rPr lang="th-TH" sz="15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เกจวัดแรงดันน้ำมัน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62890" algn="l"/>
                        </a:tabLst>
                      </a:pPr>
                      <a:r>
                        <a:rPr lang="th-TH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หล่อลื่นไม่ขึ้น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4670" marR="6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th-TH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ปั๊มน้ำมันหล่อลื่นไม่ทำงาน,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th-TH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สึกหรอมาก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lang="th-TH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น้ำมันหล่อลื่นน้อยไป,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th-TH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ทางเดินน้ำมันอุดตัน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en-US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</a:t>
                      </a:r>
                      <a:r>
                        <a:rPr lang="th-TH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สปริงควบคุมแรงดัน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6690" algn="l"/>
                          <a:tab pos="457200" algn="l"/>
                        </a:tabLst>
                      </a:pPr>
                      <a:r>
                        <a:rPr lang="th-TH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	น้ำมันหล่อลื่นอ่อน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4670" marR="6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th-TH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ตรวจเช็ค, เปลี่ยนใหม่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lang="th-TH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เติมให้พอดี, ตรวจเช็ค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91770" algn="l"/>
                        </a:tabLst>
                      </a:pPr>
                      <a:r>
                        <a:rPr lang="en-US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3</a:t>
                      </a:r>
                      <a:r>
                        <a:rPr lang="th-TH" sz="15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	ตรวจเช็ค, เปลี่ยนใหม่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4670" marR="6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CB"/>
                    </a:solidFill>
                  </a:tcPr>
                </a:tc>
              </a:tr>
            </a:tbl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235131" y="3265458"/>
            <a:ext cx="31390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บริษัทสยามคู</a:t>
            </a:r>
            <a:r>
              <a:rPr lang="th-TH" sz="2000" b="1" i="1" dirty="0" err="1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โบต้า</a:t>
            </a:r>
            <a:r>
              <a:rPr lang="th-TH" sz="20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ดีเซล จำกัด., ม</a:t>
            </a:r>
            <a:r>
              <a:rPr lang="en-US" sz="20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th-TH" sz="20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</a:t>
            </a:r>
            <a:r>
              <a:rPr lang="en-US" sz="20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th-TH" sz="20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</a:t>
            </a:r>
            <a:r>
              <a:rPr lang="en-US" sz="20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endParaRPr lang="th-TH" sz="20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3993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492" y="1855292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492" y="2689407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492" y="3523522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492" y="4357637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492" y="5191752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ตัวเชื่อมต่อตรง 2"/>
          <p:cNvCxnSpPr/>
          <p:nvPr/>
        </p:nvCxnSpPr>
        <p:spPr>
          <a:xfrm>
            <a:off x="1327759" y="1039660"/>
            <a:ext cx="0" cy="4369267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ตัวเชื่อมต่อตรง 4"/>
          <p:cNvCxnSpPr/>
          <p:nvPr/>
        </p:nvCxnSpPr>
        <p:spPr>
          <a:xfrm>
            <a:off x="1327759" y="2079321"/>
            <a:ext cx="649351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>
            <a:off x="1307883" y="2911723"/>
            <a:ext cx="649351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>
            <a:off x="1327759" y="3744125"/>
            <a:ext cx="649351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1307883" y="4576526"/>
            <a:ext cx="649351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/>
          <p:nvPr/>
        </p:nvCxnSpPr>
        <p:spPr>
          <a:xfrm>
            <a:off x="1307883" y="5408927"/>
            <a:ext cx="649351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1" y="692966"/>
            <a:ext cx="2930658" cy="4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68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519" y="1892870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519" y="2790821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519" y="3619514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520" y="4417209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ตัวเชื่อมต่อตรง 6"/>
          <p:cNvCxnSpPr/>
          <p:nvPr/>
        </p:nvCxnSpPr>
        <p:spPr>
          <a:xfrm>
            <a:off x="1052186" y="1077238"/>
            <a:ext cx="0" cy="356400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1052186" y="2116899"/>
            <a:ext cx="649351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>
            <a:off x="1032310" y="2949301"/>
            <a:ext cx="649351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1052186" y="3781703"/>
            <a:ext cx="649351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>
            <a:off x="1032310" y="4614104"/>
            <a:ext cx="649351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92" y="699212"/>
            <a:ext cx="2930658" cy="4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726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55" y="770437"/>
            <a:ext cx="6080258" cy="49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41125" y="1547942"/>
            <a:ext cx="86617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เครื่องยนต์</a:t>
            </a:r>
            <a:r>
              <a:rPr lang="th-TH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ทุกชนิดเมื่อใช้งานแล้วจะต้องมีการตรวจสอบ บำรุงรักษาเพื่อให้เครื่องยนต์มีอายุการใช้งานได้นานหากขาดการบำรุงรักษาจะทำให้เครื่องยนต์มีปัญหาข้อขัดข้องในการทำงาน</a:t>
            </a:r>
            <a:endParaRPr lang="en-US" sz="2400" dirty="0">
              <a:solidFill>
                <a:srgbClr val="66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575945" algn="l"/>
              </a:tabLst>
            </a:pPr>
            <a:r>
              <a:rPr lang="en-US" sz="2400" dirty="0">
                <a:solidFill>
                  <a:srgbClr val="66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en-US" sz="2400" dirty="0">
              <a:solidFill>
                <a:srgbClr val="66330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2517732" y="2805381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24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706538" y="2623011"/>
            <a:ext cx="3736975" cy="2124075"/>
            <a:chOff x="1635" y="4110"/>
            <a:chExt cx="8970" cy="5097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1635" y="4110"/>
              <a:ext cx="4065" cy="3431"/>
              <a:chOff x="1635" y="4110"/>
              <a:chExt cx="4065" cy="3431"/>
            </a:xfrm>
          </p:grpSpPr>
          <p:pic>
            <p:nvPicPr>
              <p:cNvPr id="2056" name="Picture 8" descr="RT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5" y="4110"/>
                <a:ext cx="4065" cy="3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ectangle 7"/>
              <p:cNvSpPr>
                <a:spLocks noChangeArrowheads="1"/>
              </p:cNvSpPr>
              <p:nvPr/>
            </p:nvSpPr>
            <p:spPr bwMode="auto">
              <a:xfrm>
                <a:off x="3330" y="5246"/>
                <a:ext cx="720" cy="664"/>
              </a:xfrm>
              <a:prstGeom prst="rect">
                <a:avLst/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pic>
          <p:nvPicPr>
            <p:cNvPr id="2053" name="Picture 5" descr="DSCF1740"/>
            <p:cNvPicPr>
              <a:picLocks noChangeAspect="1" noChangeArrowheads="1"/>
            </p:cNvPicPr>
            <p:nvPr/>
          </p:nvPicPr>
          <p:blipFill>
            <a:blip r:embed="rId4" cstate="print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9" t="3751" r="5322" b="10001"/>
            <a:stretch>
              <a:fillRect/>
            </a:stretch>
          </p:blipFill>
          <p:spPr bwMode="auto">
            <a:xfrm>
              <a:off x="5565" y="5509"/>
              <a:ext cx="5040" cy="3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3702" y="5917"/>
              <a:ext cx="1875" cy="2160"/>
            </a:xfrm>
            <a:custGeom>
              <a:avLst/>
              <a:gdLst>
                <a:gd name="T0" fmla="*/ 0 w 1800"/>
                <a:gd name="T1" fmla="*/ 0 h 2160"/>
                <a:gd name="T2" fmla="*/ 0 w 1800"/>
                <a:gd name="T3" fmla="*/ 2160 h 2160"/>
                <a:gd name="T4" fmla="*/ 1800 w 1800"/>
                <a:gd name="T5" fmla="*/ 2160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0" h="2160">
                  <a:moveTo>
                    <a:pt x="0" y="0"/>
                  </a:moveTo>
                  <a:lnTo>
                    <a:pt x="0" y="2160"/>
                  </a:lnTo>
                  <a:lnTo>
                    <a:pt x="1800" y="216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8" name="สี่เหลี่ยมผืนผ้า 7"/>
          <p:cNvSpPr/>
          <p:nvPr/>
        </p:nvSpPr>
        <p:spPr>
          <a:xfrm>
            <a:off x="2702463" y="5222095"/>
            <a:ext cx="3776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จุดสำคัญที่จะต้องบำรุงรักษาเครื่องยนต์</a:t>
            </a:r>
            <a:endParaRPr lang="th-TH" sz="2400" b="1" i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124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23" y="682755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85011" y="1359582"/>
            <a:ext cx="85739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b="1" i="1" dirty="0" smtClean="0">
                <a:solidFill>
                  <a:schemeClr val="accent1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 เติม</a:t>
            </a:r>
            <a:r>
              <a:rPr lang="th-TH" sz="2400" b="1" i="1" dirty="0">
                <a:solidFill>
                  <a:schemeClr val="accent1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น้ำสะอาดในหม้อน้ำให้เต็มถัง</a:t>
            </a:r>
            <a:endParaRPr lang="en-US" sz="2400" b="1" i="1" dirty="0">
              <a:solidFill>
                <a:schemeClr val="accent1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2.</a:t>
            </a:r>
            <a:r>
              <a:rPr lang="th-TH" sz="2400" b="1" i="1" dirty="0" smtClean="0">
                <a:solidFill>
                  <a:schemeClr val="accent1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ตรวจเช็ค</a:t>
            </a:r>
            <a:r>
              <a:rPr lang="th-TH" sz="2400" b="1" i="1" dirty="0">
                <a:solidFill>
                  <a:schemeClr val="accent1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การรั่วของน้ำหล่อเย็น </a:t>
            </a:r>
            <a:endParaRPr lang="en-US" sz="2400" b="1" i="1" dirty="0">
              <a:solidFill>
                <a:schemeClr val="accent1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</a:t>
            </a:r>
            <a:r>
              <a:rPr lang="th-TH" sz="2400" b="1" i="1" dirty="0" smtClean="0">
                <a:solidFill>
                  <a:schemeClr val="accent1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 ทุก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300 </a:t>
            </a:r>
            <a:r>
              <a:rPr lang="th-TH" sz="2400" b="1" i="1" dirty="0">
                <a:solidFill>
                  <a:schemeClr val="accent1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ชั่วโมงการทำงานให้เปลี่ยนน้ำหล่อเย็นและใส่น้ำยากันสนิม</a:t>
            </a:r>
            <a:endParaRPr lang="en-US" sz="2400" b="1" i="1" dirty="0">
              <a:solidFill>
                <a:schemeClr val="accent1">
                  <a:lumMod val="50000"/>
                </a:schemeClr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pic>
        <p:nvPicPr>
          <p:cNvPr id="4099" name="Picture 3" descr="DSCF0994_resize"/>
          <p:cNvPicPr>
            <a:picLocks noChangeAspect="1" noChangeArrowheads="1"/>
          </p:cNvPicPr>
          <p:nvPr/>
        </p:nvPicPr>
        <p:blipFill>
          <a:blip r:embed="rId3" cstate="print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6"/>
          <a:stretch>
            <a:fillRect/>
          </a:stretch>
        </p:blipFill>
        <p:spPr bwMode="auto">
          <a:xfrm>
            <a:off x="3200746" y="2909750"/>
            <a:ext cx="2742508" cy="195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788499" y="5217813"/>
            <a:ext cx="3567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การตรวจและเติมน้ำระบายความร้อน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9432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01" y="707808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68082" y="1333609"/>
            <a:ext cx="86755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540385" algn="l"/>
              </a:tabLst>
            </a:pPr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1.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ทุก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ครั้งที่ใช้งานเครื่องยนต์ตรวจและเติมน้ำมันหล่อลื่นให้พอดีขีดที่กำหนด </a:t>
            </a:r>
            <a:endParaRPr lang="en-US" sz="24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540385" algn="l"/>
              </a:tabLst>
            </a:pPr>
            <a:r>
              <a:rPr lang="en-US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ใช้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งานเครื่องยนต์ </a:t>
            </a:r>
            <a:r>
              <a:rPr lang="en-US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50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ชั่วโมง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แรก ให้เปลี่ยนน้ำมันหล่อลื่นใหม่ถ้าเป็นเครื่องยนต์ใหม่หรือ</a:t>
            </a:r>
            <a:b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</a:b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ยกเครื่องใหม่</a:t>
            </a:r>
            <a:endParaRPr lang="en-US" sz="2400" dirty="0">
              <a:solidFill>
                <a:srgbClr val="00808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540385" algn="l"/>
              </a:tabLst>
            </a:pPr>
            <a:r>
              <a:rPr lang="en-US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3.</a:t>
            </a:r>
            <a:r>
              <a:rPr lang="th-TH" sz="2400" dirty="0" smtClean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ทุก </a:t>
            </a: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100 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ชั่วโมง การทำงานเครื่องยนต์ให้เปลี่ยนน้ำมันหล่อลื่นใหม่</a:t>
            </a:r>
            <a:endParaRPr lang="en-US" sz="2400" dirty="0">
              <a:solidFill>
                <a:srgbClr val="00808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481411" y="2992140"/>
            <a:ext cx="2181177" cy="2806481"/>
            <a:chOff x="2880" y="10800"/>
            <a:chExt cx="2340" cy="3009"/>
          </a:xfrm>
        </p:grpSpPr>
        <p:pic>
          <p:nvPicPr>
            <p:cNvPr id="5126" name="Picture 6" descr="DSCF175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25" t="11279" r="7175"/>
            <a:stretch>
              <a:fillRect/>
            </a:stretch>
          </p:blipFill>
          <p:spPr bwMode="auto">
            <a:xfrm>
              <a:off x="2880" y="10800"/>
              <a:ext cx="2340" cy="2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2880" y="13269"/>
              <a:ext cx="23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ระดับน้ำมันหล่อลื่น</a:t>
              </a:r>
              <a:endPara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 rot="10800000" flipV="1">
              <a:off x="3645" y="11475"/>
              <a:ext cx="180" cy="1800"/>
            </a:xfrm>
            <a:custGeom>
              <a:avLst/>
              <a:gdLst>
                <a:gd name="T0" fmla="*/ 0 w 180"/>
                <a:gd name="T1" fmla="*/ 0 h 1800"/>
                <a:gd name="T2" fmla="*/ 180 w 180"/>
                <a:gd name="T3" fmla="*/ 0 h 1800"/>
                <a:gd name="T4" fmla="*/ 180 w 180"/>
                <a:gd name="T5" fmla="*/ 1800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" h="1800">
                  <a:moveTo>
                    <a:pt x="0" y="0"/>
                  </a:moveTo>
                  <a:lnTo>
                    <a:pt x="180" y="0"/>
                  </a:lnTo>
                  <a:lnTo>
                    <a:pt x="180" y="18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7" name="สี่เหลี่ยมผืนผ้า 6"/>
          <p:cNvSpPr/>
          <p:nvPr/>
        </p:nvSpPr>
        <p:spPr>
          <a:xfrm>
            <a:off x="3422485" y="5847795"/>
            <a:ext cx="2299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การตรวจน้ำมันหล่อลื่น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246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01" y="845594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58022" y="1791222"/>
            <a:ext cx="5227955" cy="2417415"/>
            <a:chOff x="1583" y="9869"/>
            <a:chExt cx="8233" cy="3808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4542" y="9869"/>
              <a:ext cx="4098" cy="1220"/>
              <a:chOff x="3460" y="9715"/>
              <a:chExt cx="5688" cy="1694"/>
            </a:xfrm>
          </p:grpSpPr>
          <p:pic>
            <p:nvPicPr>
              <p:cNvPr id="6155" name="Picture 11" descr="กรอง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12" t="14807" r="23811" b="28014"/>
              <a:stretch>
                <a:fillRect/>
              </a:stretch>
            </p:blipFill>
            <p:spPr bwMode="auto">
              <a:xfrm>
                <a:off x="3460" y="9715"/>
                <a:ext cx="1471" cy="16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4" name="Picture 10" descr="กรอง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05" t="2135" r="15341" b="2667"/>
              <a:stretch>
                <a:fillRect/>
              </a:stretch>
            </p:blipFill>
            <p:spPr bwMode="auto">
              <a:xfrm>
                <a:off x="7740" y="9720"/>
                <a:ext cx="1408" cy="16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3" name="Picture 9" descr="กรอง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60" t="22893" r="4950" b="19965"/>
              <a:stretch>
                <a:fillRect/>
              </a:stretch>
            </p:blipFill>
            <p:spPr bwMode="auto">
              <a:xfrm>
                <a:off x="5040" y="10005"/>
                <a:ext cx="2621" cy="8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583" y="10848"/>
              <a:ext cx="8233" cy="2829"/>
              <a:chOff x="719" y="10848"/>
              <a:chExt cx="8233" cy="2829"/>
            </a:xfrm>
          </p:grpSpPr>
          <p:pic>
            <p:nvPicPr>
              <p:cNvPr id="6151" name="Picture 7" descr="กรองอากาศ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07" t="14931" r="26349" b="16019"/>
              <a:stretch>
                <a:fillRect/>
              </a:stretch>
            </p:blipFill>
            <p:spPr bwMode="auto">
              <a:xfrm>
                <a:off x="719" y="10848"/>
                <a:ext cx="2514" cy="26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 Box 6"/>
              <p:cNvSpPr txBox="1">
                <a:spLocks noChangeArrowheads="1"/>
              </p:cNvSpPr>
              <p:nvPr/>
            </p:nvSpPr>
            <p:spPr bwMode="auto">
              <a:xfrm>
                <a:off x="3616" y="11089"/>
                <a:ext cx="5336" cy="25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08080"/>
                </a:solidFill>
                <a:prstDash val="sysDot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000" b="1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ข้อควรระวัง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1.</a:t>
                </a:r>
                <a:r>
                  <a:rPr kumimoji="0" lang="th-TH" sz="20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 ตรวจเติมน้ำมันหล่อลื่นในหม้อกรองให้ถึงขอบระดับที่กำหนดไว้ทุกครั้งก่อนใช้งาน 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2.</a:t>
                </a:r>
                <a:r>
                  <a:rPr kumimoji="0" lang="th-TH" sz="20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 ชโลมน้ำมันหล่อลื่นให้ทั่วไส้กรองเพื่อประสิทธิภาพของการกรองที่สมบูรณ์ที่สุด</a:t>
                </a:r>
                <a:endParaRPr kumimoji="0" lang="th-TH" sz="20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7" name="Line 5"/>
              <p:cNvSpPr>
                <a:spLocks noChangeShapeType="1"/>
              </p:cNvSpPr>
              <p:nvPr/>
            </p:nvSpPr>
            <p:spPr bwMode="auto">
              <a:xfrm>
                <a:off x="3205" y="12113"/>
                <a:ext cx="415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/>
              </a:p>
            </p:txBody>
          </p:sp>
        </p:grpSp>
      </p:grpSp>
      <p:sp>
        <p:nvSpPr>
          <p:cNvPr id="8" name="สี่เหลี่ยมผืนผ้า 7"/>
          <p:cNvSpPr/>
          <p:nvPr/>
        </p:nvSpPr>
        <p:spPr>
          <a:xfrm>
            <a:off x="3276613" y="4676225"/>
            <a:ext cx="2590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การตรวจหม้อกรองอากาศ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0793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04" y="695281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18291" y="1443419"/>
            <a:ext cx="52405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ตรวจเช็คเปลี่ยนถ้าสายพานพัดลมฉีกขาด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kumimoji="0" lang="th-TH" sz="24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ปรับตั้งระยะความตึง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–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หย่อนสายพาน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10 – 15 </a:t>
            </a:r>
            <a:r>
              <a:rPr kumimoji="0" lang="th-TH" sz="24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มม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endParaRPr kumimoji="0" lang="th-TH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290248" y="2574498"/>
            <a:ext cx="6563503" cy="1797351"/>
            <a:chOff x="1589" y="4916"/>
            <a:chExt cx="7367" cy="2017"/>
          </a:xfrm>
        </p:grpSpPr>
        <p:pic>
          <p:nvPicPr>
            <p:cNvPr id="7184" name="Picture 16" descr="DSCF1225"/>
            <p:cNvPicPr>
              <a:picLocks noChangeAspect="1" noChangeArrowheads="1"/>
            </p:cNvPicPr>
            <p:nvPr/>
          </p:nvPicPr>
          <p:blipFill>
            <a:blip r:embed="rId3" cstate="print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9" y="4955"/>
              <a:ext cx="2550" cy="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3916" y="4916"/>
              <a:ext cx="5040" cy="2017"/>
              <a:chOff x="5580" y="13500"/>
              <a:chExt cx="5040" cy="2017"/>
            </a:xfrm>
          </p:grpSpPr>
          <p:pic>
            <p:nvPicPr>
              <p:cNvPr id="7183" name="Picture 15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23" r="4414" b="7022"/>
              <a:stretch>
                <a:fillRect/>
              </a:stretch>
            </p:blipFill>
            <p:spPr bwMode="auto">
              <a:xfrm>
                <a:off x="7020" y="13590"/>
                <a:ext cx="2085" cy="14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 Box 14"/>
              <p:cNvSpPr txBox="1">
                <a:spLocks noChangeArrowheads="1"/>
              </p:cNvSpPr>
              <p:nvPr/>
            </p:nvSpPr>
            <p:spPr bwMode="auto">
              <a:xfrm>
                <a:off x="9180" y="13860"/>
                <a:ext cx="14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ระยะกดลง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8" name="Text Box 13"/>
              <p:cNvSpPr txBox="1">
                <a:spLocks noChangeArrowheads="1"/>
              </p:cNvSpPr>
              <p:nvPr/>
            </p:nvSpPr>
            <p:spPr bwMode="auto">
              <a:xfrm>
                <a:off x="5580" y="13890"/>
                <a:ext cx="1891" cy="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มู่เล่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ล้อช่วยแรง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9" name="Text Box 12"/>
              <p:cNvSpPr txBox="1">
                <a:spLocks noChangeArrowheads="1"/>
              </p:cNvSpPr>
              <p:nvPr/>
            </p:nvSpPr>
            <p:spPr bwMode="auto">
              <a:xfrm>
                <a:off x="7718" y="14977"/>
                <a:ext cx="180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มู่เล่ปรับสายพาน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0" name="Text Box 11"/>
              <p:cNvSpPr txBox="1">
                <a:spLocks noChangeArrowheads="1"/>
              </p:cNvSpPr>
              <p:nvPr/>
            </p:nvSpPr>
            <p:spPr bwMode="auto">
              <a:xfrm>
                <a:off x="8865" y="13500"/>
                <a:ext cx="14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มู่เล่พัดลม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1" name="Text Box 10"/>
              <p:cNvSpPr txBox="1">
                <a:spLocks noChangeArrowheads="1"/>
              </p:cNvSpPr>
              <p:nvPr/>
            </p:nvSpPr>
            <p:spPr bwMode="auto">
              <a:xfrm>
                <a:off x="9105" y="14220"/>
                <a:ext cx="14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10 – 15 </a:t>
                </a:r>
                <a:r>
                  <a:rPr kumimoji="0" lang="th-TH" sz="2400" b="0" i="0" u="none" strike="noStrike" cap="none" normalizeH="0" baseline="0" dirty="0" err="1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มม</a:t>
                </a: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.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9014" y="14295"/>
                <a:ext cx="39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rgbClr val="00808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3" name="Line 8"/>
              <p:cNvSpPr>
                <a:spLocks noChangeShapeType="1"/>
              </p:cNvSpPr>
              <p:nvPr/>
            </p:nvSpPr>
            <p:spPr bwMode="auto">
              <a:xfrm>
                <a:off x="8706" y="14412"/>
                <a:ext cx="17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rgbClr val="00808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>
                <a:off x="8991" y="14427"/>
                <a:ext cx="17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rgbClr val="00808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5" name="สี่เหลี่ยมผืนผ้า 14"/>
          <p:cNvSpPr/>
          <p:nvPr/>
        </p:nvSpPr>
        <p:spPr>
          <a:xfrm>
            <a:off x="3307872" y="4886904"/>
            <a:ext cx="2762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การตรวจเช็คสายพานพัดลม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08281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26" y="695281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824572" y="1705197"/>
            <a:ext cx="5716270" cy="2995295"/>
            <a:chOff x="3060" y="2709"/>
            <a:chExt cx="9002" cy="4717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3060" y="2979"/>
              <a:ext cx="2136" cy="2360"/>
              <a:chOff x="2880" y="12240"/>
              <a:chExt cx="2136" cy="2360"/>
            </a:xfrm>
          </p:grpSpPr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2880" y="12240"/>
                <a:ext cx="2136" cy="2360"/>
                <a:chOff x="1620" y="2160"/>
                <a:chExt cx="3422" cy="3782"/>
              </a:xfrm>
            </p:grpSpPr>
            <p:pic>
              <p:nvPicPr>
                <p:cNvPr id="8204" name="Picture 12" descr="DSCF121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36000" contrast="24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710" t="22501" r="14174" b="32480"/>
                <a:stretch>
                  <a:fillRect/>
                </a:stretch>
              </p:blipFill>
              <p:spPr bwMode="auto">
                <a:xfrm rot="5400000">
                  <a:off x="694" y="3086"/>
                  <a:ext cx="3782" cy="19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03" name="Picture 11" descr="ถ้วยกรองเชื้อเพลิง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630" t="11111" r="21693" b="7936"/>
                <a:stretch>
                  <a:fillRect/>
                </a:stretch>
              </p:blipFill>
              <p:spPr bwMode="auto">
                <a:xfrm>
                  <a:off x="3615" y="2595"/>
                  <a:ext cx="1427" cy="31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335" y="13335"/>
                <a:ext cx="485" cy="566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4995" y="2709"/>
              <a:ext cx="7067" cy="4717"/>
              <a:chOff x="4995" y="2709"/>
              <a:chExt cx="7067" cy="4717"/>
            </a:xfrm>
          </p:grpSpPr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5535" y="2709"/>
                <a:ext cx="6527" cy="471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60338" algn="l"/>
                  </a:tabLs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60338" algn="l"/>
                  </a:tabLs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60338" algn="l"/>
                  </a:tabLs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60338" algn="l"/>
                  </a:tabLs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60338" algn="l"/>
                  </a:tabLs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60338" algn="l"/>
                  </a:tabLs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60338" algn="l"/>
                  </a:tabLs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60338" algn="l"/>
                  </a:tabLs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60338" algn="l"/>
                  </a:tabLs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60338" algn="l"/>
                  </a:tabLst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  <a:sym typeface="Wingdings" panose="05000000000000000000" pitchFamily="2" charset="2"/>
                  </a:rPr>
                  <a:t></a:t>
                </a: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 </a:t>
                </a:r>
                <a:r>
                  <a:rPr kumimoji="0" lang="th-TH" sz="2400" b="1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  <a:sym typeface="Wingdings" panose="05000000000000000000" pitchFamily="2" charset="2"/>
                  </a:rPr>
                  <a:t>ข้อควรปฏิบัติ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  <a:sym typeface="Wingdings" panose="05000000000000000000" pitchFamily="2" charset="2"/>
                </a:endParaRPr>
              </a:p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60338" algn="l"/>
                  </a:tabLst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  <a:sym typeface="Wingdings" panose="05000000000000000000" pitchFamily="2" charset="2"/>
                  </a:rPr>
                  <a:t>1.</a:t>
                </a: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  <a:sym typeface="Wingdings" panose="05000000000000000000" pitchFamily="2" charset="2"/>
                  </a:rPr>
                  <a:t> ทุก </a:t>
                </a: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  <a:sym typeface="Wingdings" panose="05000000000000000000" pitchFamily="2" charset="2"/>
                  </a:rPr>
                  <a:t>100</a:t>
                </a: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  <a:sym typeface="Wingdings" panose="05000000000000000000" pitchFamily="2" charset="2"/>
                  </a:rPr>
                  <a:t> ชั่วโมง ของการใช้เครื่องให้ทำความสะอาดไส้	กรองด้วยน้ำมันโซล่า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  <a:sym typeface="Wingdings" panose="05000000000000000000" pitchFamily="2" charset="2"/>
                </a:endParaRPr>
              </a:p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60338" algn="l"/>
                  </a:tabLst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  <a:sym typeface="Wingdings" panose="05000000000000000000" pitchFamily="2" charset="2"/>
                  </a:rPr>
                  <a:t>2</a:t>
                </a: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  <a:sym typeface="Wingdings" panose="05000000000000000000" pitchFamily="2" charset="2"/>
                  </a:rPr>
                  <a:t>. ล้างสิ่งสกปรกและน้ำในถ้วยกรองให้สะอาดและเช็ดให้แห้ง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  <a:sym typeface="Wingdings" panose="05000000000000000000" pitchFamily="2" charset="2"/>
                </a:endParaRPr>
              </a:p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60338" algn="l"/>
                  </a:tabLst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  <a:sym typeface="Wingdings" panose="05000000000000000000" pitchFamily="2" charset="2"/>
                  </a:rPr>
                  <a:t>3</a:t>
                </a: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  <a:sym typeface="Wingdings" panose="05000000000000000000" pitchFamily="2" charset="2"/>
                  </a:rPr>
                  <a:t>. เปลี่ยนไส้กรองทุก </a:t>
                </a: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  <a:sym typeface="Wingdings" panose="05000000000000000000" pitchFamily="2" charset="2"/>
                  </a:rPr>
                  <a:t>400</a:t>
                </a: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  <a:sym typeface="Wingdings" panose="05000000000000000000" pitchFamily="2" charset="2"/>
                  </a:rPr>
                  <a:t> ชั่วโมงการทำงานหรือถ้าพบรอยรั่วหรือฉีกขาด</a:t>
                </a:r>
              </a:p>
            </p:txBody>
          </p:sp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4995" y="4329"/>
                <a:ext cx="54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4500" y="4149"/>
              <a:ext cx="36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12" name="สี่เหลี่ยมผืนผ้า 11"/>
          <p:cNvSpPr/>
          <p:nvPr/>
        </p:nvSpPr>
        <p:spPr>
          <a:xfrm>
            <a:off x="3547520" y="5262351"/>
            <a:ext cx="2048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กรองน้ำมันเชื้อเพลิง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2440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1623</TotalTime>
  <Words>419</Words>
  <Application>Microsoft Office PowerPoint</Application>
  <PresentationFormat>นำเสนอทางหน้าจอ (4:3)</PresentationFormat>
  <Paragraphs>371</Paragraphs>
  <Slides>18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6" baseType="lpstr">
      <vt:lpstr>Angsana New</vt:lpstr>
      <vt:lpstr>Arial</vt:lpstr>
      <vt:lpstr>Calibri</vt:lpstr>
      <vt:lpstr>Calibri Light</vt:lpstr>
      <vt:lpstr>Cordia New</vt:lpstr>
      <vt:lpstr>Times New Roman</vt:lpstr>
      <vt:lpstr>Wingdings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deed_30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Administrator</cp:lastModifiedBy>
  <cp:revision>197</cp:revision>
  <dcterms:created xsi:type="dcterms:W3CDTF">2020-06-16T04:35:48Z</dcterms:created>
  <dcterms:modified xsi:type="dcterms:W3CDTF">2020-06-19T08:44:06Z</dcterms:modified>
</cp:coreProperties>
</file>