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008080"/>
    <a:srgbClr val="003366"/>
    <a:srgbClr val="FF00FF"/>
    <a:srgbClr val="663300"/>
    <a:srgbClr val="660066"/>
    <a:srgbClr val="FF6600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8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1" y="820542"/>
            <a:ext cx="6323467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55491" y="1602547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สูบ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49" y="2157739"/>
            <a:ext cx="25781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43188" y="4830579"/>
            <a:ext cx="359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อะไหล่ฝาสูบเครื่องยนต์เล็กแก๊สโซ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697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4729"/>
              </p:ext>
            </p:extLst>
          </p:nvPr>
        </p:nvGraphicFramePr>
        <p:xfrm>
          <a:off x="1270232" y="1632679"/>
          <a:ext cx="6603536" cy="8379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5240"/>
                <a:gridCol w="3402152"/>
                <a:gridCol w="2476144"/>
              </a:tblGrid>
              <a:tr h="27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ลำดับที่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รายการ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รุ่น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GX270T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เวลาทีใช้ในการซ่อม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ฝาสูบ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</a:tr>
              <a:tr h="27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ปะเก็น</a:t>
                      </a:r>
                      <a:r>
                        <a:rPr lang="th-TH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ฝาสูบ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309927" y="2791609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ราคา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อะไหล่ฝาสูบ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12207"/>
              </p:ext>
            </p:extLst>
          </p:nvPr>
        </p:nvGraphicFramePr>
        <p:xfrm>
          <a:off x="1287689" y="3627113"/>
          <a:ext cx="6568621" cy="8379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5115"/>
                <a:gridCol w="2011204"/>
                <a:gridCol w="2682332"/>
                <a:gridCol w="1219970"/>
              </a:tblGrid>
              <a:tr h="27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หมายเลขอะไหล่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ชื่ออะไหล่ รุ่น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GX270T </a:t>
                      </a:r>
                      <a:r>
                        <a:rPr lang="th-TH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แบบ</a:t>
                      </a:r>
                      <a:r>
                        <a:rPr lang="en-US" sz="18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QT1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ราคา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12200–Z1D–405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ฝาสูบ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</a:tr>
              <a:tr h="27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12251–ZH9–000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ปะเก็น</a:t>
                      </a:r>
                      <a:r>
                        <a:rPr lang="th-TH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ฝาสูบ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78562" marR="7856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09927" y="85007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รายละเอียด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การบริการฝาสูบ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846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0860" y="637132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เสื้อ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74" y="1468720"/>
            <a:ext cx="5496652" cy="27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720371" y="4566142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อะไหล่เสื้อสูบเครื่องยนต์เล็กแก๊สโซ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483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1698" y="686161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ลูกสูบ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ก้านสูบ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9" y="1719242"/>
            <a:ext cx="7079721" cy="20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295277" y="4354277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อะไหล่ลูกสูบ/ก้านสูบเครื่องยนต์เล็กแก๊สโซ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16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0964" y="703593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เพลา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ราววาล์ว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28227" y="1531721"/>
            <a:ext cx="8165283" cy="2041742"/>
            <a:chOff x="960" y="2283"/>
            <a:chExt cx="9708" cy="2427"/>
          </a:xfrm>
        </p:grpSpPr>
        <p:pic>
          <p:nvPicPr>
            <p:cNvPr id="13334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" y="2953"/>
              <a:ext cx="7626" cy="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3069" y="3885"/>
              <a:ext cx="128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 ซีลกันรั่ว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015" y="2583"/>
              <a:ext cx="2287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 ก้านกระทุ้งวาล์ว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6805" y="2583"/>
              <a:ext cx="2329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 ลูกระทุ้งวาล์ว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893" y="3778"/>
              <a:ext cx="140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5 วาล์วไอดี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251" y="3043"/>
              <a:ext cx="136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6 วาล์วไอเสีย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531" y="4229"/>
              <a:ext cx="1389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7 สปริงวาล์ว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960" y="3867"/>
              <a:ext cx="204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8 จานล็อกวาล์วไอดี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037" y="2408"/>
              <a:ext cx="2337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9 จานล็อกวาล์วไอเสีย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13" y="2432"/>
              <a:ext cx="241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10 รองสปริงวาล์วไอเสีย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848" y="3080"/>
              <a:ext cx="0" cy="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012" y="3034"/>
              <a:ext cx="0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138" y="2845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012" y="2963"/>
              <a:ext cx="173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rot="5400000">
              <a:off x="4235" y="3311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rot="16200000" flipV="1">
              <a:off x="4920" y="3676"/>
              <a:ext cx="73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720" y="3763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V="1">
              <a:off x="3696" y="3792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 flipV="1">
              <a:off x="3099" y="3792"/>
              <a:ext cx="0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8358" y="2283"/>
              <a:ext cx="2310" cy="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 เพลาราววาล์ว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>
              <a:off x="8897" y="2685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3029306" y="4036998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อะไหล่เพลาราววาล์วและชุดวาล์ว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46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4362" y="7153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สตาร์ทเครื่องยนต์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2" y="1546330"/>
            <a:ext cx="7192055" cy="297975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580362" y="5067761"/>
            <a:ext cx="398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อะไหล่ชุดสตาร์ทเครื่องยนต์เล็กแก๊สโซ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465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523" y="82502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คาร์บูเรเตอร์</a:t>
            </a:r>
            <a:endParaRPr lang="en-US" sz="18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9" y="1507865"/>
            <a:ext cx="50085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0622" y="5334145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อะไหล่คาร์บูเรเตอร์เครื่องยนต์เล็กแก๊สโซ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91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2059" y="67471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กรองอากาศ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55" y="1820166"/>
            <a:ext cx="3342089" cy="246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044874" y="4743169"/>
            <a:ext cx="505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อะไหล่ชุดกรองอากาศเครื่องยนต์เล็กแก๊สโซ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04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023" y="622734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คอยล์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204581" y="108439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89405" y="1758930"/>
            <a:ext cx="7165189" cy="2163763"/>
            <a:chOff x="-92" y="8734"/>
            <a:chExt cx="11283" cy="3407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8734"/>
              <a:ext cx="3557" cy="3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-92" y="11182"/>
              <a:ext cx="358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 คอยล์จุดระเบิด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577" y="8811"/>
              <a:ext cx="2715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 ปลั๊กหัวเทียน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01" y="10668"/>
              <a:ext cx="40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 ชุดคอยล์ไฟแสงสว่าง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049" y="9509"/>
              <a:ext cx="3866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 สายต่อสวิตช์เปิด ปิด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416" y="11445"/>
              <a:ext cx="5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CC00F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H="1">
              <a:off x="5063" y="9102"/>
              <a:ext cx="5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CC00F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H="1">
              <a:off x="6527" y="9779"/>
              <a:ext cx="5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CC00F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2"/>
            <p:cNvSpPr>
              <a:spLocks noChangeShapeType="1"/>
            </p:cNvSpPr>
            <p:nvPr/>
          </p:nvSpPr>
          <p:spPr bwMode="auto">
            <a:xfrm flipH="1">
              <a:off x="6623" y="10950"/>
              <a:ext cx="47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CC00F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1713632" y="4435054"/>
            <a:ext cx="5751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อะไหล่คอยล์จุดระเบิดเครื่องยนต์เล็กแก๊สโซ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ลีน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749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1" y="745386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19501" y="1395170"/>
            <a:ext cx="2712602" cy="453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15.5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ลูกสูบและก้านสูบ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10866" y="1905438"/>
            <a:ext cx="5522267" cy="2680570"/>
            <a:chOff x="2622" y="10811"/>
            <a:chExt cx="5655" cy="2745"/>
          </a:xfrm>
        </p:grpSpPr>
        <p:pic>
          <p:nvPicPr>
            <p:cNvPr id="18450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" y="11477"/>
              <a:ext cx="3423" cy="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5828" y="12215"/>
              <a:ext cx="1262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 ลูกสูบ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622" y="11826"/>
              <a:ext cx="1682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 ชุดแหวนลูกสูบ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304" y="11413"/>
              <a:ext cx="1472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 สลักลูกสูบ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5277" y="12975"/>
              <a:ext cx="2312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 คลิปล็อกสลักลูกสูบ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221" y="11613"/>
              <a:ext cx="105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5 ก้านสูบ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830" y="11112"/>
              <a:ext cx="1577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6 บูชสลักลูกสูบ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986" y="10811"/>
              <a:ext cx="1464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7 แบริ่งก้านสูบ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917" y="11866"/>
              <a:ext cx="31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328" y="11225"/>
              <a:ext cx="0" cy="3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619" y="11776"/>
              <a:ext cx="0" cy="3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592" y="11551"/>
              <a:ext cx="0" cy="3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805" y="12190"/>
              <a:ext cx="0" cy="3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V="1">
              <a:off x="5802" y="12766"/>
              <a:ext cx="0" cy="3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5592" y="12466"/>
              <a:ext cx="3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3137953" y="4946545"/>
            <a:ext cx="27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อะไหล่ชุดลูกสูบและก้านสูบ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5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84" y="193431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84" y="2705225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84" y="347613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84" y="4247039"/>
            <a:ext cx="6323467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5017945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032479" y="929638"/>
            <a:ext cx="0" cy="432000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4" y="689607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1030264" y="2920943"/>
            <a:ext cx="776613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61576" y="2158347"/>
            <a:ext cx="776613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61576" y="3683539"/>
            <a:ext cx="776613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30264" y="4446135"/>
            <a:ext cx="776613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30265" y="5208730"/>
            <a:ext cx="776613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4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2942" y="724815"/>
            <a:ext cx="43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15.5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วาล์วไอดี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ไอเสีย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75703" y="1274706"/>
            <a:ext cx="7315974" cy="3480935"/>
            <a:chOff x="626" y="2049"/>
            <a:chExt cx="8884" cy="4227"/>
          </a:xfrm>
        </p:grpSpPr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2895"/>
              <a:ext cx="4623" cy="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113" y="4516"/>
              <a:ext cx="301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 ถ้วยรองสปริงวาล์ว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8117" y="2353"/>
              <a:ext cx="1393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 วาล์วไอดี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6393" y="2049"/>
              <a:ext cx="220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 วาล์วไอเสีย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107" y="3658"/>
              <a:ext cx="3065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 ชุดสปริงวาล์ว 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 ชั้น)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32" y="5618"/>
              <a:ext cx="265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5 ปะกับวาล์ว (คู่)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26" y="4919"/>
              <a:ext cx="3089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6 ฝาครอบก้านวาล์ว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8399" y="2804"/>
              <a:ext cx="0" cy="3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866" y="2554"/>
              <a:ext cx="0" cy="3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4893" y="4129"/>
              <a:ext cx="0" cy="3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V="1">
              <a:off x="4348" y="5130"/>
              <a:ext cx="0" cy="3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3"/>
            <p:cNvSpPr>
              <a:spLocks noChangeShapeType="1"/>
            </p:cNvSpPr>
            <p:nvPr/>
          </p:nvSpPr>
          <p:spPr bwMode="auto">
            <a:xfrm rot="16200000" flipH="1">
              <a:off x="3818" y="4983"/>
              <a:ext cx="0" cy="3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2"/>
            <p:cNvSpPr>
              <a:spLocks noChangeShapeType="1"/>
            </p:cNvSpPr>
            <p:nvPr/>
          </p:nvSpPr>
          <p:spPr bwMode="auto">
            <a:xfrm rot="16200000" flipH="1">
              <a:off x="4260" y="4615"/>
              <a:ext cx="0" cy="3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3288636" y="5291547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อะไหล่ชุดวาล์วไอดี ไอเสีย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513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8161" y="511872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15.5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เรือนหัวฉีด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07085" y="1189971"/>
            <a:ext cx="6746740" cy="4008329"/>
            <a:chOff x="1627" y="2263"/>
            <a:chExt cx="7626" cy="4531"/>
          </a:xfrm>
        </p:grpSpPr>
        <p:pic>
          <p:nvPicPr>
            <p:cNvPr id="20503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" y="2919"/>
              <a:ext cx="3421" cy="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22"/>
            <p:cNvSpPr>
              <a:spLocks noChangeArrowheads="1"/>
            </p:cNvSpPr>
            <p:nvPr/>
          </p:nvSpPr>
          <p:spPr bwMode="auto">
            <a:xfrm>
              <a:off x="2479" y="2263"/>
              <a:ext cx="5906" cy="2858"/>
            </a:xfrm>
            <a:prstGeom prst="roundRect">
              <a:avLst>
                <a:gd name="adj" fmla="val 4361"/>
              </a:avLst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627" y="5855"/>
              <a:ext cx="225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 ชุดเรือนหัวฉีด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7033" y="5722"/>
              <a:ext cx="222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10 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ปะเก็น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rot="5400000" flipV="1">
              <a:off x="6919" y="5800"/>
              <a:ext cx="0" cy="3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rot="-5400000" flipH="1" flipV="1">
              <a:off x="3961" y="5946"/>
              <a:ext cx="0" cy="3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541" y="3501"/>
              <a:ext cx="21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 ปลอกยึดหัวฉีด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840" y="3744"/>
              <a:ext cx="995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 หัวฉีด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323" y="2688"/>
              <a:ext cx="288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 บ่ารองก้านดันหัวฉีด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052" y="3999"/>
              <a:ext cx="2512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5 ก้านดันเข็มหัวฉีด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97" y="4738"/>
              <a:ext cx="1748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7 ชิมหัวฉีด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628" y="2930"/>
              <a:ext cx="173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8 แหวนรอง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622" y="2275"/>
              <a:ext cx="3229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9 ข้อต่อน้ำมันเข้าหัวฉีด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671" y="4387"/>
              <a:ext cx="2399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6 สปริงหัวฉีด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6724" y="3439"/>
              <a:ext cx="0" cy="1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6012" y="3585"/>
              <a:ext cx="0" cy="2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5224" y="3682"/>
              <a:ext cx="0" cy="4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5495" y="3076"/>
              <a:ext cx="0" cy="2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V="1">
              <a:off x="4769" y="2651"/>
              <a:ext cx="0" cy="2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rot="-5400000" flipH="1" flipV="1">
              <a:off x="4183" y="3070"/>
              <a:ext cx="0" cy="3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4843" y="3731"/>
              <a:ext cx="0" cy="7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4560" y="3791"/>
              <a:ext cx="0" cy="9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6" name="สี่เหลี่ยมผืนผ้า 25"/>
          <p:cNvSpPr/>
          <p:nvPr/>
        </p:nvSpPr>
        <p:spPr>
          <a:xfrm>
            <a:off x="3599934" y="5617622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อะไหล่ชุดเรือนหัวฉีด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323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5119" y="649658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15.5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ปั๊มน้ำมันเชื้อเพลิง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857374" y="1478071"/>
            <a:ext cx="5883335" cy="3327009"/>
            <a:chOff x="1281" y="2955"/>
            <a:chExt cx="8551" cy="4834"/>
          </a:xfrm>
        </p:grpSpPr>
        <p:pic>
          <p:nvPicPr>
            <p:cNvPr id="21538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955"/>
              <a:ext cx="6811" cy="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1281" y="5441"/>
              <a:ext cx="1324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16 แหวนยาง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7219" y="3865"/>
              <a:ext cx="261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 แผ่นชิมรองชุดลูกกระทุ้งปั๊ม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6913" y="4234"/>
              <a:ext cx="2672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3 ถ้วยรองสปริงลูกปั๊มด้านล่าง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6552" y="4575"/>
              <a:ext cx="1524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4 สปริงลูกปั๊ม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6204" y="5043"/>
              <a:ext cx="267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5 ถ้วยรองสปริงลูกปั๊มด้านบน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5536" y="5880"/>
              <a:ext cx="3005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7 คลิปรัดหมุดล็อกลูกกระทุ้งปั๊ม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5856" y="5460"/>
              <a:ext cx="2430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6 เฟืองปลอกบังคับลูกปั๊ม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4715" y="3752"/>
              <a:ext cx="1447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9 เฟืองฟันหวี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3518" y="3738"/>
              <a:ext cx="1447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10 แหวนรอง</a:t>
              </a: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517" y="3312"/>
              <a:ext cx="2448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11 โบลท์ข้อต่อน้ำมันเข้าปั๊ม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365" y="5880"/>
              <a:ext cx="2310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12 ลูกปั๊มน้ำมันเชื้อเพลิง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878" y="6376"/>
              <a:ext cx="2366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13 วาล์วส่งน้ำมันเชื้อเพลิง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140" y="6717"/>
              <a:ext cx="177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15 สปริงวาล์วส่ง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404" y="7227"/>
              <a:ext cx="2337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17 ตัวยึดชุดวาล์วส่งน้ำมัน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489" y="5014"/>
              <a:ext cx="259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14 แหวนรองบ่าวาล์วส่งน้ำมัน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244" y="6319"/>
              <a:ext cx="223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8 หมุดล็อกลูกกระทุ้งปั๊ม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5049" y="4206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4158" y="4107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3351" y="3738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2878" y="5525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308" y="5837"/>
              <a:ext cx="0" cy="3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1960" y="6674"/>
              <a:ext cx="0" cy="5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V="1">
              <a:off x="2572" y="6248"/>
              <a:ext cx="0" cy="5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V="1">
              <a:off x="3212" y="5880"/>
              <a:ext cx="0" cy="5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3671" y="5639"/>
              <a:ext cx="0" cy="3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V="1">
              <a:off x="5425" y="5216"/>
              <a:ext cx="0" cy="12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5731" y="4716"/>
              <a:ext cx="0" cy="12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536" name="Line 6"/>
            <p:cNvSpPr>
              <a:spLocks noChangeShapeType="1"/>
            </p:cNvSpPr>
            <p:nvPr/>
          </p:nvSpPr>
          <p:spPr bwMode="auto">
            <a:xfrm flipV="1">
              <a:off x="6037" y="4461"/>
              <a:ext cx="0" cy="11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537" name="Line 5"/>
            <p:cNvSpPr>
              <a:spLocks noChangeShapeType="1"/>
            </p:cNvSpPr>
            <p:nvPr/>
          </p:nvSpPr>
          <p:spPr bwMode="auto">
            <a:xfrm flipV="1">
              <a:off x="6385" y="4291"/>
              <a:ext cx="0" cy="9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539" name="Line 4"/>
            <p:cNvSpPr>
              <a:spLocks noChangeShapeType="1"/>
            </p:cNvSpPr>
            <p:nvPr/>
          </p:nvSpPr>
          <p:spPr bwMode="auto">
            <a:xfrm flipV="1">
              <a:off x="6746" y="4092"/>
              <a:ext cx="0" cy="6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540" name="Line 3"/>
            <p:cNvSpPr>
              <a:spLocks noChangeShapeType="1"/>
            </p:cNvSpPr>
            <p:nvPr/>
          </p:nvSpPr>
          <p:spPr bwMode="auto">
            <a:xfrm flipV="1">
              <a:off x="7105" y="3894"/>
              <a:ext cx="0" cy="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541" name="Line 2"/>
            <p:cNvSpPr>
              <a:spLocks noChangeShapeType="1"/>
            </p:cNvSpPr>
            <p:nvPr/>
          </p:nvSpPr>
          <p:spPr bwMode="auto">
            <a:xfrm flipV="1">
              <a:off x="7400" y="3766"/>
              <a:ext cx="0" cy="2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1542" name="สี่เหลี่ยมผืนผ้า 21541"/>
          <p:cNvSpPr/>
          <p:nvPr/>
        </p:nvSpPr>
        <p:spPr>
          <a:xfrm>
            <a:off x="3180560" y="5474418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อะไหล่ชุดปั๊มน้ำมันเชื้อเพลิง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75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3" y="695281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7862" y="1261797"/>
            <a:ext cx="5730875" cy="2562225"/>
            <a:chOff x="1390" y="6198"/>
            <a:chExt cx="9025" cy="4036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7780"/>
              <a:ext cx="2672" cy="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2" t="4111" r="10524" b="9882"/>
            <a:stretch>
              <a:fillRect/>
            </a:stretch>
          </p:blipFill>
          <p:spPr bwMode="auto">
            <a:xfrm>
              <a:off x="4207" y="6198"/>
              <a:ext cx="2167" cy="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" y="7933"/>
              <a:ext cx="3093" cy="2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115" y="9694"/>
              <a:ext cx="369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เครื่องยนต์เล็กแก๊สโซ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ลีน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668" y="8273"/>
              <a:ext cx="12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อะไหล่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70" y="7534"/>
              <a:ext cx="344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เครื่องยนต์เล็กดีเซล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995" y="8254"/>
              <a:ext cx="1440" cy="675"/>
            </a:xfrm>
            <a:custGeom>
              <a:avLst/>
              <a:gdLst>
                <a:gd name="T0" fmla="*/ 0 w 1320"/>
                <a:gd name="T1" fmla="*/ 900 h 900"/>
                <a:gd name="T2" fmla="*/ 1320 w 1320"/>
                <a:gd name="T3" fmla="*/ 900 h 900"/>
                <a:gd name="T4" fmla="*/ 1320 w 132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0" h="900">
                  <a:moveTo>
                    <a:pt x="0" y="900"/>
                  </a:moveTo>
                  <a:lnTo>
                    <a:pt x="1320" y="900"/>
                  </a:lnTo>
                  <a:lnTo>
                    <a:pt x="13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 flipH="1">
              <a:off x="6130" y="8314"/>
              <a:ext cx="1785" cy="907"/>
            </a:xfrm>
            <a:custGeom>
              <a:avLst/>
              <a:gdLst>
                <a:gd name="T0" fmla="*/ 0 w 1320"/>
                <a:gd name="T1" fmla="*/ 900 h 900"/>
                <a:gd name="T2" fmla="*/ 1320 w 1320"/>
                <a:gd name="T3" fmla="*/ 900 h 900"/>
                <a:gd name="T4" fmla="*/ 1320 w 132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0" h="900">
                  <a:moveTo>
                    <a:pt x="0" y="900"/>
                  </a:moveTo>
                  <a:lnTo>
                    <a:pt x="1320" y="900"/>
                  </a:lnTo>
                  <a:lnTo>
                    <a:pt x="13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1847817" y="4084509"/>
            <a:ext cx="5448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ชิ้นส่วนอะไหล่ของเครื่องยนต์เล็กแก๊ส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โซลีน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และดีเซล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4553" y="4712118"/>
            <a:ext cx="8573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ราคา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อะไหล่นั้นหาได้โดยอาศัยหนังสือรายการอะไหล่เพื่อใช้เป็นแนวทางในการสั่งซื้ออะไหล่ต่าง ๆ ให้ได้ตามความต้องการถูกกับรุ่นของเครื่องยนต์ ขั้นตอนต่อไปนี้จะได้อธิบายรายละเอียดในการประมาณราคา เพื่อเป็นแนวทางในการทำงาน 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479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" y="77043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94449" y="1634232"/>
            <a:ext cx="8548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	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ศึกษา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รายระเอียดรายการอะไหล่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ในการที่จะสั่งซื้ออะไหล่เพื่อการบริการควรศึกษารายละเอียดรายการอะไหล่จากคู่มือรายการอะไหล่โดย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จดหมาย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เลขอะไหล่ที่จะสั่งซื้อว่าหมายเลข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อะไร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b="1" i="1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จดหมาย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เลขที่ตอกติดอยู่บนอะไหล่ว่าหมายเลขอะไร </a:t>
            </a:r>
            <a:endParaRPr lang="en-US" sz="2400" b="1" i="1" dirty="0">
              <a:solidFill>
                <a:srgbClr val="0033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4657" y="4199546"/>
            <a:ext cx="854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627063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	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เปลี่ยนแปลงเพิ่มเติม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ในกรณีที่มีการเปลี่ยนแปลงแก้ไขใด ๆ ในคู่มือรายการอะไหล่ เช่นการเปลี่ยนแปลงราคาชิ้นส่วนของอะไหล่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359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3" y="70780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7182" y="1338631"/>
            <a:ext cx="85113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ความหมาย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ของหมายเลขอะไหล่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  <a:tab pos="1350645" algn="l"/>
                <a:tab pos="2070735" algn="l"/>
              </a:tabLst>
            </a:pP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00000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 –	000	 –	000	 –	00</a:t>
            </a:r>
          </a:p>
          <a:p>
            <a:pPr algn="thaiDist">
              <a:spcAft>
                <a:spcPts val="0"/>
              </a:spcAft>
              <a:tabLst>
                <a:tab pos="900430" algn="r"/>
                <a:tab pos="1350645" algn="l"/>
                <a:tab pos="1980565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00000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	หน้าที่และจำนวนส่วนประกอบ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r"/>
                <a:tab pos="1350645" algn="l"/>
                <a:tab pos="1980565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000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	รหัสประจำรุ่น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r"/>
                <a:tab pos="1350645" algn="l"/>
                <a:tab pos="1980565" algn="l"/>
                <a:tab pos="2700655" algn="l"/>
                <a:tab pos="3330575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000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00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สองตัวแรก	หมายถึง	จำนวนครั้งที่เปลี่ยน 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r"/>
                <a:tab pos="1350645" algn="l"/>
                <a:tab pos="1980565" algn="l"/>
                <a:tab pos="2700655" algn="l"/>
                <a:tab pos="3330575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ตัวท้าย	หมายถึง	โรงงานที่ผลิต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r"/>
                <a:tab pos="1350645" algn="l"/>
                <a:tab pos="1980565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00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	รหัสสี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034" y="4199053"/>
            <a:ext cx="8611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รหัส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สี รหัสสีเป็นรหัสที่ต่อท้ายหมายเลขของอะไหล่จะบอกถึงสีของอะไหล่ จะมีรหัสที่เรียงลำดับจาก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ZA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ตามลำดับอักษร เช่น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ZA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ZB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ZC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ZD 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เป็นต้น </a:t>
            </a:r>
          </a:p>
          <a:p>
            <a:pPr algn="thaiDist">
              <a:spcAft>
                <a:spcPts val="0"/>
              </a:spcAft>
            </a:pP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ความหมาย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คำย่อ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64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1731" y="658090"/>
            <a:ext cx="86805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ขนาด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ของชิ้นส่วนอะไหล่ขนาดของชิ้นส่วนอะไหล่มีหน่วยวัดเป็น มิลลิเมตร (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มม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</a:p>
          <a:p>
            <a:pPr>
              <a:spcAft>
                <a:spcPts val="0"/>
              </a:spcAf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เปลี่ยนแปลงหมายเลขชิ้นส่วน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ชิ้นส่วน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อะไหล่ที่ประกอบเป็นชุด </a:t>
            </a: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จำนวน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ชิ้นส่วนอะไหล่ที่ใช้ </a:t>
            </a: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8.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แจ้งการเปลี่ยนชิ้นส่วนอะไหล่ </a:t>
            </a: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9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รูปภาพ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ลายเส้นของชิ้นส่วนอะไหล่ </a:t>
            </a: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10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รุ่น</a:t>
            </a:r>
          </a:p>
          <a:p>
            <a:pPr algn="thaiDist">
              <a:spcAft>
                <a:spcPts val="0"/>
              </a:spcAft>
            </a:pP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ตำแหน่ง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ที่ตอกหมายเลขของเครื่องยนต์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th-TH" sz="2400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38" y="1783181"/>
            <a:ext cx="3559706" cy="187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461615" y="4119368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ตำแหน่งหมายเลขเครื่องยนต์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59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" y="720333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69605" y="1449576"/>
            <a:ext cx="84988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คิดเวลาที่ใช้ในการซ่อมขึ้นอยู่กับเงื่อนไขของการ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1. การ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ทำงานซึ่งเป็นเวลาของการทำงาน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จริง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 การ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ทำงานตามเวลามาตรฐานที่กำหนดไว้ซึ่งมีเครื่องมือพร้อมโดยช่าง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ผู้ชำนาญการ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 การ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ทำงานสำหรับตรวจซ่อมและทดสอบการทำงานตามที่ระบุไว้ในการคิดเวลาที่ใช้ใน การ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ซ่อม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4. ค่า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เวลาที่ใช้ที่มีเครื่องหมายจุดดำ 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นำหน้า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ให้คิดค่าเวลาที่ใช้เท่ากับค่าเวลาที่ใช้</a:t>
            </a:r>
            <a:b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ที่มีอยู่ในลำดับก่อนหน้า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นั้น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5. ค่า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เวลาที่ใช้ที่มีเครื่องหมาย 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“ *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”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นำหน้าคือค่ากำหนดที่ใช้ในการถอดและประกอบกลับคืน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80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2176" y="798906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คิดเวลาในการซ่อม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58060"/>
              </p:ext>
            </p:extLst>
          </p:nvPr>
        </p:nvGraphicFramePr>
        <p:xfrm>
          <a:off x="1185907" y="2095604"/>
          <a:ext cx="6772186" cy="1737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2859"/>
                <a:gridCol w="1692859"/>
                <a:gridCol w="1692859"/>
                <a:gridCol w="1693609"/>
              </a:tblGrid>
              <a:tr h="288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ชั่วโมง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นาที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ชั่วโมง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นาที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8655" algn="ctr"/>
                        </a:tabLs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81005" marR="81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62176" y="1322126"/>
            <a:ext cx="860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เทียบเวลาการคิดเวลาในการซ่อม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38089" y="4204550"/>
            <a:ext cx="5567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บริษัท เอเชี่ยน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ฮอนด้ามอเตอร์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จำกัด.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.)</a:t>
            </a:r>
            <a:endParaRPr lang="th-TH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962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9309" y="588571"/>
            <a:ext cx="8599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คำนวณหาค่าเวลาที่ใช้ในการซ่อม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9309" y="1069523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1. ค่า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เวลาที่ใช้ในการซ่อม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9309" y="1471650"/>
            <a:ext cx="866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 ค่า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เวลาที่ใช้ในการซ่อมจากลักษณะงานที่มีความสัมพันธ์ต่อเนื่องกัน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9309" y="1992852"/>
            <a:ext cx="866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 ค่า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เวลาที่ใช้ในการซ่อมจากลักษณะงานที่มีความสัมพันธ์ต่อกันเป็นบางอย่าง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309" y="25140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ปรับตั้งและการทำความสะอาด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9309" y="2989089"/>
            <a:ext cx="8599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71500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เวลา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ที่ใช้ในการปรับตั้งและการทำความสะอาด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6727"/>
              </p:ext>
            </p:extLst>
          </p:nvPr>
        </p:nvGraphicFramePr>
        <p:xfrm>
          <a:off x="1737921" y="3694826"/>
          <a:ext cx="5727700" cy="17995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08810"/>
                <a:gridCol w="1909445"/>
                <a:gridCol w="1909445"/>
              </a:tblGrid>
              <a:tr h="336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หัวข้อ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การปฏิบัติงาน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เวลาที่ใช้ในการซ่อม (ชม.)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การปรับตั้ง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วาล์ว (รวมการบดวาล์ว)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กาวานา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คาร์บูเรเตอร์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การทำความสะอาด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คาร์บูเรเตอร์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ไส้กรองอากาศ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ctr"/>
                        </a:tabLs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หัวเทียน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2315771" y="5707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บริษัท 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เอเชี่ยน</a:t>
            </a:r>
            <a:r>
              <a:rPr lang="th-TH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ฮอนด้ามอเตอร์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จำกัด.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en-US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175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697</Words>
  <Application>Microsoft Office PowerPoint</Application>
  <PresentationFormat>นำเสนอทางหน้าจอ (4:3)</PresentationFormat>
  <Paragraphs>206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Cordia New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203</cp:revision>
  <dcterms:created xsi:type="dcterms:W3CDTF">2020-06-16T04:35:48Z</dcterms:created>
  <dcterms:modified xsi:type="dcterms:W3CDTF">2020-06-19T09:29:34Z</dcterms:modified>
</cp:coreProperties>
</file>