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2" r:id="rId3"/>
    <p:sldId id="263" r:id="rId4"/>
    <p:sldId id="264" r:id="rId5"/>
    <p:sldId id="265" r:id="rId6"/>
    <p:sldId id="266" r:id="rId7"/>
    <p:sldId id="270" r:id="rId8"/>
    <p:sldId id="267" r:id="rId9"/>
    <p:sldId id="269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4EFA6A-99EF-4A8A-9E73-16E212597857}">
          <p14:sldIdLst/>
        </p14:section>
        <p14:section name="Untitled Section" id="{711841A9-5F7D-4135-9A2E-36CB9042DA96}">
          <p14:sldIdLst>
            <p14:sldId id="271"/>
            <p14:sldId id="262"/>
            <p14:sldId id="263"/>
            <p14:sldId id="264"/>
            <p14:sldId id="265"/>
            <p14:sldId id="266"/>
            <p14:sldId id="270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erasuk  Pukdeengam" initials="WP" lastIdx="1" clrIdx="0">
    <p:extLst>
      <p:ext uri="{19B8F6BF-5375-455C-9EA6-DF929625EA0E}">
        <p15:presenceInfo xmlns:p15="http://schemas.microsoft.com/office/powerpoint/2012/main" userId="S::weerasuk@ms.chontech.ac.th::31f30a53-d1bd-4fc2-a751-ce16ee9a13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63" y="6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3T21:19:21.70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23/05/66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wmf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9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.png"/><Relationship Id="rId3" Type="http://schemas.openxmlformats.org/officeDocument/2006/relationships/image" Target="../media/image9.wmf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.png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.png"/><Relationship Id="rId3" Type="http://schemas.openxmlformats.org/officeDocument/2006/relationships/image" Target="../media/image18.wmf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9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2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281-B58F-B98D-07EB-9175814FB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หน่วยที่ 1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A8216-5503-3A26-BA94-CCBB02B50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8800" dirty="0"/>
              <a:t>เวกเตอร์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1941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9" y="1849354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9" y="2635960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18" y="3444954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1" y="4253948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22" y="5050880"/>
            <a:ext cx="6919607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02428" y="965205"/>
            <a:ext cx="0" cy="427886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085494" y="2006605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85494" y="280882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93961" y="3611039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102428" y="441325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85494" y="5215473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0" y="844539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9" y="968107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18985" y="1552813"/>
            <a:ext cx="862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</a:rPr>
              <a:t>ปริมาณใด ๆ ทางฟิสิกส์ แบ่งออกได้เป็น 2 ชนิด ดังนี้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179" y="2227127"/>
            <a:ext cx="862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1.1.1 </a:t>
            </a:r>
            <a:r>
              <a:rPr lang="th-TH" sz="2400" b="1" i="0" u="none" strike="noStrike" baseline="0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1" i="0" u="none" strike="noStrike" baseline="0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Scalar Quantities)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ปริมาณที่มีแต่ขนาด ก็สามารถให้ความหมายได้ครบถ้วน ไม่จำเป็นต้องบอกทิศทางอีก เช่น ระยะทาง 100 เมตร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2178" y="3114090"/>
            <a:ext cx="862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1.1.2 ปริมาณเวกเตอร์ (</a:t>
            </a:r>
            <a:r>
              <a:rPr lang="en-US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Vector Quantities)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ปริมาณที่บอกทั้งขนาดและทิศทางจึงจะได้ใจความที่ครบถ้วนสมบูรณ์ เช่น การกระจัด 10 เมตร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6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" y="871236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132" y="1370302"/>
            <a:ext cx="8637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1.2.1 การหาเวกเตอร์ลัพธ์โดยใช้แผนภาพ</a:t>
            </a:r>
          </a:p>
          <a:p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การหาเวกเตอร์ลัพธ์โดยใช้แผนภาพมีวิธีการหาคำตอบ 2 วิธี คือ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21" name="กลุ่ม 20"/>
          <p:cNvGrpSpPr/>
          <p:nvPr/>
        </p:nvGrpSpPr>
        <p:grpSpPr>
          <a:xfrm>
            <a:off x="253313" y="2617601"/>
            <a:ext cx="8637373" cy="3293209"/>
            <a:chOff x="253313" y="2617601"/>
            <a:chExt cx="8637373" cy="3293209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53313" y="2617601"/>
              <a:ext cx="8637373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(1) กำหนดขนาดและทิศทางของเวกเตอร์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และเวกเตอร์</a:t>
              </a:r>
            </a:p>
            <a:p>
              <a:pPr algn="thaiDist"/>
              <a:endParaRPr lang="en-US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(2) ให้เวกเตอร์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(3) นำเอาหางของเวกเตอร์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มาต่อกับหัวของเวกเตอร์</a:t>
              </a:r>
            </a:p>
            <a:p>
              <a:pPr algn="thaiDist"/>
              <a:endParaRPr lang="en-US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(4) เวกเตอร์ลัพธ์ที่ได้จะมีจุดเริ่มต้นที่หางของเวกเตอร์     และมีจุดสิ้นสุดที่หัวของ</a:t>
              </a:r>
            </a:p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เวกเตอร์</a:t>
              </a:r>
              <a:endPara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(5) ในกรณีที่มีเวกเตอร์มากกว่า 2 เวกเตอร์ จะสามารถหาเวกเตอร์ลัพธ์ได้โดยนำเวกเตอร์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ตัวต่อไปมาต่อที่หัวของเวกเตอร์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และทำแบบนี้ไปเรื่อย ๆ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029048"/>
                </p:ext>
              </p:extLst>
            </p:nvPr>
          </p:nvGraphicFramePr>
          <p:xfrm>
            <a:off x="2519587" y="3215678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80" imgH="203040" progId="Equation.DSMT4">
                    <p:embed/>
                  </p:oleObj>
                </mc:Choice>
                <mc:Fallback>
                  <p:oleObj name="Equation" r:id="rId3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9587" y="3215678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111253"/>
                </p:ext>
              </p:extLst>
            </p:nvPr>
          </p:nvGraphicFramePr>
          <p:xfrm>
            <a:off x="3480549" y="3710658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9680" imgH="203040" progId="Equation.DSMT4">
                    <p:embed/>
                  </p:oleObj>
                </mc:Choice>
                <mc:Fallback>
                  <p:oleObj name="Equation" r:id="rId5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80549" y="3710658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วัตถุ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008492"/>
                </p:ext>
              </p:extLst>
            </p:nvPr>
          </p:nvGraphicFramePr>
          <p:xfrm>
            <a:off x="5755386" y="3718776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55386" y="3718776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วัตถุ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889386"/>
                </p:ext>
              </p:extLst>
            </p:nvPr>
          </p:nvGraphicFramePr>
          <p:xfrm>
            <a:off x="5636910" y="4190700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680" imgH="203040" progId="Equation.DSMT4">
                    <p:embed/>
                  </p:oleObj>
                </mc:Choice>
                <mc:Fallback>
                  <p:oleObj name="Equation" r:id="rId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36910" y="4190700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642673"/>
                </p:ext>
              </p:extLst>
            </p:nvPr>
          </p:nvGraphicFramePr>
          <p:xfrm>
            <a:off x="1071751" y="4685863"/>
            <a:ext cx="223441" cy="330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680" imgH="203040" progId="Equation.DSMT4">
                    <p:embed/>
                  </p:oleObj>
                </mc:Choice>
                <mc:Fallback>
                  <p:oleObj name="Equation" r:id="rId9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71751" y="4685863"/>
                          <a:ext cx="223441" cy="3304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วัตถุ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171326"/>
                </p:ext>
              </p:extLst>
            </p:nvPr>
          </p:nvGraphicFramePr>
          <p:xfrm>
            <a:off x="2979530" y="5447951"/>
            <a:ext cx="195552" cy="284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203040" progId="Equation.DSMT4">
                    <p:embed/>
                  </p:oleObj>
                </mc:Choice>
                <mc:Fallback>
                  <p:oleObj name="Equation" r:id="rId11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9530" y="5447951"/>
                          <a:ext cx="195552" cy="284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วัตถุ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1067995"/>
                </p:ext>
              </p:extLst>
            </p:nvPr>
          </p:nvGraphicFramePr>
          <p:xfrm>
            <a:off x="4659682" y="2788460"/>
            <a:ext cx="195495" cy="26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39" imgH="190417" progId="Equation.DSMT4">
                    <p:embed/>
                  </p:oleObj>
                </mc:Choice>
                <mc:Fallback>
                  <p:oleObj name="Equation" r:id="rId12" imgW="139639" imgH="190417" progId="Equation.DSMT4">
                    <p:embed/>
                    <p:pic>
                      <p:nvPicPr>
                        <p:cNvPr id="0" name="Object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682" y="2788460"/>
                          <a:ext cx="195495" cy="266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วัตถุ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029022"/>
                </p:ext>
              </p:extLst>
            </p:nvPr>
          </p:nvGraphicFramePr>
          <p:xfrm>
            <a:off x="5987294" y="2792868"/>
            <a:ext cx="195495" cy="26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9639" imgH="190417" progId="Equation.DSMT4">
                    <p:embed/>
                  </p:oleObj>
                </mc:Choice>
                <mc:Fallback>
                  <p:oleObj name="Equation" r:id="rId14" imgW="139639" imgH="190417" progId="Equation.DSMT4">
                    <p:embed/>
                    <p:pic>
                      <p:nvPicPr>
                        <p:cNvPr id="0" name="Object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7294" y="2792868"/>
                          <a:ext cx="195495" cy="2665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สี่เหลี่ยมผืนผ้า 19"/>
          <p:cNvSpPr/>
          <p:nvPr/>
        </p:nvSpPr>
        <p:spPr>
          <a:xfrm>
            <a:off x="185429" y="2153073"/>
            <a:ext cx="869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การหาเวกเตอร์ลัพธ์โดยวิธีหางต่อหัว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6085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159123" y="1254174"/>
            <a:ext cx="8550877" cy="2062103"/>
            <a:chOff x="133723" y="882963"/>
            <a:chExt cx="8550877" cy="2062103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133723" y="882963"/>
              <a:ext cx="855087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endParaRPr lang="th-TH" sz="8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(1) กำหนดขนาดและทิศทางของเวกเตอร์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และเวกเตอร์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(2) ให้เวกเตอร์ </a:t>
              </a:r>
              <a:r>
                <a:rPr lang="th-TH" sz="2400" b="0" i="0" u="none" strike="noStrike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(3) นำหางของเวกเตอร์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มาต่อกับหัวของเวกเตอร์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(4) สร้างรูปสี่เหลี่ยมด้านขนาน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(5) เวกเตอร์ลัพธ์ คือ เส้นทแยงมุมของรูปสี่เหลี่ยมด้านขนานที่สร้างขึ้น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4" name="วัตถุ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4232063"/>
                </p:ext>
              </p:extLst>
            </p:nvPr>
          </p:nvGraphicFramePr>
          <p:xfrm>
            <a:off x="4555066" y="1009749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680" imgH="203040" progId="Equation.DSMT4">
                    <p:embed/>
                  </p:oleObj>
                </mc:Choice>
                <mc:Fallback>
                  <p:oleObj name="Equation" r:id="rId2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55066" y="1009749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9535418"/>
                </p:ext>
              </p:extLst>
            </p:nvPr>
          </p:nvGraphicFramePr>
          <p:xfrm>
            <a:off x="5865815" y="1015826"/>
            <a:ext cx="217247" cy="32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203040" progId="Equation.DSMT4">
                    <p:embed/>
                  </p:oleObj>
                </mc:Choice>
                <mc:Fallback>
                  <p:oleObj name="Equation" r:id="rId4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65815" y="1015826"/>
                          <a:ext cx="217247" cy="321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8137421"/>
                </p:ext>
              </p:extLst>
            </p:nvPr>
          </p:nvGraphicFramePr>
          <p:xfrm>
            <a:off x="2405890" y="1364602"/>
            <a:ext cx="219321" cy="324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203040" progId="Equation.DSMT4">
                    <p:embed/>
                  </p:oleObj>
                </mc:Choice>
                <mc:Fallback>
                  <p:oleObj name="Equation" r:id="rId6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05890" y="1364602"/>
                          <a:ext cx="219321" cy="3244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427227"/>
                </p:ext>
              </p:extLst>
            </p:nvPr>
          </p:nvGraphicFramePr>
          <p:xfrm>
            <a:off x="3088998" y="1761233"/>
            <a:ext cx="206584" cy="305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88998" y="1761233"/>
                          <a:ext cx="206584" cy="305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611667"/>
                </p:ext>
              </p:extLst>
            </p:nvPr>
          </p:nvGraphicFramePr>
          <p:xfrm>
            <a:off x="5367620" y="1757755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9680" imgH="203040" progId="Equation.DSMT4">
                    <p:embed/>
                  </p:oleObj>
                </mc:Choice>
                <mc:Fallback>
                  <p:oleObj name="Equation" r:id="rId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67620" y="1757755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สี่เหลี่ยมผืนผ้า 8"/>
          <p:cNvSpPr/>
          <p:nvPr/>
        </p:nvSpPr>
        <p:spPr>
          <a:xfrm>
            <a:off x="285647" y="3358812"/>
            <a:ext cx="8594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1.2.2 การหาเวกเตอร์ลัพธ์โดยการคำนวณ</a:t>
            </a: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การหาเวกเตอร์ลัพธ์โดยการคำนวณ จะสามารถหาขนาดของเวกเตอร์ลัพธ์ได้จาก “กฎของ</a:t>
            </a:r>
          </a:p>
          <a:p>
            <a:pPr algn="thaiDist"/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Cosine”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และทิศทางของเวกเตอร์ลัพธ์จาก “กฎของ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Sine”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63819" y="942306"/>
            <a:ext cx="7685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การหาเวกเตอร์ลัพธ์โดยวิธีหางต่อหาง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มีขั้นตอนในการทำ ดังต่อไปนี้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20170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/>
          <p:cNvGrpSpPr/>
          <p:nvPr/>
        </p:nvGrpSpPr>
        <p:grpSpPr>
          <a:xfrm>
            <a:off x="234779" y="1666353"/>
            <a:ext cx="8674442" cy="1942341"/>
            <a:chOff x="234779" y="1224393"/>
            <a:chExt cx="8674442" cy="1942341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34779" y="1227742"/>
              <a:ext cx="867444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1. กำหนดขนาดและทิศทางของเวกเตอร์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 เวกเตอร์ </a:t>
              </a:r>
              <a:endParaRPr lang="en-US" sz="2400" b="0" i="0" u="none" strike="noStrike" baseline="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2. ให้เวกเตอร์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เป็นตัวตั้ง โดยเขียนขนาดและทิศทางให้ถูกต้อง</a:t>
              </a: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3. แปลงเวกเตอร์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ให้เป็นเวกเตอร์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(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เวกเตอร์ที่มีขนาดเท่ากัน แต่มีทิศทางตรงข้าม) แล้วนำเอาหางของเวกเตอร์ </a:t>
              </a:r>
              <a:r>
                <a:rPr lang="en-US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มาต่อเข้ากับหัวของเวกเตอร์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เพื่อให้เข้ารูป </a:t>
              </a:r>
              <a:endParaRPr lang="en-US" sz="2400" b="0" i="0" u="none" strike="noStrike" baseline="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  <a:p>
              <a:pPr algn="thaiDist"/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4. เวกเตอร์ลัพธ์ที่ได้จะมีจุดเริ่มต้นที่หางของเวกเตอร์</a:t>
              </a:r>
              <a:r>
                <a:rPr lang="en-US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และมีจุดสิ้นสุดที่หัวของเวกเตอร์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3" name="วัตถุ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060832"/>
                </p:ext>
              </p:extLst>
            </p:nvPr>
          </p:nvGraphicFramePr>
          <p:xfrm>
            <a:off x="4572000" y="1224393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680" imgH="203040" progId="Equation.DSMT4">
                    <p:embed/>
                  </p:oleObj>
                </mc:Choice>
                <mc:Fallback>
                  <p:oleObj name="Equation" r:id="rId2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72000" y="1224393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วัตถุ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621092"/>
                </p:ext>
              </p:extLst>
            </p:nvPr>
          </p:nvGraphicFramePr>
          <p:xfrm>
            <a:off x="4214178" y="1953335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0440" imgH="203040" progId="Equation.DSMT4">
                    <p:embed/>
                  </p:oleObj>
                </mc:Choice>
                <mc:Fallback>
                  <p:oleObj name="Equation" r:id="rId4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214178" y="1953335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174787"/>
                </p:ext>
              </p:extLst>
            </p:nvPr>
          </p:nvGraphicFramePr>
          <p:xfrm>
            <a:off x="2421308" y="1602936"/>
            <a:ext cx="211287" cy="305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203040" progId="Equation.DSMT4">
                    <p:embed/>
                  </p:oleObj>
                </mc:Choice>
                <mc:Fallback>
                  <p:oleObj name="Equation" r:id="rId6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421308" y="1602936"/>
                          <a:ext cx="211287" cy="305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1856331"/>
                </p:ext>
              </p:extLst>
            </p:nvPr>
          </p:nvGraphicFramePr>
          <p:xfrm>
            <a:off x="2680206" y="1945917"/>
            <a:ext cx="217247" cy="32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80206" y="1945917"/>
                          <a:ext cx="217247" cy="321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9807132"/>
                </p:ext>
              </p:extLst>
            </p:nvPr>
          </p:nvGraphicFramePr>
          <p:xfrm>
            <a:off x="2225085" y="2319653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40" imgH="203040" progId="Equation.DSMT4">
                    <p:embed/>
                  </p:oleObj>
                </mc:Choice>
                <mc:Fallback>
                  <p:oleObj name="Equation" r:id="rId9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25085" y="2319653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1006449"/>
                </p:ext>
              </p:extLst>
            </p:nvPr>
          </p:nvGraphicFramePr>
          <p:xfrm>
            <a:off x="5994400" y="1234515"/>
            <a:ext cx="2174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203040" progId="Equation.DSMT4">
                    <p:embed/>
                  </p:oleObj>
                </mc:Choice>
                <mc:Fallback>
                  <p:oleObj name="Equation" r:id="rId11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94400" y="1234515"/>
                          <a:ext cx="217488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วัตถุ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210897"/>
                </p:ext>
              </p:extLst>
            </p:nvPr>
          </p:nvGraphicFramePr>
          <p:xfrm>
            <a:off x="4855563" y="2314157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203040" progId="Equation.DSMT4">
                    <p:embed/>
                  </p:oleObj>
                </mc:Choice>
                <mc:Fallback>
                  <p:oleObj name="Equation" r:id="rId12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855563" y="2314157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วัตถุ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891825"/>
                </p:ext>
              </p:extLst>
            </p:nvPr>
          </p:nvGraphicFramePr>
          <p:xfrm>
            <a:off x="5509778" y="2689490"/>
            <a:ext cx="211287" cy="312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9680" imgH="203040" progId="Equation.DSMT4">
                    <p:embed/>
                  </p:oleObj>
                </mc:Choice>
                <mc:Fallback>
                  <p:oleObj name="Equation" r:id="rId13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509778" y="2689490"/>
                          <a:ext cx="211287" cy="3125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575869"/>
                </p:ext>
              </p:extLst>
            </p:nvPr>
          </p:nvGraphicFramePr>
          <p:xfrm>
            <a:off x="8318887" y="2703300"/>
            <a:ext cx="2952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440" imgH="203040" progId="Equation.DSMT4">
                    <p:embed/>
                  </p:oleObj>
                </mc:Choice>
                <mc:Fallback>
                  <p:oleObj name="Equation" r:id="rId14" imgW="1904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318887" y="2703300"/>
                          <a:ext cx="29527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วัตถุ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7527644"/>
                </p:ext>
              </p:extLst>
            </p:nvPr>
          </p:nvGraphicFramePr>
          <p:xfrm>
            <a:off x="6185819" y="2364526"/>
            <a:ext cx="1529262" cy="309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02960" imgH="203040" progId="Equation.DSMT4">
                    <p:embed/>
                  </p:oleObj>
                </mc:Choice>
                <mc:Fallback>
                  <p:oleObj name="Equation" r:id="rId15" imgW="1002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85819" y="2364526"/>
                          <a:ext cx="1529262" cy="309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0" y="3647530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200434" y="4089282"/>
            <a:ext cx="86637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การคูณปริมาณเวกเตอร์สามารถแบ่งออกได้เป็น 3 ลักษณะ คือ</a:t>
            </a:r>
          </a:p>
          <a:p>
            <a:pPr algn="thaiDist"/>
            <a:endParaRPr lang="th-TH" sz="800" b="1" i="1" u="none" strike="noStrike" baseline="0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1.4.1 การคูณปริมาณเวกเตอร์กับ</a:t>
            </a:r>
            <a:r>
              <a:rPr lang="th-TH" sz="2400" b="1" i="0" u="none" strike="noStrike" baseline="0" dirty="0" err="1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1" i="0" u="none" strike="noStrike" baseline="0" dirty="0" err="1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endParaRPr lang="th-TH" sz="2400" b="1" i="0" u="none" strike="noStrike" baseline="0" dirty="0">
              <a:solidFill>
                <a:srgbClr val="0082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0" u="none" strike="noStrike" baseline="0" dirty="0">
              <a:solidFill>
                <a:srgbClr val="0082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ปริมาณส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ลาร์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คือ ค่าคงที่ อาจจะเป็นบวก ลบ หรือศูนย์ ก็ได้ เมื่อนำมาคูณเข้ากับปริมาณ</a:t>
            </a: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เวกเตอร์ ผลลัพธ์ที่ได้จะเป็นปริมาณเวกเตอร์ ที่มีขนาดและทิศทาง อาจเท่าเดิมหรือเปลี่ยนแปลงไปจากเดิมก็ได้ ดังตาราง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0" y="540153"/>
            <a:ext cx="6919607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63819" y="894202"/>
            <a:ext cx="8616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0" i="0" u="none" strike="noStrike" baseline="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u="none" strike="noStrike" baseline="0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การลบปริมาณเวกเตอร์สามารถหาเวกเตอร์ลัพธ์ได้โดยวิธี ดังต่อไปนี้</a:t>
            </a:r>
          </a:p>
          <a:p>
            <a:r>
              <a:rPr lang="th-TH" sz="2400" b="1" i="0" u="none" strike="noStrike" baseline="0" dirty="0">
                <a:solidFill>
                  <a:srgbClr val="0082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การหาเวกเตอร์ลัพธ์โดยวิธีหางต่อหัว </a:t>
            </a:r>
            <a:r>
              <a:rPr lang="th-TH" sz="2400" b="1" i="1" u="none" strike="noStrike" baseline="0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 คือ</a:t>
            </a:r>
            <a:endParaRPr lang="th-TH" sz="2400" b="1" i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91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1" y="1121582"/>
            <a:ext cx="7899017" cy="47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/>
          <p:cNvGrpSpPr/>
          <p:nvPr/>
        </p:nvGrpSpPr>
        <p:grpSpPr>
          <a:xfrm>
            <a:off x="336417" y="1318715"/>
            <a:ext cx="8600302" cy="830997"/>
            <a:chOff x="336417" y="1318715"/>
            <a:chExt cx="8600302" cy="830997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336417" y="1318715"/>
              <a:ext cx="860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การคูณเวกเตอร์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แบบสเกลาร์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หรือเรียกอีกแบบหนึ่งว่า ผลคูณแบ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บดอท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(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Dot Product)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จะใช้</a:t>
              </a:r>
            </a:p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      สัญลักษณ์ แทนผล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คูณส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เก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ลาร์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ของเวกเตอร์        และเวกเตอร์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455864" y="1705012"/>
              <a:ext cx="5891277" cy="312518"/>
              <a:chOff x="354226" y="1614803"/>
              <a:chExt cx="5891277" cy="312518"/>
            </a:xfrm>
          </p:grpSpPr>
          <p:graphicFrame>
            <p:nvGraphicFramePr>
              <p:cNvPr id="5" name="วัตถุ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1906031"/>
                  </p:ext>
                </p:extLst>
              </p:nvPr>
            </p:nvGraphicFramePr>
            <p:xfrm>
              <a:off x="354226" y="1639517"/>
              <a:ext cx="483456" cy="2820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04560" imgH="177480" progId="Equation.DSMT4">
                      <p:embed/>
                    </p:oleObj>
                  </mc:Choice>
                  <mc:Fallback>
                    <p:oleObj name="Equation" r:id="rId2" imgW="3045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54226" y="1639517"/>
                            <a:ext cx="483456" cy="28201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วัตถุ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1321065"/>
                  </p:ext>
                </p:extLst>
              </p:nvPr>
            </p:nvGraphicFramePr>
            <p:xfrm>
              <a:off x="4572000" y="1614803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39680" imgH="203040" progId="Equation.DSMT4">
                      <p:embed/>
                    </p:oleObj>
                  </mc:Choice>
                  <mc:Fallback>
                    <p:oleObj name="Equation" r:id="rId4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572000" y="1614803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วัตถุ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0814206"/>
                  </p:ext>
                </p:extLst>
              </p:nvPr>
            </p:nvGraphicFramePr>
            <p:xfrm>
              <a:off x="6034216" y="1614803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39680" imgH="203040" progId="Equation.DSMT4">
                      <p:embed/>
                    </p:oleObj>
                  </mc:Choice>
                  <mc:Fallback>
                    <p:oleObj name="Equation" r:id="rId6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034216" y="1614803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" name="กลุ่ม 2"/>
          <p:cNvGrpSpPr/>
          <p:nvPr/>
        </p:nvGrpSpPr>
        <p:grpSpPr>
          <a:xfrm>
            <a:off x="336417" y="2585174"/>
            <a:ext cx="8600302" cy="830997"/>
            <a:chOff x="271849" y="2262628"/>
            <a:chExt cx="8600302" cy="83099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271849" y="2262628"/>
              <a:ext cx="86003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	การคูณปริมาณเวกเตอร์แบบเวกเตอร์หรือเรียกอีกแบบหนึ่งว่า ผลคูณ</a:t>
              </a:r>
              <a:r>
                <a:rPr lang="th-TH" sz="2400" b="0" i="0" u="none" strike="noStrike" baseline="0" dirty="0" err="1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แบบครอส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(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Cross</a:t>
              </a:r>
            </a:p>
            <a:p>
              <a:pPr algn="thaiDist"/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Product)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จะใช้สัญลักษณ์ </a:t>
              </a:r>
              <a:r>
                <a:rPr lang="th-TH" sz="2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      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แทนผลคูณเวกเตอร์ของเวกเตอร์ </a:t>
              </a:r>
              <a:r>
                <a:rPr lang="en-US" sz="240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b="0" i="0" u="none" strike="noStrike" baseline="0" dirty="0">
                  <a:solidFill>
                    <a:srgbClr val="000000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   และเวกเตอร์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4" name="กลุ่ม 13"/>
            <p:cNvGrpSpPr/>
            <p:nvPr/>
          </p:nvGrpSpPr>
          <p:grpSpPr>
            <a:xfrm>
              <a:off x="2580245" y="2678579"/>
              <a:ext cx="4912641" cy="321358"/>
              <a:chOff x="2580245" y="2478024"/>
              <a:chExt cx="4912641" cy="321358"/>
            </a:xfrm>
          </p:grpSpPr>
          <p:graphicFrame>
            <p:nvGraphicFramePr>
              <p:cNvPr id="11" name="วัตถุ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7443294"/>
                  </p:ext>
                </p:extLst>
              </p:nvPr>
            </p:nvGraphicFramePr>
            <p:xfrm>
              <a:off x="2580245" y="2516807"/>
              <a:ext cx="563563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55320" imgH="177480" progId="Equation.DSMT4">
                      <p:embed/>
                    </p:oleObj>
                  </mc:Choice>
                  <mc:Fallback>
                    <p:oleObj name="Equation" r:id="rId8" imgW="35532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80245" y="2516807"/>
                            <a:ext cx="563563" cy="2825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วัตถุ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1157822"/>
                  </p:ext>
                </p:extLst>
              </p:nvPr>
            </p:nvGraphicFramePr>
            <p:xfrm>
              <a:off x="5902336" y="2478024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39680" imgH="203040" progId="Equation.DSMT4">
                      <p:embed/>
                    </p:oleObj>
                  </mc:Choice>
                  <mc:Fallback>
                    <p:oleObj name="Equation" r:id="rId10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902336" y="2478024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วัตถุ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3030372"/>
                  </p:ext>
                </p:extLst>
              </p:nvPr>
            </p:nvGraphicFramePr>
            <p:xfrm>
              <a:off x="7281599" y="2478024"/>
              <a:ext cx="211287" cy="312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39680" imgH="203040" progId="Equation.DSMT4">
                      <p:embed/>
                    </p:oleObj>
                  </mc:Choice>
                  <mc:Fallback>
                    <p:oleObj name="Equation" r:id="rId11" imgW="139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281599" y="2478024"/>
                            <a:ext cx="211287" cy="3125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3631688"/>
            <a:ext cx="6919607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271849" y="4056072"/>
            <a:ext cx="8729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1.5.1 การบวก ลบ เวกเตอร์ในระบบ 3 มิติ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271849" y="4486813"/>
            <a:ext cx="8600302" cy="1262177"/>
            <a:chOff x="271849" y="4234605"/>
            <a:chExt cx="8600302" cy="1262177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271849" y="4296453"/>
              <a:ext cx="86003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	ถ้า </a:t>
              </a:r>
              <a:r>
                <a:rPr lang="en-US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                       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 </a:t>
              </a:r>
              <a:r>
                <a:rPr lang="th-TH" sz="2400" b="0" i="0" u="none" strike="noStrike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                      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จะสามารถหาเวกเตอร์ลัพธ์ที่เกิดจาก</a:t>
              </a:r>
            </a:p>
            <a:p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การบวกหรือลบได้ โดยการนำขนาดของเวกเตอร์ในแต่ละแกนมาบวกหรือลบกัน และสามารถหาขนาดของเวกเตอร์ลัพธ์ได้จากสูตรการหาขนาดของเวกเตอร์ (ทฤษฎี</a:t>
              </a:r>
              <a:r>
                <a:rPr lang="th-TH" sz="2400" b="0" i="0" u="none" strike="noStrike" baseline="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พีธากอรัส</a:t>
              </a:r>
              <a:r>
                <a:rPr lang="th-TH" sz="2400" b="0" i="0" u="none" strike="noStrike" baseline="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)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19" name="วัตถุ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1038436"/>
                </p:ext>
              </p:extLst>
            </p:nvPr>
          </p:nvGraphicFramePr>
          <p:xfrm>
            <a:off x="1766115" y="4234898"/>
            <a:ext cx="1628261" cy="410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58640" imgH="342720" progId="Equation.DSMT4">
                    <p:embed/>
                  </p:oleObj>
                </mc:Choice>
                <mc:Fallback>
                  <p:oleObj name="Equation" r:id="rId14" imgW="135864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66115" y="4234898"/>
                          <a:ext cx="1628261" cy="410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วัตถุ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4593591"/>
                </p:ext>
              </p:extLst>
            </p:nvPr>
          </p:nvGraphicFramePr>
          <p:xfrm>
            <a:off x="3938425" y="4234605"/>
            <a:ext cx="15525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95280" imgH="342720" progId="Equation.DSMT4">
                    <p:embed/>
                  </p:oleObj>
                </mc:Choice>
                <mc:Fallback>
                  <p:oleObj name="Equation" r:id="rId16" imgW="129528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938425" y="4234605"/>
                          <a:ext cx="1552575" cy="4111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สี่เหลี่ยมผืนผ้า 1"/>
          <p:cNvSpPr/>
          <p:nvPr/>
        </p:nvSpPr>
        <p:spPr>
          <a:xfrm>
            <a:off x="271849" y="853998"/>
            <a:ext cx="860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1.4.2 การคูณปริมาณเวกเตอร์</a:t>
            </a:r>
            <a:r>
              <a:rPr lang="th-TH" sz="2400" b="1" dirty="0" err="1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71358" y="2176872"/>
            <a:ext cx="860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1.4.3 การคูณปริมาณเวกเตอร์แบบเวกเตอร์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</a:t>
            </a:r>
          </a:p>
        </p:txBody>
      </p:sp>
    </p:spTree>
    <p:extLst>
      <p:ext uri="{BB962C8B-B14F-4D97-AF65-F5344CB8AC3E}">
        <p14:creationId xmlns:p14="http://schemas.microsoft.com/office/powerpoint/2010/main" val="13940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3314" y="719646"/>
            <a:ext cx="8637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1.5.2 การคูณเวกเตอร์ในระบบ 3 มิติ</a:t>
            </a:r>
          </a:p>
          <a:p>
            <a:pPr algn="thaiDist"/>
            <a:endParaRPr lang="th-TH" sz="800" b="1" i="0" u="none" strike="noStrike" baseline="0" dirty="0">
              <a:solidFill>
                <a:srgbClr val="6A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การคูณเวกเตอร์ในระบบ 3 มิติ แบ่งได้เป็น 2 แบบ คือ การคูณเวกเตอร์ในระบบ 3 มิติ</a:t>
            </a:r>
            <a:r>
              <a:rPr lang="th-TH" sz="2400" b="0" i="0" u="none" strike="noStrike" baseline="0" dirty="0" err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 </a:t>
            </a:r>
            <a:r>
              <a:rPr lang="th-TH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และการคูณเวกเตอร์ในระบบ 3 มิติแบบเวกเตอร์ (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	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661086" y="3970253"/>
            <a:ext cx="863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0" u="none" strike="noStrike" baseline="0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การคูณเวกเตอร์ในระบบ 3 มิติ แบบเวกเตอร์ (</a:t>
            </a:r>
            <a:r>
              <a:rPr lang="en-US" sz="2400" b="1" i="0" u="none" strike="noStrike" baseline="0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Cross Product)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314" y="2008334"/>
            <a:ext cx="8637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การคูณเวกเตอร์ในระบบ 3 มิติ</a:t>
            </a:r>
            <a:r>
              <a:rPr lang="th-TH" sz="2400" b="1" dirty="0" err="1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แบบสเกลาร์</a:t>
            </a:r>
            <a:r>
              <a:rPr lang="th-TH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B6103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Dot Product)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2662" y="2511477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ถ้า</a:t>
            </a:r>
            <a:endParaRPr lang="th-TH" dirty="0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79479"/>
              </p:ext>
            </p:extLst>
          </p:nvPr>
        </p:nvGraphicFramePr>
        <p:xfrm>
          <a:off x="1755504" y="2472901"/>
          <a:ext cx="1902096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42720" progId="Equation.DSMT4">
                  <p:embed/>
                </p:oleObj>
              </mc:Choice>
              <mc:Fallback>
                <p:oleObj name="Equation" r:id="rId2" imgW="1358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5504" y="2472901"/>
                        <a:ext cx="1902096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วัตถุ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97131"/>
              </p:ext>
            </p:extLst>
          </p:nvPr>
        </p:nvGraphicFramePr>
        <p:xfrm>
          <a:off x="3880314" y="2475444"/>
          <a:ext cx="1813392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342720" progId="Equation.DSMT4">
                  <p:embed/>
                </p:oleObj>
              </mc:Choice>
              <mc:Fallback>
                <p:oleObj name="Equation" r:id="rId4" imgW="1295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0314" y="2475444"/>
                        <a:ext cx="1813392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49900" y="2967890"/>
            <a:ext cx="863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dirty="0">
                <a:latin typeface="Cordia New" panose="020B0304020202020204" pitchFamily="34" charset="-34"/>
                <a:ea typeface="Calibri" panose="020F0502020204030204" pitchFamily="34" charset="0"/>
              </a:rPr>
              <a:t>	จะสามารถหาผลลัพธ์ของการคูณเวกเตอร์ ได้จากสูตร</a:t>
            </a:r>
            <a:endParaRPr lang="en-US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302563"/>
              </p:ext>
            </p:extLst>
          </p:nvPr>
        </p:nvGraphicFramePr>
        <p:xfrm>
          <a:off x="1755503" y="3528989"/>
          <a:ext cx="483457" cy="28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5503" y="3528989"/>
                        <a:ext cx="483457" cy="28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สี่เหลี่ยมผืนผ้า 17"/>
          <p:cNvSpPr/>
          <p:nvPr/>
        </p:nvSpPr>
        <p:spPr>
          <a:xfrm>
            <a:off x="2238960" y="3466304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=  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+ 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+ A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   </a:t>
            </a:r>
            <a:endParaRPr lang="th-TH" sz="2400" dirty="0"/>
          </a:p>
        </p:txBody>
      </p:sp>
      <p:graphicFrame>
        <p:nvGraphicFramePr>
          <p:cNvPr id="19" name="วัตถุ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0281"/>
              </p:ext>
            </p:extLst>
          </p:nvPr>
        </p:nvGraphicFramePr>
        <p:xfrm>
          <a:off x="1765028" y="4458692"/>
          <a:ext cx="1902096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342720" progId="Equation.DSMT4">
                  <p:embed/>
                </p:oleObj>
              </mc:Choice>
              <mc:Fallback>
                <p:oleObj name="Equation" r:id="rId8" imgW="1358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5028" y="4458692"/>
                        <a:ext cx="1902096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60512"/>
              </p:ext>
            </p:extLst>
          </p:nvPr>
        </p:nvGraphicFramePr>
        <p:xfrm>
          <a:off x="4206468" y="4458692"/>
          <a:ext cx="1813392" cy="47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95280" imgH="342720" progId="Equation.DSMT4">
                  <p:embed/>
                </p:oleObj>
              </mc:Choice>
              <mc:Fallback>
                <p:oleObj name="Equation" r:id="rId9" imgW="1295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468" y="4458692"/>
                        <a:ext cx="1813392" cy="479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สี่เหลี่ยมผืนผ้า 22"/>
          <p:cNvSpPr/>
          <p:nvPr/>
        </p:nvSpPr>
        <p:spPr>
          <a:xfrm>
            <a:off x="1152187" y="4436986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ถ้า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51607" y="5112874"/>
            <a:ext cx="8640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3113" algn="l"/>
                <a:tab pos="914400" algn="l"/>
                <a:tab pos="1147763" algn="l"/>
                <a:tab pos="1377950" algn="l"/>
                <a:tab pos="1511300" algn="l"/>
                <a:tab pos="3944938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จะสามารถหาผลลัพธ์ของการคูณเวกเตอร์ได้จากหลักของ </a:t>
            </a:r>
            <a:r>
              <a:rPr lang="en-US" sz="2400" b="1" i="1" dirty="0" err="1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Deteminant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 ทแยงลงมีเครื่องหมายเป็น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และทแยงลงมีเครื่องหมายเป็น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–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0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786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ธีมของ Office</vt:lpstr>
      <vt:lpstr>Equation</vt:lpstr>
      <vt:lpstr>หน่วยที่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Weerasuk  Pukdeengam</cp:lastModifiedBy>
  <cp:revision>36</cp:revision>
  <dcterms:created xsi:type="dcterms:W3CDTF">2020-04-24T02:18:59Z</dcterms:created>
  <dcterms:modified xsi:type="dcterms:W3CDTF">2023-05-23T14:20:05Z</dcterms:modified>
</cp:coreProperties>
</file>