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60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wmf"/><Relationship Id="rId3" Type="http://schemas.openxmlformats.org/officeDocument/2006/relationships/image" Target="../media/image3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1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2" y="938191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88099" y="1502210"/>
            <a:ext cx="8556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spc="-20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จุดศูนย์ถ่วง </a:t>
            </a:r>
            <a:r>
              <a:rPr lang="en-US" sz="2400" b="1" i="1" spc="-2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(Center of Gravity : CG) </a:t>
            </a:r>
            <a:r>
              <a:rPr lang="th-TH" sz="2400" b="1" i="1" spc="-20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จุดที่เหมือนตำแหน่งที่รวมของน้ำหนักของวัตถุทั้งก้อน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8097" y="2262744"/>
            <a:ext cx="6513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2.6.1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หาจุด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ของวัตถุอย่างง่าย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8096" y="2724409"/>
            <a:ext cx="855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ถ้าวัตถุมีรูปทรงสมมาตร 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จะอยู่ที่กึ่งกลางของรูปทรงนั้นเสมอ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39" y="3433850"/>
            <a:ext cx="2691923" cy="9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88095" y="4661821"/>
            <a:ext cx="8556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กรณีที่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ถ้าวัตถุนั้นเป็นรูปทรงที่ไม่สมมาตร สามารถหาจุด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ได้โดย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78" y="5231959"/>
            <a:ext cx="1357463" cy="8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30" y="5132261"/>
            <a:ext cx="6302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4731" y="883248"/>
            <a:ext cx="8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2.6.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	การหาจุด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ของวัตถุโดยการคำนวณ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15" y="1539176"/>
            <a:ext cx="2177119" cy="16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999249"/>
              </p:ext>
            </p:extLst>
          </p:nvPr>
        </p:nvGraphicFramePr>
        <p:xfrm>
          <a:off x="5013667" y="1898301"/>
          <a:ext cx="182603" cy="2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67" y="1898301"/>
                        <a:ext cx="182603" cy="2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17373"/>
              </p:ext>
            </p:extLst>
          </p:nvPr>
        </p:nvGraphicFramePr>
        <p:xfrm>
          <a:off x="5675193" y="1471581"/>
          <a:ext cx="657860" cy="85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7" name="Equation" r:id="rId6" imgW="469900" imgH="609600" progId="Equation.DSMT4">
                  <p:embed/>
                </p:oleObj>
              </mc:Choice>
              <mc:Fallback>
                <p:oleObj name="Equation" r:id="rId6" imgW="4699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193" y="1471581"/>
                        <a:ext cx="657860" cy="853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86841"/>
              </p:ext>
            </p:extLst>
          </p:nvPr>
        </p:nvGraphicFramePr>
        <p:xfrm>
          <a:off x="5675193" y="2416562"/>
          <a:ext cx="622030" cy="85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" name="Equation" r:id="rId8" imgW="444307" imgH="609336" progId="Equation.DSMT4">
                  <p:embed/>
                </p:oleObj>
              </mc:Choice>
              <mc:Fallback>
                <p:oleObj name="Equation" r:id="rId8" imgW="444307" imgH="6093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193" y="2416562"/>
                        <a:ext cx="622030" cy="853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87246"/>
              </p:ext>
            </p:extLst>
          </p:nvPr>
        </p:nvGraphicFramePr>
        <p:xfrm>
          <a:off x="5013667" y="2771854"/>
          <a:ext cx="213083" cy="24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"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67" y="2771854"/>
                        <a:ext cx="213083" cy="248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5288950" y="1819504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22105" y="2665319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17503" y="3395249"/>
            <a:ext cx="69923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โดยที่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3" name="วัตถุ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94712"/>
              </p:ext>
            </p:extLst>
          </p:nvPr>
        </p:nvGraphicFramePr>
        <p:xfrm>
          <a:off x="1044387" y="3516866"/>
          <a:ext cx="237996" cy="282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" name="Equation" r:id="rId12" imgW="152202" imgH="177569" progId="Equation.DSMT4">
                  <p:embed/>
                </p:oleObj>
              </mc:Choice>
              <mc:Fallback>
                <p:oleObj name="Equation" r:id="rId12" imgW="152202" imgH="17756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87" y="3516866"/>
                        <a:ext cx="237996" cy="282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สี่เหลี่ยมผืนผ้า 23"/>
          <p:cNvSpPr/>
          <p:nvPr/>
        </p:nvSpPr>
        <p:spPr>
          <a:xfrm>
            <a:off x="1094492" y="3395249"/>
            <a:ext cx="78383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ตำแหน่ง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x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6" name="วัตถุ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77080"/>
              </p:ext>
            </p:extLst>
          </p:nvPr>
        </p:nvGraphicFramePr>
        <p:xfrm>
          <a:off x="879688" y="4430103"/>
          <a:ext cx="402695" cy="21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Equation" r:id="rId14" imgW="253780" imgH="152268" progId="Equation.DSMT4">
                  <p:embed/>
                </p:oleObj>
              </mc:Choice>
              <mc:Fallback>
                <p:oleObj name="Equation" r:id="rId14" imgW="253780" imgH="15226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88" y="4430103"/>
                        <a:ext cx="402695" cy="21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582528"/>
              </p:ext>
            </p:extLst>
          </p:nvPr>
        </p:nvGraphicFramePr>
        <p:xfrm>
          <a:off x="1044387" y="3971301"/>
          <a:ext cx="195198" cy="23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2" name="Equation" r:id="rId16" imgW="152202" imgH="177569" progId="Equation.DSMT4">
                  <p:embed/>
                </p:oleObj>
              </mc:Choice>
              <mc:Fallback>
                <p:oleObj name="Equation" r:id="rId16" imgW="152202" imgH="17756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87" y="3971301"/>
                        <a:ext cx="195198" cy="231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1332488" y="3834434"/>
            <a:ext cx="755335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38163" algn="l"/>
                <a:tab pos="161925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ตำแหน่ง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ของวัตถุเมื่อเทียบกับจุดกำเนิด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y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31727" y="4238671"/>
            <a:ext cx="87011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น้ำหนัก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รวมของ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</a:t>
            </a:r>
            <a:endParaRPr lang="en-US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น้ำหนักของแต่ละ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อนุภาค</a:t>
            </a:r>
            <a:endParaRPr lang="en-US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ตำแหน่ง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ของแต่ละอนุภาคเมื่อเทียบกับจุดกำเนิด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y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 y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,…,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y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ตำแหน่ง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ของจุด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CG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ของแต่ละอนุภาคเมื่อเทียบกับจุดกำเนิด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(Origin)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ตามแนวแกน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y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1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4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2" y="1011352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4682" y="1613637"/>
            <a:ext cx="852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และสมดุลของแรงเกิดขึ้นอยู่รอบ ๆ ตัวเราอยู่ตลอดเวลา สังเกตได้จากการหยุดนิ่งของวัตถุ การเคลื่อนที่ของวัตถุด้วยความเร็วคงที่ และแรงภายนอกที่กระทำต่อวัตถุ ซึ่งเราสามารถพบเห็นปรากฏการณ์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5413" y="2787508"/>
            <a:ext cx="858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82663" algn="l"/>
              </a:tabLs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 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จาก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รูปที่กำหนดให้ จะต้องออกแรง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ใน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การดึงกล่องบรรจุชิ้นส่วนเครื่องยนต์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ดีเซล</a:t>
            </a:r>
            <a:r>
              <a:rPr lang="th-TH" sz="2400" spc="-3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เท่าไร 	กล่อง</a:t>
            </a:r>
            <a:r>
              <a:rPr lang="th-TH" sz="2400" spc="-3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จึงจะเคลื่อนที่ด้วยความเร็วคงที่ (กำหนดให้สัมประสิทธิ์ความเสียด</a:t>
            </a:r>
            <a:r>
              <a:rPr lang="th-TH" sz="2400" spc="-3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ทาน                                </a:t>
            </a:r>
            <a:r>
              <a:rPr lang="th-TH" sz="2400" spc="-3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จลน์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มีค่าเท่ากับ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0.7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28" y="4176917"/>
            <a:ext cx="2279919" cy="181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159" y="631276"/>
            <a:ext cx="2714205" cy="44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วัตถุอยู่ในสภาวะสมดุล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23" y="1260749"/>
            <a:ext cx="827072" cy="90830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74" y="1006845"/>
            <a:ext cx="2255634" cy="134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07712"/>
              </p:ext>
            </p:extLst>
          </p:nvPr>
        </p:nvGraphicFramePr>
        <p:xfrm>
          <a:off x="899944" y="2506551"/>
          <a:ext cx="446590" cy="39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5" imgW="253800" imgH="228600" progId="Equation.DSMT4">
                  <p:embed/>
                </p:oleObj>
              </mc:Choice>
              <mc:Fallback>
                <p:oleObj name="Equation" r:id="rId5" imgW="253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44" y="2506551"/>
                        <a:ext cx="446590" cy="391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1347268" y="2506551"/>
            <a:ext cx="7439677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 แรง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ขึ้น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=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แรงลง</a:t>
            </a:r>
            <a:endParaRPr lang="en-US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             N    = 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mgcos45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                         =  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(400)(10)cos45</a:t>
            </a:r>
            <a:r>
              <a:rPr lang="en-US" sz="2400" baseline="30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95000"/>
              </a:lnSpc>
              <a:spcAft>
                <a:spcPts val="0"/>
              </a:spcAft>
              <a:tabLst>
                <a:tab pos="87313" algn="l"/>
                <a:tab pos="2249488" algn="r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ปฏิกิริยา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(N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  =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2828.43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 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633403"/>
              </p:ext>
            </p:extLst>
          </p:nvPr>
        </p:nvGraphicFramePr>
        <p:xfrm>
          <a:off x="899944" y="4173000"/>
          <a:ext cx="381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7" imgW="253800" imgH="228600" progId="Equation.DSMT4">
                  <p:embed/>
                </p:oleObj>
              </mc:Choice>
              <mc:Fallback>
                <p:oleObj name="Equation" r:id="rId7" imgW="253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44" y="4173000"/>
                        <a:ext cx="381000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สี่เหลี่ยมผืนผ้า 21"/>
          <p:cNvSpPr/>
          <p:nvPr/>
        </p:nvSpPr>
        <p:spPr>
          <a:xfrm>
            <a:off x="899944" y="4089643"/>
            <a:ext cx="3219151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0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แรงขวา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ซ้าย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132714" y="4490921"/>
            <a:ext cx="2457083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  <a:tabLst>
                <a:tab pos="2250440" algn="r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+ mgsin45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13425"/>
              </p:ext>
            </p:extLst>
          </p:nvPr>
        </p:nvGraphicFramePr>
        <p:xfrm>
          <a:off x="3301268" y="4880072"/>
          <a:ext cx="335863" cy="41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9" imgW="190417" imgH="241195" progId="Equation.DSMT4">
                  <p:embed/>
                </p:oleObj>
              </mc:Choice>
              <mc:Fallback>
                <p:oleObj name="Equation" r:id="rId9" imgW="190417" imgH="24119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68" y="4880072"/>
                        <a:ext cx="335863" cy="419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3518944" y="4885156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 + mgsin45</a:t>
            </a:r>
            <a:r>
              <a:rPr lang="en-US" sz="2400" baseline="30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817379" y="5429805"/>
            <a:ext cx="4671472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95000"/>
              </a:lnSpc>
              <a:spcAft>
                <a:spcPts val="0"/>
              </a:spcAft>
              <a:tabLst>
                <a:tab pos="2250440" algn="r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=     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0.7)(2828.43) + (400)(10)(0.707)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32564" y="58285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จะต้องออกแรง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=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4807.9 N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456" name="สี่เหลี่ยมผืนผ้า 19455"/>
          <p:cNvSpPr/>
          <p:nvPr/>
        </p:nvSpPr>
        <p:spPr>
          <a:xfrm>
            <a:off x="2852506" y="4859761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6549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9" grpId="0"/>
      <p:bldP spid="30" grpId="0"/>
      <p:bldP spid="31" grpId="0"/>
      <p:bldP spid="19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ตัวเชื่อมต่อตรง 9"/>
          <p:cNvCxnSpPr/>
          <p:nvPr/>
        </p:nvCxnSpPr>
        <p:spPr>
          <a:xfrm>
            <a:off x="1093964" y="1075040"/>
            <a:ext cx="0" cy="418849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114075" y="303359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93964" y="3583929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93964" y="4134262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93964" y="4684596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77030" y="5234931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93964" y="2483263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114075" y="1932930"/>
            <a:ext cx="6011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179086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2331697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288778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3436242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3984701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4533160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9" y="5091144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6" y="812130"/>
            <a:ext cx="2112268" cy="3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55" y="723980"/>
            <a:ext cx="2234987" cy="37249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5" y="122649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1641" y="1671013"/>
            <a:ext cx="8581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เมื่อ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มีแรงมากระทำต่อวัตถุ แรงจะสามารถทำให้วัตถุเปลี่ยนแปลงรูปร่าง เปลี่ยนแปลงความเร็วหรือเปลี่ยนแปลงทิศทางของการเคลื่อนที่ได้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1287" y="2447585"/>
            <a:ext cx="8581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ชนิดของแรง แรงสามารถแบ่งเป็นแบบต่าง ๆ ได้ ดังต่อไปนี้</a:t>
            </a:r>
            <a:endParaRPr lang="en-US" sz="24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ย่อย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แรงที่เป็นส่วนประกอบของแรงลัพธ์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ลัพธ์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แรงที่เกิดจากแรงย่อยทั้งหมดมารวมกัน และรวมกันแบบปริมาณเวกเตอร์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3.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spc="-2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ขนาน</a:t>
            </a:r>
            <a:r>
              <a:rPr lang="th-TH" sz="2400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แรงที่มีทิศทางขนานกัน อาจไปทางเดียวกัน หรือตรงกันข้ามก็ได้ การรวมแรง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จะรวมกันอย่างปริมาณเวกเตอร์ </a:t>
            </a:r>
            <a:endParaRPr lang="th-TH" sz="2400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19138" algn="l"/>
                <a:tab pos="773113" algn="l"/>
                <a:tab pos="914400" algn="l"/>
                <a:tab pos="1130300" algn="l"/>
                <a:tab pos="1377950" algn="l"/>
                <a:tab pos="1511300" algn="l"/>
                <a:tab pos="773113" algn="l"/>
                <a:tab pos="914400" algn="l"/>
                <a:tab pos="1130300" algn="l"/>
                <a:tab pos="1377950" algn="l"/>
                <a:tab pos="1511300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หมุน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แรงที่กระทำต่อวัตถุ แล้วทำให้วัตถุนั้นเกิดการหมุนรอบจุดหมุน โดยผลของการหมุนจะเรียกว่า “โมเมนต์” เช่น การเปิดหรือปิดประตู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719138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คู่ควบ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แรงที่มีขนาดเท่ากัน แต่มีทิศทางตรงข้ามกันมากระทำต่อวัตถุ โดยแรงจะต้องไม่อยู่ในแนวเส้นตรงเดียวกัน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5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468" y="568790"/>
            <a:ext cx="86021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6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แรงดึง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เดียวกับการเคลื่อนที่ของวัตถุหรือทิศทางเดียวกับแรงที่พยายามจะทำให้วัตถุเกิดการเคลื่อนที่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7.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แรงต้าน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ทางต่อต้านการเคลื่อนที่หรือทิศทางตรงข้ามกับแรงที่พยายามจะทำให้วัตถุเกิดการเคลื่อนที่ เช่น แรงเสียดทานที่วัตถุกระทำกับพื้น 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แรงเข้าสู่ศูนย์กลาง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แรงที่มีทิศเข้าหาศูนย์กลางของวงกลมหรือทรงกลมเสมอ เช่น รถจักรยานยนต์วิ่งรอบสนามแข่งเป็นวงกลม การแกว่งของลูกตุ้มนาฬิกาโบราณ เป็นต้น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540385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9.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แรงโน้มถ่วงของโลก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หมายถึง แรงดึงดูดที่มวลของโลกกระทำกับมวลของวัตถุ เพื่อให้วัตถุนั้นถูกดึงดูดให้เข้าหาศูนย์กลางของโลก เช่น น้ำหนักของวัตถุ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  <a:tab pos="613410" algn="l"/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10.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แรงกิริยาและแรงปฏิกิริยา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หมายถึง แรง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แรงที่มีขนาดเท่ากันแต่มีทิศทางตรงข้าม กระทำกับวัตถุคนละก้อน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Action = Reaction)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เช่น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9" y="4447521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2468" y="4905903"/>
            <a:ext cx="860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2.2.1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รวมกันโดยการวาดรูปด้วยวิธีหางต่อหัว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ทำได้โดยวาดขนาดและทิศทางของแรงที่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นำหางของแรงที่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มาต่อกับหัวของแรงที่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นำหางของแรงที่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มาต่อกับหัวของแรงที่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และทำเช่นนี้ไปเรื่อย ๆ จนครบทุกแรง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4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74524" y="915613"/>
            <a:ext cx="3806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800"/>
              </a:spcBef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2.2.2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รวมกันโดยวิธีการคำนวณ </a:t>
            </a:r>
            <a:endParaRPr lang="en-US" sz="2400" b="1" dirty="0">
              <a:solidFill>
                <a:srgbClr val="98480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4524" y="1377278"/>
            <a:ext cx="8594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กรณี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 </a:t>
            </a:r>
            <a:r>
              <a:rPr lang="en-US" sz="2400" b="1" dirty="0" smtClean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ย่อยทั้งหมดอยู่ในแนวเส้นตรงเดียวกัน 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30300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		หาแรงลัพธ์โดยการนำแรงที่อยู่ในทิศทางเดียวกันมาบวกกัน และลบด้วยแรงที่อยู่ในทิศทางตรงข้าม ทิศทางของแรงลัพธ์จะมีทิศเดียวกับแรงที่มีค่ามากกว่า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6" y="2834252"/>
            <a:ext cx="4646128" cy="13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4524" y="4450834"/>
            <a:ext cx="85949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วิธีทำ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แรงลัพธ์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(R)	=	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+ F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	=	15 + 10 + 5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070735" algn="r"/>
                <a:tab pos="2340610" algn="l"/>
                <a:tab pos="261048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แรงลัพธ์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(R)	=	30 N	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5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6" y="94196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05" y="1526147"/>
            <a:ext cx="2663589" cy="227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1" name="กลุ่ม 10290"/>
          <p:cNvGrpSpPr/>
          <p:nvPr/>
        </p:nvGrpSpPr>
        <p:grpSpPr>
          <a:xfrm>
            <a:off x="213472" y="3892764"/>
            <a:ext cx="8671036" cy="2308324"/>
            <a:chOff x="213472" y="3892764"/>
            <a:chExt cx="8671036" cy="2308324"/>
          </a:xfrm>
        </p:grpSpPr>
        <p:sp>
          <p:nvSpPr>
            <p:cNvPr id="10288" name="สี่เหลี่ยมผืนผ้า 10287"/>
            <p:cNvSpPr/>
            <p:nvPr/>
          </p:nvSpPr>
          <p:spPr>
            <a:xfrm>
              <a:off x="213472" y="3892764"/>
              <a:ext cx="867103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โดย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F</a:t>
              </a:r>
              <a:r>
                <a:rPr lang="en-US" sz="2400" baseline="-250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ใน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</a:p>
            <a:p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F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ในแนวแกน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</a:p>
            <a:p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F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แรงย่อยของ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ในแนวแกน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</a:p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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กระทำ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x</a:t>
              </a:r>
            </a:p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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กระทำกับแกน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</a:p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</a:t>
              </a:r>
              <a:r>
                <a:rPr lang="th-TH" sz="20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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คือ มุมที่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 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กระทำกับแกน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z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pSp>
          <p:nvGrpSpPr>
            <p:cNvPr id="10290" name="กลุ่ม 10289"/>
            <p:cNvGrpSpPr/>
            <p:nvPr/>
          </p:nvGrpSpPr>
          <p:grpSpPr>
            <a:xfrm>
              <a:off x="3204043" y="3942193"/>
              <a:ext cx="770780" cy="2105787"/>
              <a:chOff x="3204043" y="3942193"/>
              <a:chExt cx="770780" cy="2105787"/>
            </a:xfrm>
          </p:grpSpPr>
          <p:graphicFrame>
            <p:nvGraphicFramePr>
              <p:cNvPr id="10289" name="วัตถุ 102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4178361"/>
                  </p:ext>
                </p:extLst>
              </p:nvPr>
            </p:nvGraphicFramePr>
            <p:xfrm>
              <a:off x="3322245" y="3942193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2" name="Equation" r:id="rId5" imgW="139680" imgH="177480" progId="Equation.DSMT4">
                      <p:embed/>
                    </p:oleObj>
                  </mc:Choice>
                  <mc:Fallback>
                    <p:oleObj name="Equation" r:id="rId5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322245" y="3942193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วัตถุ 8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5203563"/>
                  </p:ext>
                </p:extLst>
              </p:nvPr>
            </p:nvGraphicFramePr>
            <p:xfrm>
              <a:off x="3714723" y="4329371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3" name="Equation" r:id="rId7" imgW="139680" imgH="177480" progId="Equation.DSMT4">
                      <p:embed/>
                    </p:oleObj>
                  </mc:Choice>
                  <mc:Fallback>
                    <p:oleObj name="Equation" r:id="rId7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14723" y="4329371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วัตถุ 8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3564886"/>
                  </p:ext>
                </p:extLst>
              </p:nvPr>
            </p:nvGraphicFramePr>
            <p:xfrm>
              <a:off x="3771240" y="4691837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4" name="Equation" r:id="rId9" imgW="139680" imgH="177480" progId="Equation.DSMT4">
                      <p:embed/>
                    </p:oleObj>
                  </mc:Choice>
                  <mc:Fallback>
                    <p:oleObj name="Equation" r:id="rId9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71240" y="4691837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วัตถุ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3712472"/>
                  </p:ext>
                </p:extLst>
              </p:nvPr>
            </p:nvGraphicFramePr>
            <p:xfrm>
              <a:off x="3216401" y="5055165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5" name="Equation" r:id="rId10" imgW="139680" imgH="177480" progId="Equation.DSMT4">
                      <p:embed/>
                    </p:oleObj>
                  </mc:Choice>
                  <mc:Fallback>
                    <p:oleObj name="Equation" r:id="rId10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16401" y="5055165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วัตถุ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140998"/>
                  </p:ext>
                </p:extLst>
              </p:nvPr>
            </p:nvGraphicFramePr>
            <p:xfrm>
              <a:off x="3227641" y="5430610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6" name="Equation" r:id="rId11" imgW="139680" imgH="177480" progId="Equation.DSMT4">
                      <p:embed/>
                    </p:oleObj>
                  </mc:Choice>
                  <mc:Fallback>
                    <p:oleObj name="Equation" r:id="rId11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27641" y="5430610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วัตถุ 8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4595004"/>
                  </p:ext>
                </p:extLst>
              </p:nvPr>
            </p:nvGraphicFramePr>
            <p:xfrm>
              <a:off x="3204043" y="5788875"/>
              <a:ext cx="203583" cy="2591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7" name="Equation" r:id="rId12" imgW="139680" imgH="177480" progId="Equation.DSMT4">
                      <p:embed/>
                    </p:oleObj>
                  </mc:Choice>
                  <mc:Fallback>
                    <p:oleObj name="Equation" r:id="rId12" imgW="1396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04043" y="5788875"/>
                            <a:ext cx="203583" cy="25910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9288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1274" y="969435"/>
            <a:ext cx="8625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ดังนั้น 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F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X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</a:t>
            </a:r>
            <a:endParaRPr lang="en-US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F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</a:t>
            </a:r>
            <a:endParaRPr lang="en-US" sz="2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F</a:t>
            </a:r>
            <a:r>
              <a:rPr lang="en-US" sz="24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Z</a:t>
            </a:r>
            <a:r>
              <a:rPr lang="en-US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=   </a:t>
            </a:r>
            <a:r>
              <a:rPr lang="en-US" sz="24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Fcos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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08657"/>
              </p:ext>
            </p:extLst>
          </p:nvPr>
        </p:nvGraphicFramePr>
        <p:xfrm>
          <a:off x="2562514" y="2202520"/>
          <a:ext cx="1416720" cy="53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3" imgW="939600" imgH="355320" progId="Equation.DSMT4">
                  <p:embed/>
                </p:oleObj>
              </mc:Choice>
              <mc:Fallback>
                <p:oleObj name="Equation" r:id="rId3" imgW="939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514" y="2202520"/>
                        <a:ext cx="1416720" cy="53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3" y="297523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54753" y="3432648"/>
            <a:ext cx="8691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 คือ วัตถุที่ไม่เปลี่ยนสภาพการเคลื่อนที่ แรงลัพธ์ของแรงที่มากระทำต่อวัตถุ มีค่า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เท่ากับศูนย์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แบ่งออกเป็น 2 ชนิด ดังนี้</a:t>
            </a:r>
          </a:p>
          <a:p>
            <a:pPr algn="thaiDist"/>
            <a:r>
              <a:rPr lang="th-TH" sz="2400" b="1" dirty="0" smtClean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2.4.1 </a:t>
            </a:r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สมดุลสถิต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Static Equilibrium)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สมดุลของวัตถุที่หยุดนิ่ง เช่น วางโทรศัพท์มือถือ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ไว้บน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โต๊ะ</a:t>
            </a:r>
          </a:p>
          <a:p>
            <a:pPr algn="thaiDist"/>
            <a:r>
              <a:rPr lang="th-TH" sz="2400" b="1" dirty="0" smtClean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2.4.2 </a:t>
            </a:r>
            <a:r>
              <a:rPr lang="th-TH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สมดุลจลน์ (</a:t>
            </a:r>
            <a:r>
              <a:rPr lang="en-US" sz="2400" b="1" dirty="0">
                <a:solidFill>
                  <a:srgbClr val="6A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Kinetic Equilibrium)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คือ สมดุลของวัตถุที่ไม่หยุดนิ่ง เช่น วัตถุ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เคลื่อนที่ด้วย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ความเร็วคงที่ หรือหมุนด้วยอัตราเร็วคงที่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90193" y="2358217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 ขนาดของ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54177"/>
              </p:ext>
            </p:extLst>
          </p:nvPr>
        </p:nvGraphicFramePr>
        <p:xfrm>
          <a:off x="1773807" y="2399925"/>
          <a:ext cx="253883" cy="30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807" y="2399925"/>
                        <a:ext cx="253883" cy="302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สี่เหลี่ยมผืนผ้า 14"/>
          <p:cNvSpPr/>
          <p:nvPr/>
        </p:nvSpPr>
        <p:spPr>
          <a:xfrm>
            <a:off x="2104781" y="2368303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65306"/>
              </p:ext>
            </p:extLst>
          </p:nvPr>
        </p:nvGraphicFramePr>
        <p:xfrm>
          <a:off x="6812597" y="2354439"/>
          <a:ext cx="885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8" imgW="888614" imgH="355446" progId="Equation.DSMT4">
                  <p:embed/>
                </p:oleObj>
              </mc:Choice>
              <mc:Fallback>
                <p:oleObj name="Equation" r:id="rId8" imgW="888614" imgH="355446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597" y="2354439"/>
                        <a:ext cx="8858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047293" y="2379840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   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06565"/>
              </p:ext>
            </p:extLst>
          </p:nvPr>
        </p:nvGraphicFramePr>
        <p:xfrm>
          <a:off x="5665014" y="2388307"/>
          <a:ext cx="271320" cy="32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14" y="2388307"/>
                        <a:ext cx="271320" cy="323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4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" y="745169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34778" y="1276806"/>
            <a:ext cx="8612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สมดุลและการคำนวณมีวิธีการ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777" y="1901623"/>
            <a:ext cx="8612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D300A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 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จาก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รูปที่กำหนดให้ จงหาแรงตึงเชือก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93" y="2526440"/>
            <a:ext cx="2755539" cy="164507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86000" y="26749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6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69568" y="2798454"/>
            <a:ext cx="8613696" cy="1569660"/>
            <a:chOff x="269360" y="593408"/>
            <a:chExt cx="8613696" cy="1569660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69360" y="593408"/>
              <a:ext cx="861369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	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  <a:sym typeface="Symbol" panose="05050102010706020507" pitchFamily="18" charset="2"/>
                </a:rPr>
                <a:t>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F</a:t>
              </a:r>
              <a:r>
                <a:rPr lang="en-US" sz="2400" baseline="-250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Y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	=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0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หรือ แรงขึ้น = แรงลง</a:t>
              </a:r>
            </a:p>
            <a:p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T 	=     mg</a:t>
              </a:r>
            </a:p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	=     (10)(10)</a:t>
              </a:r>
            </a:p>
            <a:p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แรงตึงเชือก (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T)   =  100 N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7376606" y="1701403"/>
              <a:ext cx="615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1501"/>
                  </a:solidFill>
                  <a:latin typeface="Cordia New" panose="020B0304020202020204" pitchFamily="34" charset="-34"/>
                  <a:cs typeface="Cordia New" panose="020B0304020202020204" pitchFamily="34" charset="-34"/>
                </a:rPr>
                <a:t>ตอบ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543815" y="4916794"/>
            <a:ext cx="7948590" cy="1118630"/>
            <a:chOff x="556341" y="4275891"/>
            <a:chExt cx="7948590" cy="1118630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647485" y="4275891"/>
              <a:ext cx="7857446" cy="1118630"/>
            </a:xfrm>
            <a:prstGeom prst="roundRect">
              <a:avLst>
                <a:gd name="adj" fmla="val 19144"/>
              </a:avLst>
            </a:prstGeom>
            <a:solidFill>
              <a:srgbClr val="FDE9D9"/>
            </a:solidFill>
            <a:ln>
              <a:noFill/>
            </a:ln>
            <a:effectLst>
              <a:prstShdw prst="shdw17" dist="17961" dir="2700000">
                <a:srgbClr val="FDE9D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556341" y="4364308"/>
              <a:ext cx="7599518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88900" algn="thaiDist">
                <a:lnSpc>
                  <a:spcPct val="115000"/>
                </a:lnSpc>
                <a:spcAft>
                  <a:spcPts val="0"/>
                </a:spcAft>
              </a:pPr>
              <a:r>
                <a:rPr lang="th-TH" sz="2400" b="1" dirty="0">
                  <a:solidFill>
                    <a:srgbClr val="0070C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หมาย</a:t>
              </a:r>
              <a:r>
                <a:rPr lang="th-TH" sz="2400" b="1" dirty="0" smtClean="0">
                  <a:solidFill>
                    <a:srgbClr val="0070C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เหตุ</a:t>
              </a:r>
              <a:r>
                <a:rPr lang="en-US" sz="2400" b="1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b="1" dirty="0" smtClean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dirty="0" smtClean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g 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คือ ความเร่งเนื่องจากแรงโน้มถ่วงของโลก มีค่าเท่ากับ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9.81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m/s</a:t>
              </a:r>
              <a:r>
                <a:rPr lang="en-US" sz="2400" baseline="300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lang="th-TH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แต่เพื่อง่ายต่อการคำนวณมักจะนิยมให้ใช้ค่าประมาณ คือ </a:t>
              </a:r>
              <a:r>
                <a:rPr lang="en-US" sz="24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10 m/s</a:t>
              </a:r>
              <a:r>
                <a:rPr lang="en-US" sz="2400" baseline="30000" dirty="0"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lang="en-US" sz="24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268716" y="677456"/>
            <a:ext cx="803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150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วิธีทำ  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วัตถุอยู่ในสภาวะสมดุล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66" y="981521"/>
            <a:ext cx="661996" cy="14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256</Words>
  <Application>Microsoft Office PowerPoint</Application>
  <PresentationFormat>นำเสนอทางหน้าจอ (4:3)</PresentationFormat>
  <Paragraphs>78</Paragraphs>
  <Slides>13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Cordia New</vt:lpstr>
      <vt:lpstr>Symbol</vt:lpstr>
      <vt:lpstr>ธีมของ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54</cp:revision>
  <dcterms:created xsi:type="dcterms:W3CDTF">2020-04-24T02:18:59Z</dcterms:created>
  <dcterms:modified xsi:type="dcterms:W3CDTF">2020-05-18T03:35:00Z</dcterms:modified>
</cp:coreProperties>
</file>