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67" r:id="rId6"/>
    <p:sldId id="260" r:id="rId7"/>
    <p:sldId id="261" r:id="rId8"/>
    <p:sldId id="262" r:id="rId9"/>
    <p:sldId id="263" r:id="rId10"/>
    <p:sldId id="268" r:id="rId11"/>
    <p:sldId id="269" r:id="rId12"/>
    <p:sldId id="264" r:id="rId13"/>
    <p:sldId id="270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732641" y="2220579"/>
            <a:ext cx="5634876" cy="2108037"/>
            <a:chOff x="914401" y="2155573"/>
            <a:chExt cx="5634876" cy="2108037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914401" y="2693950"/>
              <a:ext cx="5634876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171132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90600" algn="l"/>
                  <a:tab pos="1711325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PV	=  k ; k =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ค่าคงที่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90600" algn="l"/>
                  <a:tab pos="1711325" algn="l"/>
                </a:tabLst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จะได้	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V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=  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V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90600" algn="l"/>
                  <a:tab pos="1711325" algn="l"/>
                </a:tabLst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เมื่อ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=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 ความดันแก๊สในสภาวะที่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หน่วย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N/m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90600" algn="l"/>
                  <a:tab pos="1711325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V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V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=</a:t>
              </a:r>
              <a:r>
                <a:rPr kumimoji="0" lang="th-TH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 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ปริมาตรแก๊สในสภาวะที่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หน่วย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3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906258" y="2277704"/>
              <a:ext cx="3080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V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2587282" y="2277704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  <a:sym typeface="Symbol" panose="05050102010706020507" pitchFamily="18" charset="2"/>
                </a:rPr>
                <a:t>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6" name="วัตถุ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095347"/>
                </p:ext>
              </p:extLst>
            </p:nvPr>
          </p:nvGraphicFramePr>
          <p:xfrm>
            <a:off x="3091065" y="2155573"/>
            <a:ext cx="211505" cy="538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9" name="Equation" r:id="rId3" imgW="139680" imgH="355320" progId="Equation.DSMT4">
                    <p:embed/>
                  </p:oleObj>
                </mc:Choice>
                <mc:Fallback>
                  <p:oleObj name="Equation" r:id="rId3" imgW="13968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91065" y="2155573"/>
                          <a:ext cx="211505" cy="5383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สี่เหลี่ยมผืนผ้า 6"/>
          <p:cNvSpPr/>
          <p:nvPr/>
        </p:nvSpPr>
        <p:spPr>
          <a:xfrm>
            <a:off x="219205" y="811601"/>
            <a:ext cx="866174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5.3.1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กฎ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บอยล์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Boyle’s Law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 smtClean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กฎ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</a:t>
            </a:r>
            <a:r>
              <a:rPr lang="th-TH" sz="2400" b="1" i="1" dirty="0" err="1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บอยล์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 เมื่ออุณหภูมิและมวลคงที่ ปริมาตรของแก๊สจะแปรผกผันกับความดัน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นั่น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76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3874" y="1700957"/>
            <a:ext cx="25202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3P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V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= ?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9421" y="2288810"/>
            <a:ext cx="3222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90825" algn="r"/>
                <a:tab pos="2970530" algn="l"/>
                <a:tab pos="333057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กฎของ</a:t>
            </a:r>
            <a:r>
              <a:rPr lang="th-TH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บอยล์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P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P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22820" y="2867138"/>
            <a:ext cx="169629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90825" algn="r"/>
                <a:tab pos="2970530" algn="l"/>
                <a:tab pos="333057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=  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3P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)V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61356"/>
              </p:ext>
            </p:extLst>
          </p:nvPr>
        </p:nvGraphicFramePr>
        <p:xfrm>
          <a:off x="3972617" y="3408849"/>
          <a:ext cx="176861" cy="54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3" imgW="190500" imgH="419100" progId="Equation.DSMT4">
                  <p:embed/>
                </p:oleObj>
              </mc:Choice>
              <mc:Fallback>
                <p:oleObj name="Equation" r:id="rId3" imgW="190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617" y="3408849"/>
                        <a:ext cx="176861" cy="544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921967" y="3953847"/>
            <a:ext cx="792140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ต้องลดปริมาตรลงให้เหลือแค่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ใน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ของปริมาตรเดิม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43874" y="3449996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194154" y="668760"/>
            <a:ext cx="9037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90043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ถ้าให้อุณหภูมิคงที่ แต่เพิ่มความดันเป็น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เท่า จะต้องเปลี่ยนปริมาตรภาชนะที่ใช้บรรจุแก๊สให้มีขนาดใหญ่ขึ้น หรือเล็กลงกี่เท่าของเดิม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98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18"/>
          <p:cNvGrpSpPr/>
          <p:nvPr/>
        </p:nvGrpSpPr>
        <p:grpSpPr>
          <a:xfrm>
            <a:off x="1284884" y="2299772"/>
            <a:ext cx="6561589" cy="2185432"/>
            <a:chOff x="1383957" y="2958925"/>
            <a:chExt cx="6561589" cy="218543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72299" y="4313360"/>
              <a:ext cx="647324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0963" algn="r"/>
                  <a:tab pos="15303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50963" algn="r"/>
                  <a:tab pos="1530350" algn="l"/>
                </a:tabLst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เมื่อ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T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T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   =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th-TH" sz="2400" dirty="0" smtClean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   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อุณหภูมิของแก๊สในสภาวะที่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หน่วย 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เคลวิน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K)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50963" algn="r"/>
                  <a:tab pos="153035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V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V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   =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th-TH" sz="2400" dirty="0" smtClean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   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ปริมาตรแก๊สในสภาวะที่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หน่วย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3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1383957" y="2958925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V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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 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T</a:t>
              </a:r>
              <a:endParaRPr lang="en-US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V/T    	=    k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; k = 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ค่าคงที่</a:t>
              </a:r>
            </a:p>
            <a:p>
              <a:endParaRPr lang="th-TH" sz="8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จะได้	 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=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 </a:t>
              </a:r>
            </a:p>
          </p:txBody>
        </p:sp>
        <p:graphicFrame>
          <p:nvGraphicFramePr>
            <p:cNvPr id="17" name="วัตถุ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4670052"/>
                </p:ext>
              </p:extLst>
            </p:nvPr>
          </p:nvGraphicFramePr>
          <p:xfrm>
            <a:off x="2388458" y="3708113"/>
            <a:ext cx="255888" cy="597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9" name="Equation" r:id="rId3" imgW="190440" imgH="444240" progId="Equation.DSMT4">
                    <p:embed/>
                  </p:oleObj>
                </mc:Choice>
                <mc:Fallback>
                  <p:oleObj name="Equation" r:id="rId3" imgW="19044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88458" y="3708113"/>
                          <a:ext cx="255888" cy="597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วัตถุ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415298"/>
                </p:ext>
              </p:extLst>
            </p:nvPr>
          </p:nvGraphicFramePr>
          <p:xfrm>
            <a:off x="3624263" y="3682470"/>
            <a:ext cx="2730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0" name="Equation" r:id="rId5" imgW="203040" imgH="444240" progId="Equation.DSMT4">
                    <p:embed/>
                  </p:oleObj>
                </mc:Choice>
                <mc:Fallback>
                  <p:oleObj name="Equation" r:id="rId5" imgW="20304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24263" y="3682470"/>
                          <a:ext cx="27305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สี่เหลี่ยมผืนผ้า 9"/>
          <p:cNvSpPr/>
          <p:nvPr/>
        </p:nvSpPr>
        <p:spPr>
          <a:xfrm>
            <a:off x="281849" y="763922"/>
            <a:ext cx="85295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5.3.2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กฎ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ชาร์ล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Charle’s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Law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5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กฎ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</a:t>
            </a:r>
            <a:r>
              <a:rPr lang="th-TH" sz="2400" b="1" i="1" dirty="0" err="1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ชาร์ล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 เมื่อความดันและมวลคงที่ ปริมาตรของแก๊สจะแปรผันตรงกับอุณหภูมิ</a:t>
            </a:r>
            <a:b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 b="1" i="1" dirty="0" err="1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เคล</a:t>
            </a:r>
            <a:r>
              <a:rPr lang="th-TH" sz="2400" b="1" i="1" dirty="0" err="1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วิน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นั่นคือ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3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43014" y="3351951"/>
            <a:ext cx="699911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774065" algn="l"/>
                <a:tab pos="2070735" algn="r"/>
                <a:tab pos="2340610" algn="l"/>
                <a:tab pos="270065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กฎของ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ชาร์ล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	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/T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  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/T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54086"/>
              </p:ext>
            </p:extLst>
          </p:nvPr>
        </p:nvGraphicFramePr>
        <p:xfrm>
          <a:off x="2465095" y="3971797"/>
          <a:ext cx="78232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Equation" r:id="rId3" imgW="558800" imgH="508000" progId="Equation.DSMT4">
                  <p:embed/>
                </p:oleObj>
              </mc:Choice>
              <mc:Fallback>
                <p:oleObj name="Equation" r:id="rId3" imgW="5588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095" y="3971797"/>
                        <a:ext cx="782320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601198"/>
              </p:ext>
            </p:extLst>
          </p:nvPr>
        </p:nvGraphicFramePr>
        <p:xfrm>
          <a:off x="3864322" y="3980843"/>
          <a:ext cx="657574" cy="604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5" imgW="469696" imgH="431613" progId="Equation.DSMT4">
                  <p:embed/>
                </p:oleObj>
              </mc:Choice>
              <mc:Fallback>
                <p:oleObj name="Equation" r:id="rId5" imgW="469696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322" y="3980843"/>
                        <a:ext cx="657574" cy="604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465547" y="4702929"/>
            <a:ext cx="85803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774065" algn="l"/>
                <a:tab pos="2070735" algn="r"/>
                <a:tab pos="2340610" algn="l"/>
                <a:tab pos="270065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	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=	68.68 cm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385789" y="4061881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5469" y="592804"/>
            <a:ext cx="85928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ตัวอย่าง 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แก๊สชนิดหนึ่งมีปริมาตร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80 cm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ที่อุณหภูมิ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45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องศาเซลเซียส แก๊สนี้จะมี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ปริมาตร		เท่าไร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ที่อุณหภูมิ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 ถ้าความดันคงที่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5468" y="1534600"/>
            <a:ext cx="340638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350645" algn="r"/>
                <a:tab pos="1620520" algn="l"/>
                <a:tab pos="1980565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=   80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cm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25468" y="2070131"/>
            <a:ext cx="859285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              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 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?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T</a:t>
            </a:r>
            <a:r>
              <a:rPr lang="th-TH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=   273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+ 45 = 318 K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T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=   273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+ 0 = 273 K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13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ตัวเชื่อมต่อตรง 2"/>
          <p:cNvCxnSpPr/>
          <p:nvPr/>
        </p:nvCxnSpPr>
        <p:spPr>
          <a:xfrm>
            <a:off x="1206192" y="1053275"/>
            <a:ext cx="0" cy="30889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181889" y="2296665"/>
            <a:ext cx="901125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206192" y="3150401"/>
            <a:ext cx="87682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181889" y="4110250"/>
            <a:ext cx="87682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68" y="2127075"/>
            <a:ext cx="6934236" cy="3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68" y="2993150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68" y="3959902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2" y="869117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4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5" y="999733"/>
            <a:ext cx="6989586" cy="3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01482" y="1637449"/>
            <a:ext cx="8668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สมบัติของของแข็ง มี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ดังนี้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ดึงดูดระหว่างอะตอมและโมเลกุลของของแข็งมีค่ามากกว่าในของเหลว และ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มี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รูปร่างคงที่ ปริมาตรเปลี่ยนแปลงน้อยมาก เมื่ออุณหภูมิและความดัน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เปลี่ยน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มี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อนุภาคอยู่ชิดติดกันอย่างมีระเบียบมากกว่าของเหลว และ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สามารถ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ระเหิดได้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เช่น พิมเสน การบูร ไอโอดีน น้ำแข็งแห้ง เป็น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ต้น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จุด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หลอมเหลวของของแข็งบริสุทธิ์คงที่เมื่อความดัน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คงที่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สาร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ชนิดเดียวกันเมื่อเป็นของแข็งจะมีความหนาแน่นมากกว่าของเหลว และแก๊ส ยกเว้น น้ำ เนื่องจากน้ำแข็งมีความหนาแน่นน้อยกว่า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น้ำ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1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1085" y="1012974"/>
            <a:ext cx="85490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dirty="0" smtClean="0">
                <a:latin typeface="Cordia New" panose="020B0304020202020204" pitchFamily="34" charset="-34"/>
                <a:ea typeface="Calibri" panose="020F0502020204030204" pitchFamily="34" charset="0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 อนุภาค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ของของแข็งมีพลังงานจลน์น้อย สั่นสะเทือนตลอดเวลา แต่จะสั่นสะเทือนในวงแคบเนื่องจากอยู่ชิด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ติดกัน</a:t>
            </a:r>
          </a:p>
          <a:p>
            <a:pPr marL="514350" indent="-514350" algn="thaiDist">
              <a:spcAft>
                <a:spcPts val="0"/>
              </a:spcAft>
              <a:buAutoNum type="arabicPeriod" startAt="7"/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dirty="0" smtClean="0">
                <a:latin typeface="Cordia New" panose="020B0304020202020204" pitchFamily="34" charset="-34"/>
                <a:ea typeface="Calibri" panose="020F0502020204030204" pitchFamily="34" charset="0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 ของแข็ง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บางชนิดนำความร้อนและนำไฟฟ้าได้ดี เช่น ทองแดง ทองคำ สังกะสี เป็น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ต้น</a:t>
            </a:r>
          </a:p>
          <a:p>
            <a:pPr marL="514350" indent="-514350" algn="thaiDist">
              <a:spcAft>
                <a:spcPts val="0"/>
              </a:spcAft>
              <a:buAutoNum type="arabicPeriod" startAt="8"/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dirty="0" smtClean="0">
                <a:latin typeface="Cordia New" panose="020B0304020202020204" pitchFamily="34" charset="-34"/>
                <a:ea typeface="Calibri" panose="020F0502020204030204" pitchFamily="34" charset="0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9. ของแข็ง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บางชนิดเป็นสารกึ่งตัวนำ เช่น ซีลีเนียม ซิลิคอน เป็น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ต้น</a:t>
            </a:r>
          </a:p>
          <a:p>
            <a:pPr marL="514350" indent="-514350" algn="thaiDist">
              <a:spcAft>
                <a:spcPts val="0"/>
              </a:spcAft>
              <a:buAutoNum type="arabicPeriod" startAt="9"/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63055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dirty="0" smtClean="0">
                <a:latin typeface="Cordia New" panose="020B0304020202020204" pitchFamily="34" charset="-34"/>
                <a:ea typeface="Calibri" panose="020F0502020204030204" pitchFamily="34" charset="0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10. ของแข็ง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บางชนิดเป็นฉนวน เช่น พลาสติก กำมะถัน เป็น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ต้น</a:t>
            </a:r>
          </a:p>
          <a:p>
            <a:pPr marL="514350" indent="-514350" algn="thaiDist">
              <a:spcAft>
                <a:spcPts val="0"/>
              </a:spcAft>
              <a:buAutoNum type="arabicPeriod" startAt="10"/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63055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63055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dirty="0" smtClean="0">
                <a:latin typeface="Cordia New" panose="020B0304020202020204" pitchFamily="34" charset="-34"/>
                <a:ea typeface="Calibri" panose="020F0502020204030204" pitchFamily="34" charset="0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11. ของแข็ง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บางชนิดเมื่อได้รับความร้อนในปริมาณที่เหมาะสมจะหลอมเหลวกลายเป็นของเหลวได้ </a:t>
            </a:r>
            <a:endParaRPr lang="th-TH" sz="240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514350" indent="-514350" algn="thaiDist">
              <a:spcAft>
                <a:spcPts val="0"/>
              </a:spcAft>
              <a:buAutoNum type="arabicPeriod" startAt="11"/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63055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th-TH" sz="800" dirty="0">
              <a:latin typeface="Cordia New" panose="020B0304020202020204" pitchFamily="34" charset="-34"/>
              <a:ea typeface="Calibri" panose="020F0502020204030204" pitchFamily="34" charset="0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63055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12.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ของแข็ง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ที่เป็นโลหะสามารถดึงหรือยืดออกเป็นเส้นหรือตีแผ่ให้เป็นเส้นบาง ๆ ได้ เช่น เหล็ก เงิน ทองคำ เป็นต้น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8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48760" y="918700"/>
            <a:ext cx="395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5.1.1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เปลี่ยนสถานะของของแข็ง</a:t>
            </a:r>
            <a:endParaRPr lang="en-US" sz="2400" b="1" dirty="0">
              <a:solidFill>
                <a:srgbClr val="98480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8758" y="1461107"/>
            <a:ext cx="8519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1</a:t>
            </a:r>
            <a:r>
              <a:rPr lang="th-TH" sz="2400" b="1" dirty="0" smtClean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หลอมเหลว (</a:t>
            </a:r>
            <a:r>
              <a:rPr lang="en-US" sz="2400" b="1" dirty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Melting)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การที่ของแข็งเปลี่ยนสถานะเป็นของเหลวที่อุณหภูมิหนึ่งขณะที่ของแข็งหลอมเหลวอุณหภูมิจะคงที่เรียกว่า จุดหลอมเหลว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8759" y="2389218"/>
            <a:ext cx="8519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2</a:t>
            </a:r>
            <a:r>
              <a:rPr lang="th-TH" sz="2400" b="1" dirty="0" smtClean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แข็งตัว </a:t>
            </a:r>
            <a:r>
              <a:rPr lang="en-US" sz="2400" b="1" dirty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(Freezing)</a:t>
            </a:r>
            <a:r>
              <a:rPr lang="en-US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การที่ของเหลวถูกทำให้เย็นลง พลังงานจลน์จะลดลง แรง</a:t>
            </a:r>
            <a:b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ยึดเหนี่ยวระหว่างโมเลกุลมากขึ้น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8849" y="3249360"/>
            <a:ext cx="8519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3</a:t>
            </a:r>
            <a:r>
              <a:rPr lang="th-TH" sz="2400" b="1" dirty="0" smtClean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ระเหิด (</a:t>
            </a:r>
            <a:r>
              <a:rPr lang="en-US" sz="2400" b="1" dirty="0">
                <a:solidFill>
                  <a:srgbClr val="C0504D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Sublimation)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กระบวนการที่ของแข็งเปลี่ยนสถานะเป็นไอ โดยไม่ต้องเปลี่ยนเป็นของเหลวก่อน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8760" y="4233578"/>
            <a:ext cx="851966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5.1.2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จัดเรียงอนุภาคของ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ของแข็ง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ธาตุ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ต่าง ๆ บางชนิดในธรรมชาติจะมีการจัดเรียงตัวของอะตอมในรูปของโมเลกุลได้หลายรูปแบบ เรียกว่า อัญรูป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Allotrope)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เช่น กำมะถันที่อุณหภูมิห้องจะมีโครงสร้างผลึกเป็นรอม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บิก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(Rhombic)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0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80" y="1100971"/>
            <a:ext cx="4524440" cy="10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776611" y="2343537"/>
            <a:ext cx="7590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430">
              <a:spcAft>
                <a:spcPts val="0"/>
              </a:spcAft>
              <a:tabLst>
                <a:tab pos="2430780" algn="l"/>
                <a:tab pos="3690620" algn="l"/>
              </a:tabLst>
            </a:pP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(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ก) ผลึก</a:t>
            </a:r>
            <a:r>
              <a:rPr lang="th-TH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มอนอ</a:t>
            </a: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คลินิก       (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ข) ผลึกรอม</a:t>
            </a:r>
            <a:r>
              <a:rPr lang="th-TH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บิก</a:t>
            </a: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(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ค) โมเลกุล</a:t>
            </a: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กำมะถัน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16551" y="2805202"/>
            <a:ext cx="3036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การจัดเรียงอนุภาคของของแข็ง</a:t>
            </a:r>
            <a:endParaRPr lang="th-TH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6783" y="3348557"/>
            <a:ext cx="864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5.1.3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ชนิด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ของผลึก</a:t>
            </a:r>
            <a:endParaRPr lang="en-US" sz="24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ผลึก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ของของแข็ง สามารถแบ่งตามพันธะที่ยึดเหนี่ยวอะตอมหรือโมเลกุลได้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ชนิด คือ</a:t>
            </a:r>
            <a:endParaRPr lang="en-US" sz="24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7387" y="4179554"/>
            <a:ext cx="86492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1. ผลึก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ไอออ</a:t>
            </a:r>
            <a:r>
              <a:rPr lang="th-TH" sz="2400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นิก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Ionic Crystal</a:t>
            </a:r>
            <a:r>
              <a:rPr lang="en-US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</a:p>
          <a:p>
            <a:pPr marL="457200" indent="-457200" algn="thaiDist">
              <a:spcAft>
                <a:spcPts val="0"/>
              </a:spcAft>
              <a:buAutoNum type="arabicPeriod"/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th-TH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2</a:t>
            </a: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ผลึก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โมเลกุล (</a:t>
            </a:r>
            <a:r>
              <a:rPr lang="en-US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Molecular Crystal</a:t>
            </a:r>
            <a:r>
              <a:rPr lang="en-US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 smtClean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</a:t>
            </a:r>
            <a:r>
              <a:rPr lang="en-US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ผลึก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โควาเลนซ์ร่างตาข่าย (</a:t>
            </a:r>
            <a:r>
              <a:rPr lang="en-US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Covalent Crystal)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6783" y="5626104"/>
            <a:ext cx="864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4.</a:t>
            </a: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ผลึก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โลหะ (</a:t>
            </a:r>
            <a:r>
              <a:rPr lang="en-US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Metallic Crystal)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35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0" y="91995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35691" y="1491582"/>
            <a:ext cx="867261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5.2.1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ระเหย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(Evaporation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ระเหย หมายถึง การที่ของเหลวเปลี่ยนสถานะกลายเป็นไออย่างช้า ๆ ซึ่งจะเกิดขึ้นบริเวณผิวหน้าของของเหลวเท่านั้น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54" y="2835375"/>
            <a:ext cx="3233892" cy="11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764454" y="4227050"/>
            <a:ext cx="3615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การระเหยของของเหลวในภาชนะเปิด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54" y="4776891"/>
            <a:ext cx="3233892" cy="100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802124" y="5868075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การระเหยของของเหลวในภาชนะปิด</a:t>
            </a:r>
            <a:endParaRPr lang="th-TH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0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4205" y="1157284"/>
            <a:ext cx="8575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จุด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เดือด หมายถึง อุณหภูมิของของเหลวขณะที่มีความดันไอ เท่ากับความดันบรรยากาศขณะนั้น อุณหภูมิของของเหลวขณะที่มีความดันไอ เท่ากับ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บรรยากาศ (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atm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หรือ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760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มิลลิเมตรปรอท เรียกว่า จุดเดือดปกติ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4205" y="632989"/>
            <a:ext cx="3091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5.2.2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จุดเดือด (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Boiling Point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84" y="2761505"/>
            <a:ext cx="4485490" cy="256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174" y="3219151"/>
            <a:ext cx="2257657" cy="1267876"/>
            <a:chOff x="7118" y="9297"/>
            <a:chExt cx="3020" cy="169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7118" y="9297"/>
              <a:ext cx="2870" cy="1475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>
              <a:noFill/>
            </a:ln>
            <a:effectLst>
              <a:prstShdw prst="shdw17" dist="17961" dir="2700000">
                <a:srgbClr val="FDE9D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118" y="9297"/>
              <a:ext cx="3020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A =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 เอ</a:t>
              </a:r>
              <a:r>
                <a:rPr kumimoji="0" lang="th-TH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ทานอล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B =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 น้ำ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C =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 </a:t>
              </a:r>
              <a:r>
                <a:rPr kumimoji="0" lang="th-TH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นอร์มอล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 </a:t>
              </a:r>
              <a:r>
                <a:rPr kumimoji="0" lang="th-TH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บิว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ทานอ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]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	</a:t>
              </a: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3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5" y="1086788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38955" y="1702630"/>
            <a:ext cx="852947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โดยทั่วไปจะมีสมบัติคล้ายกัน ซึ่งเป็นไปตามทฤษฎีจลน์ของแก๊ส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ดังนี้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แก๊ส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ประกอบด้วยอนุภาคเล็ก ๆ จำนวน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มาก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2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อนุภาค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ของแก๊สถือได้ว่าไม่มีปริมาตรเมื่อเทียบกับขนาดภาชนะที่บรรจุแก๊ส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นั้น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9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3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ไม่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มีแรงดูดหรือแรงผลักระหว่างโมเลกุล เนื่องจากอยู่ห่างกันมาก และมีค่าน้อย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มาก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4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โมเลกุล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ของแก๊สเคลื่อนที่อิสระอย่างรวดเร็วในแนวเส้นตรงด้วยอัตราเร็วคงที่ จนกว่าจะชนกับโมเลกุลอื่น หรือชนกับผนัง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ภาชนะ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5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การ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ชนกันของโมเลกุลจะมีการถ่ายเทพลังงาน แต่พลังงานรวมของระบบจะมี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ค่าคงที่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6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พลังงาน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จลน์เฉลี่ยของแก๊ส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6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386</Words>
  <Application>Microsoft Office PowerPoint</Application>
  <PresentationFormat>นำเสนอทางหน้าจอ (4:3)</PresentationFormat>
  <Paragraphs>96</Paragraphs>
  <Slides>13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Cordia New</vt:lpstr>
      <vt:lpstr>Symbol</vt:lpstr>
      <vt:lpstr>Times New Roman</vt:lpstr>
      <vt:lpstr>ธีมของ Office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59</cp:revision>
  <dcterms:created xsi:type="dcterms:W3CDTF">2020-04-24T02:18:59Z</dcterms:created>
  <dcterms:modified xsi:type="dcterms:W3CDTF">2020-05-18T03:47:20Z</dcterms:modified>
</cp:coreProperties>
</file>