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7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02" y="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535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4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715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560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167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27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532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599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38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965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20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D9DB5-E043-4991-BF59-3D038E35464A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254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35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346476" y="2538566"/>
            <a:ext cx="8612659" cy="2185214"/>
            <a:chOff x="271849" y="1298594"/>
            <a:chExt cx="8612659" cy="2185214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271849" y="1298594"/>
              <a:ext cx="8612659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      เป็นปฏิกิริยาเคมีที่เกิดจากการรวมตัวของสารตั้งต้นตั้งแต่ 2 ชนิดขึ้นไป เช่น</a:t>
              </a:r>
            </a:p>
            <a:p>
              <a:endParaRPr lang="th-TH" sz="800" dirty="0" smtClean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</a:t>
              </a:r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	2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Mg (s) + O</a:t>
              </a:r>
              <a:r>
                <a:rPr lang="en-US" sz="2400" baseline="-250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2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(g) 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		2MgO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(s)</a:t>
              </a:r>
            </a:p>
            <a:p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	</a:t>
              </a:r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		             แมกนีเซียมออกไซด์</a:t>
              </a:r>
            </a:p>
            <a:p>
              <a:endParaRPr lang="th-TH" sz="8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	SO</a:t>
              </a:r>
              <a:r>
                <a:rPr lang="en-US" sz="2400" baseline="-250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3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(g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) + H</a:t>
              </a:r>
              <a:r>
                <a:rPr lang="en-US" sz="2400" baseline="-250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2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O (l)	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	H</a:t>
              </a:r>
              <a:r>
                <a:rPr lang="en-US" sz="2400" baseline="-250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2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SO</a:t>
              </a:r>
              <a:r>
                <a:rPr lang="en-US" sz="2400" baseline="-250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4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(</a:t>
              </a:r>
              <a:r>
                <a:rPr lang="en-US" sz="2400" dirty="0" err="1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aq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)</a:t>
              </a:r>
            </a:p>
            <a:p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</a:t>
              </a:r>
              <a:r>
                <a:rPr lang="th-TH" sz="2400" dirty="0" err="1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ซัลเฟอร์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ไตรออกไซด์	</a:t>
              </a:r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	                กรดซัลฟิวริก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4" name="ลูกศรขวา 3"/>
            <p:cNvSpPr/>
            <p:nvPr/>
          </p:nvSpPr>
          <p:spPr>
            <a:xfrm>
              <a:off x="3744095" y="2445005"/>
              <a:ext cx="1062681" cy="101901"/>
            </a:xfrm>
            <a:prstGeom prst="rightArrow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5" name="สามเหลี่ยมหน้าจั่ว 4"/>
            <p:cNvSpPr/>
            <p:nvPr/>
          </p:nvSpPr>
          <p:spPr>
            <a:xfrm>
              <a:off x="4201296" y="2287862"/>
              <a:ext cx="148281" cy="148281"/>
            </a:xfrm>
            <a:prstGeom prst="triangl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7" name="สี่เหลี่ยมผืนผ้า 6"/>
          <p:cNvSpPr/>
          <p:nvPr/>
        </p:nvSpPr>
        <p:spPr>
          <a:xfrm>
            <a:off x="302183" y="4723780"/>
            <a:ext cx="86126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6.4.2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spc="4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ปฏิกิริยา</a:t>
            </a:r>
            <a:r>
              <a:rPr lang="th-TH" sz="2400" b="1" spc="4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การสลายตัว </a:t>
            </a:r>
            <a:r>
              <a:rPr lang="en-US" sz="2400" b="1" spc="4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(Decomposition</a:t>
            </a:r>
            <a:r>
              <a:rPr lang="th-TH" sz="2400" b="1" spc="4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spc="4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Reaction</a:t>
            </a:r>
            <a:r>
              <a:rPr lang="en-US" sz="2400" b="1" spc="4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endParaRPr lang="en-US" sz="2400" b="1" spc="40" dirty="0">
              <a:solidFill>
                <a:srgbClr val="984806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/>
            <a:endParaRPr lang="th-TH" sz="800" b="1" spc="40" dirty="0" smtClean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/>
            <a:r>
              <a:rPr lang="th-TH" sz="2400" b="1" spc="4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</a:t>
            </a:r>
            <a:r>
              <a:rPr lang="th-TH" sz="2400" spc="4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</a:t>
            </a:r>
            <a:r>
              <a:rPr lang="th-TH" sz="2400" spc="4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ปฏิกิริยาเคมีที่</a:t>
            </a:r>
            <a:r>
              <a:rPr lang="th-TH" sz="2400" spc="4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สารประกอบ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สลายตัวหรือ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แตกตัวออกเป็นองค์ประกอบย่อย ๆ เป็นธาตุหรือเป็นสารประกอบ เมื่อได้รับความร้อน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83" y="1068624"/>
            <a:ext cx="6931753" cy="310923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75959" y="1539439"/>
            <a:ext cx="402866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แบ่งชนิด</a:t>
            </a:r>
            <a:r>
              <a:rPr lang="th-TH" sz="2400" b="1" i="1" dirty="0" err="1" smtClean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ของปฏิ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ริ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ยาเคมีอย่างง่ายได้ ดังนี้</a:t>
            </a:r>
            <a:endParaRPr lang="en-US" sz="2400" b="1" i="1" dirty="0">
              <a:solidFill>
                <a:srgbClr val="7030A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02183" y="2063289"/>
            <a:ext cx="861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6.4.1 ปฏิกิริยาการรวมตัว(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Combination Reaction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  <a:endParaRPr lang="en-US" sz="2400" b="1" dirty="0">
              <a:solidFill>
                <a:srgbClr val="98480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50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6578" y="729516"/>
            <a:ext cx="8662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6.4.3</a:t>
            </a:r>
            <a:r>
              <a:rPr lang="th-TH" sz="240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ปฏิกิริยา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การแทนที่ (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Displacement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Reaction)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เป็นปฏิกิริยาเคมีที่มีการแทนที่ไอออนหรืออะตอมในสารประกอบด้วยไอออนหรืออะตอมของธาตุอีกธาตุหนึ่ง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6578" y="2127734"/>
            <a:ext cx="8662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6.5.1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การ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ผุกร่อนของโลหะ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เช่น การผุกร่อนของเหล็กเนื่องจากการเกิดสนิม การเกิดออกไซด์ของอะลูมิเนียม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6578" y="2934748"/>
            <a:ext cx="8662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6.5.2 การ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ผุกร่อนของหินปูนเนื่องจากกรด 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ผุกร่อนของหินปูนเนื่องจากกรด เช่น การผุกร่อนของหินปูนที่มีแคลเซียมคาร์บอเนต (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CaCO</a:t>
            </a:r>
            <a:r>
              <a:rPr lang="th-TH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เป็นองค์ประกอบ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46578" y="4111915"/>
            <a:ext cx="866208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1.การ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เผาไหม้อย่างสมบูรณ์ เป็นการเผาไหม้ของเชื้อเพลิงที่ได้น้ำและแก๊สคาร์บอนไดออกไซด์เป็นสารผลิตภัณฑ์ 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เช่น</a:t>
            </a:r>
          </a:p>
          <a:p>
            <a:pPr algn="thaiDist"/>
            <a:endParaRPr lang="th-TH" sz="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	เชื้อเพลิง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+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O</a:t>
            </a:r>
            <a:r>
              <a:rPr lang="en-US" sz="2400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(g) 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	 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H</a:t>
            </a:r>
            <a:r>
              <a:rPr lang="en-US" sz="2400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O (l) + CO</a:t>
            </a:r>
            <a:r>
              <a:rPr lang="en-US" sz="2400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(g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  <a:p>
            <a:pPr algn="thaiDist"/>
            <a:endParaRPr lang="en-US" sz="9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2.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การ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เผาไหม้ที่ไม่สมบูรณ์ เป็นการเผาไหม้ของเชื้อเพลิงที่มีธาตุคาร์บอนและไฮโดรเจนเป็นองค์ประกอบ แต่มีปริมาณของแก๊สออกซิเจนไม่เพียงพอ 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2" name="ลูกศรขวา 11"/>
          <p:cNvSpPr/>
          <p:nvPr/>
        </p:nvSpPr>
        <p:spPr>
          <a:xfrm>
            <a:off x="3839452" y="5154592"/>
            <a:ext cx="1062681" cy="86497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9" y="1619097"/>
            <a:ext cx="6931753" cy="371888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40957" y="3707998"/>
            <a:ext cx="8662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6.5.3 การเผาไหม้ 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แบ่งได้เป็น 2 ประเภท คือ</a:t>
            </a:r>
            <a:endParaRPr lang="en-US" sz="2400" b="1" i="1" dirty="0">
              <a:solidFill>
                <a:srgbClr val="7030A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744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8009" y="1077198"/>
            <a:ext cx="857559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800" b="1" dirty="0" smtClean="0">
              <a:solidFill>
                <a:srgbClr val="98480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ของกรดกับเบส คือ กรดทำปฏิกิริยากับเบส จะได้สารผลิตภัณฑ์ คือ เกลือและน้ำ 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เช่น</a:t>
            </a:r>
            <a:endParaRPr lang="en-US" sz="24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NaOH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aq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) + </a:t>
            </a:r>
            <a:r>
              <a:rPr 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HCl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(</a:t>
            </a:r>
            <a:r>
              <a:rPr 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aq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	   </a:t>
            </a:r>
            <a:r>
              <a:rPr lang="en-US" sz="24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NaCl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aq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) + 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H</a:t>
            </a:r>
            <a:r>
              <a:rPr lang="en-US" sz="2400" baseline="-25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O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(l)</a:t>
            </a:r>
          </a:p>
          <a:p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(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เบส)	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(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กรด)	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	     (เกลือ)        (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น้ำ)</a:t>
            </a:r>
          </a:p>
        </p:txBody>
      </p:sp>
      <p:sp>
        <p:nvSpPr>
          <p:cNvPr id="8" name="ลูกศรขวา 7"/>
          <p:cNvSpPr/>
          <p:nvPr/>
        </p:nvSpPr>
        <p:spPr>
          <a:xfrm>
            <a:off x="4342484" y="2087566"/>
            <a:ext cx="704335" cy="137787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5" y="2842511"/>
            <a:ext cx="6931753" cy="329213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291678" y="3366950"/>
            <a:ext cx="8560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6.6.1 </a:t>
            </a:r>
            <a:r>
              <a:rPr lang="th-TH" sz="2400" b="1" dirty="0" err="1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อะ</a:t>
            </a:r>
            <a:r>
              <a:rPr lang="th-TH" sz="2400" b="1" dirty="0" err="1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ลิฟาติก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ไฮโดรคาร์บอน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ประกอบด้วย ไฮโดรคาร์บอนที่มีโครงสร้าง ชนิดโซ่ตรง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Straight Chain)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ชนิดโซ่มีสาขา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(Branched Chain)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และชนิดเป็นวง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Cyclic Compound)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ได้แก่ สารประกอบกลุ่ม 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อัล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เคน 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อัลคีน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และอัลไคน์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ดังรูป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2" y="4839305"/>
            <a:ext cx="3879276" cy="64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2686590" y="5688800"/>
            <a:ext cx="385842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774065" algn="l"/>
                <a:tab pos="1475740" algn="l"/>
                <a:tab pos="2649220" algn="l"/>
                <a:tab pos="3780790" algn="l"/>
              </a:tabLst>
            </a:pPr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</a:rPr>
              <a:t>(ก) </a:t>
            </a:r>
            <a:r>
              <a:rPr lang="th-TH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</a:rPr>
              <a:t>อัล</a:t>
            </a:r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</a:rPr>
              <a:t>เคน	</a:t>
            </a:r>
            <a:r>
              <a:rPr lang="th-TH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</a:rPr>
              <a:t>   (</a:t>
            </a:r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</a:rPr>
              <a:t>ข) </a:t>
            </a:r>
            <a:r>
              <a:rPr lang="th-TH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</a:rPr>
              <a:t>อัลคีน</a:t>
            </a:r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</a:rPr>
              <a:t>	(ค) </a:t>
            </a:r>
            <a:r>
              <a:rPr lang="th-TH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</a:rPr>
              <a:t>อัลไคน์</a:t>
            </a:r>
            <a:endParaRPr lang="en-US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4205" y="753744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6.5.4 ปฏิกิริยาของกรดกับเบส</a:t>
            </a:r>
          </a:p>
        </p:txBody>
      </p:sp>
    </p:spTree>
    <p:extLst>
      <p:ext uri="{BB962C8B-B14F-4D97-AF65-F5344CB8AC3E}">
        <p14:creationId xmlns:p14="http://schemas.microsoft.com/office/powerpoint/2010/main" val="256299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9491" y="735516"/>
            <a:ext cx="8625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6.6.2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dirty="0" err="1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อะ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โรมาติกไฮโดรคาร์บอน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ประกอบด้วย ไฮโดรคาร์บอนที่มีโครงสร้างต่อกัน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เป็นวง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แหวน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Ring)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ที่เสถียรมาก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1" y="1674709"/>
            <a:ext cx="693116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59491" y="2214908"/>
            <a:ext cx="8625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6.7.1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b="1" dirty="0" err="1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อัล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เคน (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Alkane) </a:t>
            </a:r>
          </a:p>
          <a:p>
            <a:pPr algn="thaiDist"/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อัล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เคน เป็นสารประกอบชนิดที่อิ่มตัว ไม่ว่องไวต่อปฏิกิริยาเคมี มีพันธะเดี่ยว พบมากในแก๊สธรรมชาติ น้ำมันดิบ และปิโตรเลียม มีสูตรทั่วไป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9492" y="3582184"/>
            <a:ext cx="8625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6.7.2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b="1" dirty="0" err="1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อัลคีน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Alkene) </a:t>
            </a:r>
          </a:p>
          <a:p>
            <a:pPr algn="thaiDist"/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อัลคีน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เป็นสารประกอบชนิดไม่อิ่มตัว ว่องไวต่อปฏิกิริยาเคมี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มากกว่าอัล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เคน เป็นสารประกอบที่มีพันธะคู่ระหว่างคาร์บอนอะตอมอย่างน้อย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คู่ ใน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โมเลกุล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9492" y="4924695"/>
            <a:ext cx="8625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6.7.3 </a:t>
            </a:r>
            <a:r>
              <a:rPr lang="th-TH" sz="2400" b="1" dirty="0" err="1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อัล</a:t>
            </a:r>
            <a:r>
              <a:rPr lang="th-TH" sz="2400" b="1" dirty="0" err="1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ไคน์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(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Alkyne) </a:t>
            </a:r>
          </a:p>
          <a:p>
            <a:pPr algn="thaiDist"/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อัล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ไคน์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เป็นสารประกอบชนิดไม่อิ่มตัว ว่องไวต่อปฏิกิริยาเคมีมากกว่า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อัลคีน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เป็นสารประกอบ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ที่มีพันธะสามระหว่างคาร์บอนอะตอม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คู่ ใน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โมเลกุล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918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07" y="654155"/>
            <a:ext cx="6931753" cy="371888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46856" y="1185154"/>
            <a:ext cx="8650287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206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หลักเกณฑ์</a:t>
            </a:r>
            <a:r>
              <a:rPr lang="th-TH" sz="2400" b="1" i="1" dirty="0">
                <a:solidFill>
                  <a:srgbClr val="00206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การเรียกชื่อสารประกอบไฮโดรคาร์บอนที่ใช้ในปัจจุบัน ใช้ระบบ </a:t>
            </a:r>
            <a:r>
              <a:rPr lang="en-US" sz="2400" b="1" i="1" dirty="0">
                <a:solidFill>
                  <a:srgbClr val="00206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IUPAC</a:t>
            </a:r>
            <a:r>
              <a:rPr lang="th-TH" sz="2400" b="1" i="1" dirty="0">
                <a:solidFill>
                  <a:srgbClr val="00206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(The International Union of Pure and Applied Chemistry) </a:t>
            </a:r>
            <a:r>
              <a:rPr lang="th-TH" sz="2400" b="1" i="1" dirty="0">
                <a:solidFill>
                  <a:srgbClr val="00206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มีหลักเกณฑ์ ดังนี้</a:t>
            </a:r>
            <a:endParaRPr lang="en-US" sz="2400" b="1" i="1" dirty="0">
              <a:solidFill>
                <a:srgbClr val="00206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โซ่หลักได้จากโซ่ที่มีอะตอมของคาร์บอนต่อกันยาวที่สุด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2.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ชื่อสารประกอบนำหน้าด้วยจำนวนคาร์บอนอะตอม ดังนี้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1379220" algn="l"/>
                <a:tab pos="1890395" algn="l"/>
                <a:tab pos="2610485" algn="l"/>
                <a:tab pos="3510915" algn="l"/>
              </a:tabLst>
            </a:pP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นำหน้า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ด้วย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meth–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เมื่อมี  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เท่ากับ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อะตอม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1379220" algn="l"/>
                <a:tab pos="1890395" algn="l"/>
                <a:tab pos="2610485" algn="l"/>
                <a:tab pos="3510915" algn="l"/>
              </a:tabLst>
            </a:pP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นำหน้าด้วย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eth–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เมื่อมี  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เท่ากับ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อะตอม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1379220" algn="l"/>
                <a:tab pos="1890395" algn="l"/>
                <a:tab pos="2610485" algn="l"/>
                <a:tab pos="3510915" algn="l"/>
              </a:tabLst>
            </a:pP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นำหน้าด้วย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prop–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เมื่อมี  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เท่ากับ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อะตอม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1379220" algn="l"/>
                <a:tab pos="1890395" algn="l"/>
                <a:tab pos="2610485" algn="l"/>
                <a:tab pos="3510915" algn="l"/>
              </a:tabLst>
            </a:pP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นำหน้า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ด้วย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but–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เมื่อมี  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เท่ากับ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อะตอม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1379220" algn="l"/>
                <a:tab pos="1890395" algn="l"/>
                <a:tab pos="2610485" algn="l"/>
                <a:tab pos="3510915" algn="l"/>
              </a:tabLst>
            </a:pP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นำหน้า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ด้วย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pent–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เมื่อมี  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เท่ากับ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อะตอม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1379220" algn="l"/>
                <a:tab pos="1890395" algn="l"/>
                <a:tab pos="2610485" algn="l"/>
                <a:tab pos="3510915" algn="l"/>
              </a:tabLst>
            </a:pP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นำหน้าด้วย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hex–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เมื่อมี  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เท่ากับ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อะตอม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1379220" algn="l"/>
                <a:tab pos="1890395" algn="l"/>
                <a:tab pos="2610485" algn="l"/>
                <a:tab pos="3510915" algn="l"/>
              </a:tabLst>
            </a:pP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นำหน้า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ด้วย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err="1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hept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–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เมื่อมี  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เท่ากับ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7 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อะตอม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132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14540" y="1006223"/>
            <a:ext cx="858794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1379220" algn="l"/>
                <a:tab pos="1890395" algn="l"/>
                <a:tab pos="2610485" algn="l"/>
                <a:tab pos="3510915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นำหน้า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ด้วย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err="1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oct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–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เมื่อมี  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เท่ากับ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8 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อะตอม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1379220" algn="l"/>
                <a:tab pos="1890395" algn="l"/>
                <a:tab pos="2610485" algn="l"/>
                <a:tab pos="3510915" algn="l"/>
              </a:tabLst>
            </a:pP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นำหน้าด้วย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non–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เมื่อมี  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เท่ากับ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9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อะตอม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1379220" algn="l"/>
                <a:tab pos="1890395" algn="l"/>
                <a:tab pos="2610485" algn="l"/>
                <a:tab pos="3510915" algn="l"/>
              </a:tabLst>
            </a:pP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นำหน้าด้วย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err="1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dec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–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เมื่อมี  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เท่ากับ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 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อะตอม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1379220" algn="l"/>
                <a:tab pos="1890395" algn="l"/>
                <a:tab pos="2610485" algn="l"/>
                <a:tab pos="3510915" algn="l"/>
              </a:tabLst>
            </a:pPr>
            <a:endParaRPr lang="en-US" sz="8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/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3.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ชื่อ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สารประกอบไฮโดรคาร์บอนจะลงท้ายด้วยชนิดของสารประกอบไฮโดรคาร์บอนนั้น ๆ เช่น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กลุ่มอัล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เคน ลงท้ายด้วย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–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ane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กลุ่ม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อัลคีน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ลงท้ายด้วย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–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ene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กลุ่มอัลไคน์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ลงท้ายด้วย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–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yne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ตัวอย่างเช่น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</a:t>
            </a:r>
            <a:r>
              <a:rPr lang="th-TH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H</a:t>
            </a:r>
            <a:r>
              <a:rPr lang="th-TH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– 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Elthane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C</a:t>
            </a:r>
            <a:r>
              <a:rPr lang="th-TH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H</a:t>
            </a:r>
            <a:r>
              <a:rPr lang="th-TH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– 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Ethene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C</a:t>
            </a:r>
            <a:r>
              <a:rPr lang="th-TH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H</a:t>
            </a:r>
            <a:r>
              <a:rPr lang="th-TH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– 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Ethyne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เป็นต้น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40" y="3693112"/>
            <a:ext cx="6931753" cy="329213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314540" y="4185262"/>
            <a:ext cx="8705892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i="1" dirty="0" smtClean="0">
                <a:solidFill>
                  <a:srgbClr val="00206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สาร</a:t>
            </a:r>
            <a:r>
              <a:rPr lang="th-TH" sz="2400" b="1" i="1" dirty="0">
                <a:solidFill>
                  <a:srgbClr val="00206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สังเคราะห์แบ่งได้ </a:t>
            </a:r>
            <a:r>
              <a:rPr lang="en-US" sz="2400" b="1" i="1" dirty="0">
                <a:solidFill>
                  <a:srgbClr val="00206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b="1" i="1" dirty="0">
                <a:solidFill>
                  <a:srgbClr val="00206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ประเภท </a:t>
            </a:r>
            <a:r>
              <a:rPr lang="th-TH" sz="2400" b="1" i="1" dirty="0" smtClean="0">
                <a:solidFill>
                  <a:srgbClr val="00206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ดังนี้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b="1" i="1" dirty="0">
              <a:solidFill>
                <a:srgbClr val="00206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6.9.1</a:t>
            </a:r>
            <a:r>
              <a:rPr lang="th-TH" sz="2400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สาร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สังเคราะห์ธรรมชาติ</a:t>
            </a:r>
            <a:r>
              <a:rPr lang="th-TH" sz="2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th-TH" sz="2400" b="1" dirty="0" smtClean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th-TH" sz="800" b="1" dirty="0" smtClean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เป็น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สารสังเคราะห์ที่เกิดขึ้นในพืช เช่น การสังเคราะห์แสงได้จาก 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CO</a:t>
            </a:r>
            <a:r>
              <a:rPr lang="en-US" sz="2400" baseline="-250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และ 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H</a:t>
            </a:r>
            <a:r>
              <a:rPr lang="en-US" sz="2400" baseline="-250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O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429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1835" y="1095241"/>
            <a:ext cx="8574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6.9.2</a:t>
            </a:r>
            <a:r>
              <a:rPr lang="th-TH" sz="240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สาร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สังเคราะห์วิทยาศาสตร์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สารสังเคราะห์ที่เกิดจากความต้องการวัสดุในปริมาณมากหรือวัสดุที่มีคุณสมบัติแตกต่างไปจากธรรมชาติ 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เช่น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1834" y="1926238"/>
            <a:ext cx="8574065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dirty="0" smtClean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1. พลาสติก </a:t>
            </a:r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แบ่ง</a:t>
            </a:r>
            <a:r>
              <a:rPr lang="th-TH" sz="2400" b="1" i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 </a:t>
            </a:r>
            <a:r>
              <a:rPr lang="en-US" sz="2400" b="1" i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400" b="1" i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ชนิด</a:t>
            </a:r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คือ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b="1" i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   (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1)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พลาสติก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ธรรมชาติ</a:t>
            </a:r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400" b="1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8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   (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2)</a:t>
            </a:r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พลาสติกสังเคราะห์</a:t>
            </a:r>
          </a:p>
          <a:p>
            <a:endParaRPr lang="th-TH" sz="800" b="1" dirty="0" smtClean="0">
              <a:solidFill>
                <a:srgbClr val="7030A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 เส้น</a:t>
            </a:r>
            <a:r>
              <a:rPr lang="th-TH" sz="2400" b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ใย</a:t>
            </a:r>
            <a:r>
              <a:rPr lang="th-TH" sz="2400" b="1" dirty="0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สังเคราะห์ </a:t>
            </a:r>
            <a:r>
              <a:rPr lang="th-TH" sz="2400" dirty="0" smtClean="0"/>
              <a:t>เช่น </a:t>
            </a:r>
            <a:r>
              <a:rPr lang="th-TH" sz="2400" dirty="0"/>
              <a:t>ใยมะพร้าว ปอ ป่าน ใบสัปปะรด นุ่น ฝ้าย ใยไหม </a:t>
            </a:r>
            <a:r>
              <a:rPr lang="th-TH" sz="2400" dirty="0" smtClean="0"/>
              <a:t>ขน</a:t>
            </a:r>
            <a:r>
              <a:rPr lang="th-TH" sz="2400" dirty="0"/>
              <a:t>นก ขนไก่ ขนแกะ ใยหิน เป็นต้น </a:t>
            </a:r>
            <a:endParaRPr lang="th-TH" sz="2400" b="1" dirty="0" smtClean="0">
              <a:solidFill>
                <a:srgbClr val="7030A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760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ตัวเชื่อมต่อตรง 2"/>
          <p:cNvCxnSpPr/>
          <p:nvPr/>
        </p:nvCxnSpPr>
        <p:spPr>
          <a:xfrm>
            <a:off x="1041399" y="1058333"/>
            <a:ext cx="0" cy="426927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1041399" y="1828800"/>
            <a:ext cx="7535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1041399" y="2696634"/>
            <a:ext cx="7535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1041399" y="3564468"/>
            <a:ext cx="7535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1041399" y="4432302"/>
            <a:ext cx="7535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1041399" y="5300136"/>
            <a:ext cx="7535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96" y="1672720"/>
            <a:ext cx="6931166" cy="32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96" y="2518367"/>
            <a:ext cx="6931166" cy="3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84" y="3421806"/>
            <a:ext cx="693116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84" y="4273624"/>
            <a:ext cx="693116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84" y="5086603"/>
            <a:ext cx="6931166" cy="36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" y="800654"/>
            <a:ext cx="1961392" cy="36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ตัวเชื่อมต่อตรง 6"/>
          <p:cNvCxnSpPr/>
          <p:nvPr/>
        </p:nvCxnSpPr>
        <p:spPr>
          <a:xfrm>
            <a:off x="1092199" y="1193804"/>
            <a:ext cx="0" cy="351205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1092199" y="2074887"/>
            <a:ext cx="7535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1092199" y="2942721"/>
            <a:ext cx="7535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1092199" y="3810555"/>
            <a:ext cx="7535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1092199" y="4678389"/>
            <a:ext cx="7535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064" y="1912338"/>
            <a:ext cx="6931753" cy="329213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51" y="2784912"/>
            <a:ext cx="693116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651" y="3600465"/>
            <a:ext cx="6931753" cy="371888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652" y="4513782"/>
            <a:ext cx="6931753" cy="32921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36" y="841070"/>
            <a:ext cx="1961392" cy="36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5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6" y="1412149"/>
            <a:ext cx="6931166" cy="32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6" y="851755"/>
            <a:ext cx="2234609" cy="37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87004" y="1820787"/>
            <a:ext cx="8560433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6.1.1	มวลอะตอม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(Atomic Mass</a:t>
            </a: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</a:p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b="1" dirty="0">
              <a:solidFill>
                <a:srgbClr val="98480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/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อะตอม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เป็นอนุภาคที่เล็กที่สุดของธาตุที่สามารถทำปฏิกิริยาเคมีได้ มีรัศมีของอะตอมยาวประมาณ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10</a:t>
            </a:r>
            <a:r>
              <a:rPr lang="en-US" sz="2400" baseline="30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–10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เมตร อะตอมที่เบาที่สุดมีมวลประมาณ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1.6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  <a:sym typeface="Symbol" panose="05050102010706020507" pitchFamily="18" charset="2"/>
              </a:rPr>
              <a:t>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10</a:t>
            </a:r>
            <a:r>
              <a:rPr lang="en-US" sz="2400" baseline="30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–24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38396" y="3302156"/>
            <a:ext cx="8560434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6.1.2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มวลโมเลกุล(</a:t>
            </a: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Molecular Mass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</a:p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b="1" dirty="0">
              <a:solidFill>
                <a:srgbClr val="98480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/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โมเลกุล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ของธาตุ คือ อะตอมของธาตุชนิดเดียวกันมารวมกัน หรืออะตอมของธาตุต่างชนิดกันมารวมกัน (สารประกอบ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87004" y="4852030"/>
            <a:ext cx="8560433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6.1.3 </a:t>
            </a:r>
            <a:r>
              <a:rPr lang="th-TH" sz="2400" b="1" dirty="0" err="1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โมล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(</a:t>
            </a: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Mole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</a:p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b="1" dirty="0">
              <a:solidFill>
                <a:srgbClr val="98480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/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โมล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คือ เป็นหน่วยสำหรับวัดปริมาณสาร เป็นปริมาณที่ไม่มีมิติ หนึ่ง</a:t>
            </a:r>
            <a:r>
              <a:rPr lang="th-TH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โมล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คือ ปริมาณของสารที่มีหน่วยย่อยเท่ากับจำนวนอะตอมของ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คาร์บอน 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–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12 ที่มีมวล 12 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กรัม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061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1" y="1183821"/>
            <a:ext cx="6931166" cy="3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58934" y="2735073"/>
            <a:ext cx="869915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6.2.1 สูตร</a:t>
            </a:r>
            <a:r>
              <a:rPr lang="th-TH" sz="2400" b="1" dirty="0" err="1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เอมพิ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ริคัล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(Empirical Formula</a:t>
            </a: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หรือสูตรอย่างง่าย เป็นสูตรที่แสดงอัตราส่วนอย่างต่ำของธาตุองค์ประกอบ เช่น ไฮโดรเจน</a:t>
            </a:r>
            <a:r>
              <a:rPr lang="th-TH" sz="2400" dirty="0" err="1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เปอร์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ออกไซด์ 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สูตรโมเลกุลเป็น 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H</a:t>
            </a:r>
            <a:r>
              <a:rPr lang="en-US" sz="2400" baseline="-250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O</a:t>
            </a:r>
            <a:r>
              <a:rPr lang="en-US" sz="2400" baseline="-250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3422" y="1814434"/>
            <a:ext cx="854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สูตร</a:t>
            </a:r>
            <a:r>
              <a:rPr lang="th-TH" sz="2400" b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เคมี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กลุ่มของสัญลักษณ์ของธาตุ ที่เขียนแทนธาตุหรือสารประกอบ ซึ่งแสดงองค์ประกอบของธาตุ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8934" y="3747070"/>
            <a:ext cx="854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.2</a:t>
            </a:r>
            <a:r>
              <a:rPr lang="en-US" sz="240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สูตร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โมเลกุล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(Molecular Formula</a:t>
            </a: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>
            <a:off x="2046133" y="4490082"/>
            <a:ext cx="5124759" cy="657554"/>
            <a:chOff x="1902342" y="4315280"/>
            <a:chExt cx="5124759" cy="657554"/>
          </a:xfrm>
        </p:grpSpPr>
        <p:sp>
          <p:nvSpPr>
            <p:cNvPr id="9" name="AutoShape 2"/>
            <p:cNvSpPr>
              <a:spLocks noChangeArrowheads="1"/>
            </p:cNvSpPr>
            <p:nvPr/>
          </p:nvSpPr>
          <p:spPr bwMode="auto">
            <a:xfrm>
              <a:off x="1902342" y="4315280"/>
              <a:ext cx="5124759" cy="657554"/>
            </a:xfrm>
            <a:prstGeom prst="roundRect">
              <a:avLst>
                <a:gd name="adj" fmla="val 16667"/>
              </a:avLst>
            </a:prstGeom>
            <a:solidFill>
              <a:srgbClr val="F2DBDB"/>
            </a:solidFill>
            <a:ln>
              <a:noFill/>
            </a:ln>
            <a:effectLst>
              <a:prstShdw prst="shdw17" dist="17961" dir="2700000">
                <a:srgbClr val="F2DBDB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2129425" y="4365384"/>
              <a:ext cx="4765088" cy="517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774065" algn="l"/>
                  <a:tab pos="914400" algn="l"/>
                  <a:tab pos="1148715" algn="l"/>
                  <a:tab pos="1379220" algn="l"/>
                  <a:tab pos="1511935" algn="l"/>
                  <a:tab pos="774065" algn="l"/>
                  <a:tab pos="914400" algn="l"/>
                  <a:tab pos="1148715" algn="l"/>
                  <a:tab pos="1620520" algn="l"/>
                </a:tabLst>
              </a:pPr>
              <a:r>
                <a:rPr lang="th-TH" sz="2400" b="1" dirty="0">
                  <a:solidFill>
                    <a:srgbClr val="002060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สูตรโมเลกุล	</a:t>
              </a:r>
              <a:r>
                <a:rPr lang="en-US" sz="2400" b="1" dirty="0">
                  <a:solidFill>
                    <a:srgbClr val="002060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=</a:t>
              </a:r>
              <a:r>
                <a:rPr lang="th-TH" sz="2400" b="1" dirty="0">
                  <a:solidFill>
                    <a:srgbClr val="002060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	</a:t>
              </a:r>
              <a:r>
                <a:rPr lang="en-US" sz="2400" b="1" dirty="0">
                  <a:solidFill>
                    <a:srgbClr val="002060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n (</a:t>
              </a:r>
              <a:r>
                <a:rPr lang="th-TH" sz="2400" b="1" dirty="0">
                  <a:solidFill>
                    <a:srgbClr val="002060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สูตร</a:t>
              </a:r>
              <a:r>
                <a:rPr lang="th-TH" sz="2400" b="1" dirty="0" err="1">
                  <a:solidFill>
                    <a:srgbClr val="002060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เอมพิ</a:t>
              </a:r>
              <a:r>
                <a:rPr lang="th-TH" sz="2400" b="1" dirty="0">
                  <a:solidFill>
                    <a:srgbClr val="002060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ริคัล)</a:t>
              </a:r>
              <a:r>
                <a:rPr lang="th-TH" sz="2400" dirty="0"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 </a:t>
              </a:r>
              <a:r>
                <a:rPr lang="en-US" sz="2400" dirty="0"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;</a:t>
              </a:r>
              <a:r>
                <a:rPr lang="th-TH" sz="2400" dirty="0"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 เมื่อ </a:t>
              </a:r>
              <a:r>
                <a:rPr lang="en-US" sz="2400" dirty="0"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n = 1, 2, 3,</a:t>
              </a:r>
              <a:endParaRPr lang="en-US" sz="2400" dirty="0"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217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15217" y="910205"/>
            <a:ext cx="8586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.3 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สูตร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โครงสร้าง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(Structural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Formula)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9309" y="1433425"/>
            <a:ext cx="8586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 smtClean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   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ตัวอย่าง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สูตรโครงสร้างแบบจุด สูตรโครงสร้างแบบเส้น สูตรโมเลกุลและสูตร</a:t>
            </a:r>
            <a:r>
              <a:rPr lang="th-TH" sz="2400" dirty="0" err="1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เอมพิ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ริคัล</a:t>
            </a:r>
            <a:b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	ของ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สาร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82" y="2451237"/>
            <a:ext cx="8244845" cy="36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314540" y="1955492"/>
            <a:ext cx="858794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800" b="1" i="1" dirty="0" smtClean="0">
              <a:solidFill>
                <a:srgbClr val="7030A0"/>
              </a:solidFill>
              <a:latin typeface="Cordia New" panose="020B0304020202020204" pitchFamily="34" charset="-34"/>
              <a:ea typeface="Times New Roman" panose="02020603050405020304" pitchFamily="18" charset="0"/>
            </a:endParaRPr>
          </a:p>
          <a:p>
            <a:pPr algn="thaiDist"/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1. สูตร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เคมีของสารตั้งต้นจะต้องอยู่ด้านซ้ายมือของสมการ ส่วนสารผลิตภัณฑ์จะอยู่ด้านขวามือของ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สมการ มีลูกศร (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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) แสดงทิศทางของปฏิกิริยา แต่ถ้าเป็นลูกศรคู่  (       ) หรือ (        ) แสดงว่าปฏิกิริยานี้เกิดขึ้นได้สองทิศทาง</a:t>
            </a:r>
          </a:p>
          <a:p>
            <a:pPr algn="thaiDist"/>
            <a:endParaRPr lang="th-TH" sz="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2. จำเป็น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ที่จะต้องทราบว่า ปฏิกิริยาเคมีชนิดต่าง ๆ เกิดสารผลิตภัณฑ์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อะไรบ้าง</a:t>
            </a:r>
          </a:p>
          <a:p>
            <a:pPr algn="thaiDist"/>
            <a:endParaRPr lang="th-TH" sz="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3. ปฏิกิริยา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เคมีที่เขียนแล้ว ต้องทำให้สมดุล หรือดุลสมการ 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เช่น</a:t>
            </a:r>
          </a:p>
          <a:p>
            <a:pPr algn="thaiDist"/>
            <a:endParaRPr lang="th-TH" sz="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HgO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 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Hg+O</a:t>
            </a:r>
            <a:r>
              <a:rPr lang="en-US" sz="2400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(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ยังไม่สมดุล)</a:t>
            </a:r>
          </a:p>
          <a:p>
            <a:pPr algn="thaiDist"/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HgO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 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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2Hg+O</a:t>
            </a:r>
            <a:r>
              <a:rPr lang="en-US" sz="2400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(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สมดุล)</a:t>
            </a:r>
          </a:p>
          <a:p>
            <a:pPr algn="thaiDist"/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H</a:t>
            </a:r>
            <a:r>
              <a:rPr lang="en-US" sz="2400" baseline="-25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+O</a:t>
            </a:r>
            <a:r>
              <a:rPr lang="en-US" sz="2400" baseline="-25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 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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H</a:t>
            </a:r>
            <a:r>
              <a:rPr lang="en-US" sz="2400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O	(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ยังไม่สมดุล)</a:t>
            </a:r>
          </a:p>
          <a:p>
            <a:pPr algn="thaiDist"/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H</a:t>
            </a:r>
            <a:r>
              <a:rPr lang="en-US" sz="2400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+O</a:t>
            </a:r>
            <a:r>
              <a:rPr lang="en-US" sz="2400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 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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	2H</a:t>
            </a:r>
            <a:r>
              <a:rPr lang="en-US" sz="2400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O	(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สมดุล)</a:t>
            </a:r>
          </a:p>
        </p:txBody>
      </p:sp>
      <p:graphicFrame>
        <p:nvGraphicFramePr>
          <p:cNvPr id="12" name="วัตถุ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019788"/>
              </p:ext>
            </p:extLst>
          </p:nvPr>
        </p:nvGraphicFramePr>
        <p:xfrm>
          <a:off x="7203958" y="2560640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3" imgW="380880" imgH="279360" progId="Equation.DSMT4">
                  <p:embed/>
                </p:oleObj>
              </mc:Choice>
              <mc:Fallback>
                <p:oleObj name="Equation" r:id="rId3" imgW="380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03958" y="2560640"/>
                        <a:ext cx="381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วัตถุ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44628"/>
              </p:ext>
            </p:extLst>
          </p:nvPr>
        </p:nvGraphicFramePr>
        <p:xfrm>
          <a:off x="8309782" y="2569106"/>
          <a:ext cx="381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5" imgW="380880" imgH="253800" progId="Equation.DSMT4">
                  <p:embed/>
                </p:oleObj>
              </mc:Choice>
              <mc:Fallback>
                <p:oleObj name="Equation" r:id="rId5" imgW="380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09782" y="2569106"/>
                        <a:ext cx="381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รูปภาพ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540" y="987321"/>
            <a:ext cx="6931753" cy="31701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14540" y="1544626"/>
            <a:ext cx="4174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6.3.1 การเขียนสมการเคมี 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มีหลักการดังนี้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21767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ลุ่ม 6"/>
          <p:cNvGrpSpPr/>
          <p:nvPr/>
        </p:nvGrpSpPr>
        <p:grpSpPr>
          <a:xfrm>
            <a:off x="314540" y="690366"/>
            <a:ext cx="8587946" cy="830997"/>
            <a:chOff x="314540" y="828152"/>
            <a:chExt cx="8587946" cy="830997"/>
          </a:xfrm>
        </p:grpSpPr>
        <p:sp>
          <p:nvSpPr>
            <p:cNvPr id="11" name="สี่เหลี่ยมผืนผ้า 10"/>
            <p:cNvSpPr/>
            <p:nvPr/>
          </p:nvSpPr>
          <p:spPr>
            <a:xfrm>
              <a:off x="314540" y="828152"/>
              <a:ext cx="85879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	</a:t>
              </a:r>
              <a:r>
                <a:rPr lang="th-TH" sz="2400" dirty="0">
                  <a:latin typeface="Cordia New" panose="020B0304020202020204" pitchFamily="34" charset="-34"/>
                </a:rPr>
                <a:t>4. อาจบอกภาวะหรือเงื่อนไขที่ทำให้เกิดปฏิกิริยาไว้ด้านบนหรือด้านล่างของลูกศร เช่น</a:t>
              </a:r>
            </a:p>
            <a:p>
              <a:pPr algn="thaiDist"/>
              <a:r>
                <a:rPr lang="th-TH" sz="2400" dirty="0" smtClean="0">
                  <a:latin typeface="Cordia New" panose="020B0304020202020204" pitchFamily="34" charset="-34"/>
                </a:rPr>
                <a:t>(             ) </a:t>
              </a:r>
              <a:r>
                <a:rPr lang="th-TH" sz="2400" dirty="0">
                  <a:latin typeface="Cordia New" panose="020B0304020202020204" pitchFamily="34" charset="-34"/>
                </a:rPr>
                <a:t>หมายความว่า ปฏิกิริยานั้นต้องให้ความร้อน </a:t>
              </a:r>
              <a:r>
                <a:rPr lang="th-TH" sz="2400" dirty="0" smtClean="0">
                  <a:latin typeface="Cordia New" panose="020B0304020202020204" pitchFamily="34" charset="-34"/>
                </a:rPr>
                <a:t>เช่น</a:t>
              </a:r>
            </a:p>
          </p:txBody>
        </p:sp>
        <p:cxnSp>
          <p:nvCxnSpPr>
            <p:cNvPr id="5" name="ลูกศรเชื่อมต่อแบบตรง 4"/>
            <p:cNvCxnSpPr/>
            <p:nvPr/>
          </p:nvCxnSpPr>
          <p:spPr>
            <a:xfrm>
              <a:off x="488515" y="1465546"/>
              <a:ext cx="67640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กล่องข้อความ 5"/>
            <p:cNvSpPr txBox="1"/>
            <p:nvPr/>
          </p:nvSpPr>
          <p:spPr>
            <a:xfrm>
              <a:off x="655838" y="116741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</a:t>
              </a:r>
              <a:endParaRPr lang="th-TH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1531739"/>
            <a:ext cx="4238625" cy="461512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>
            <a:off x="314540" y="1955492"/>
            <a:ext cx="8587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</a:rPr>
              <a:t>5. ควรบอกสถานะของสารตั้งต้นและสารผลิตภัณฑ์ โดยเขียนวงเล็บไว้ข้างท้ายสาร </a:t>
            </a:r>
            <a:r>
              <a:rPr lang="th-TH" sz="2400" dirty="0" smtClean="0">
                <a:latin typeface="Cordia New" panose="020B0304020202020204" pitchFamily="34" charset="-34"/>
              </a:rPr>
              <a:t>เช่นของแข็ง </a:t>
            </a:r>
            <a:r>
              <a:rPr lang="th-TH" sz="2400" dirty="0">
                <a:latin typeface="Cordia New" panose="020B0304020202020204" pitchFamily="34" charset="-34"/>
              </a:rPr>
              <a:t>(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Solid) </a:t>
            </a:r>
            <a:r>
              <a:rPr lang="th-TH" sz="2400" dirty="0">
                <a:latin typeface="Cordia New" panose="020B0304020202020204" pitchFamily="34" charset="-34"/>
              </a:rPr>
              <a:t>ใช้ตัวย่อ (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s), </a:t>
            </a:r>
            <a:r>
              <a:rPr lang="th-TH" sz="2400" dirty="0">
                <a:latin typeface="Cordia New" panose="020B0304020202020204" pitchFamily="34" charset="-34"/>
              </a:rPr>
              <a:t>ของเหลว (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Liquid) </a:t>
            </a:r>
            <a:r>
              <a:rPr lang="th-TH" sz="2400" dirty="0">
                <a:latin typeface="Cordia New" panose="020B0304020202020204" pitchFamily="34" charset="-34"/>
              </a:rPr>
              <a:t>ใช้ตัวย่อ (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l), </a:t>
            </a:r>
            <a:r>
              <a:rPr lang="th-TH" sz="2400" dirty="0">
                <a:latin typeface="Cordia New" panose="020B0304020202020204" pitchFamily="34" charset="-34"/>
              </a:rPr>
              <a:t>แก๊ส (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Gas) </a:t>
            </a:r>
            <a:r>
              <a:rPr lang="th-TH" sz="2400" dirty="0">
                <a:latin typeface="Cordia New" panose="020B0304020202020204" pitchFamily="34" charset="-34"/>
              </a:rPr>
              <a:t>ใช้ตัวย่อ (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g) </a:t>
            </a:r>
            <a:r>
              <a:rPr lang="th-TH" sz="2400" dirty="0">
                <a:latin typeface="Cordia New" panose="020B0304020202020204" pitchFamily="34" charset="-34"/>
              </a:rPr>
              <a:t>และสารละลาย</a:t>
            </a:r>
            <a:r>
              <a:rPr lang="th-TH" sz="2400" dirty="0" smtClean="0">
                <a:latin typeface="Cordia New" panose="020B0304020202020204" pitchFamily="34" charset="-34"/>
              </a:rPr>
              <a:t>ในน้ำ </a:t>
            </a:r>
            <a:r>
              <a:rPr lang="th-TH" sz="2400" dirty="0">
                <a:latin typeface="Cordia New" panose="020B0304020202020204" pitchFamily="34" charset="-34"/>
              </a:rPr>
              <a:t>(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Aqueous) </a:t>
            </a:r>
            <a:r>
              <a:rPr lang="th-TH" sz="2400" dirty="0">
                <a:latin typeface="Cordia New" panose="020B0304020202020204" pitchFamily="34" charset="-34"/>
              </a:rPr>
              <a:t>ใช้ตัวย่อ (</a:t>
            </a:r>
            <a:r>
              <a:rPr 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aq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r>
              <a:rPr lang="th-TH" sz="2400" dirty="0" smtClean="0">
                <a:latin typeface="Cordia New" panose="020B0304020202020204" pitchFamily="34" charset="-34"/>
              </a:rPr>
              <a:t>เช่น</a:t>
            </a:r>
            <a:endParaRPr lang="th-TH" sz="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558" y="3155821"/>
            <a:ext cx="3375908" cy="375754"/>
          </a:xfrm>
          <a:prstGeom prst="rect">
            <a:avLst/>
          </a:prstGeom>
        </p:spPr>
      </p:pic>
      <p:sp>
        <p:nvSpPr>
          <p:cNvPr id="15" name="สี่เหลี่ยมผืนผ้า 14"/>
          <p:cNvSpPr/>
          <p:nvPr/>
        </p:nvSpPr>
        <p:spPr>
          <a:xfrm>
            <a:off x="314539" y="3688008"/>
            <a:ext cx="858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</a:rPr>
              <a:t>6. ในบางครั้งสมการเคมี จะมีการแสดงพลังงานของปฏิกิริยาไว้ด้วย เช่น</a:t>
            </a:r>
            <a:endParaRPr lang="th-TH" sz="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975" y="4159131"/>
            <a:ext cx="4343073" cy="452534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616" y="5081524"/>
            <a:ext cx="5615789" cy="481883"/>
          </a:xfrm>
          <a:prstGeom prst="rect">
            <a:avLst/>
          </a:prstGeom>
        </p:spPr>
      </p:pic>
      <p:sp>
        <p:nvSpPr>
          <p:cNvPr id="18" name="สี่เหลี่ยมผืนผ้า 17"/>
          <p:cNvSpPr/>
          <p:nvPr/>
        </p:nvSpPr>
        <p:spPr>
          <a:xfrm>
            <a:off x="349678" y="4605936"/>
            <a:ext cx="858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latin typeface="Cordia New" panose="020B0304020202020204" pitchFamily="34" charset="-34"/>
              </a:rPr>
              <a:t>แสดงว่าเป็นปฏิกิริยาที่ </a:t>
            </a:r>
            <a:r>
              <a:rPr lang="th-T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</a:rPr>
              <a:t>ดูดพลังงาน </a:t>
            </a:r>
            <a:r>
              <a:rPr lang="th-TH" sz="2400" dirty="0">
                <a:latin typeface="Cordia New" panose="020B0304020202020204" pitchFamily="34" charset="-34"/>
              </a:rPr>
              <a:t>เข้าไป 93 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kJ</a:t>
            </a:r>
            <a:endParaRPr lang="th-TH" sz="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278026" y="5671068"/>
            <a:ext cx="858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latin typeface="Cordia New" panose="020B0304020202020204" pitchFamily="34" charset="-34"/>
              </a:rPr>
              <a:t>แสดงว่าเป็นปฏิกิริยาที่ </a:t>
            </a:r>
            <a:r>
              <a:rPr lang="th-T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</a:rPr>
              <a:t>คายพลังงาน </a:t>
            </a:r>
            <a:r>
              <a:rPr lang="th-TH" sz="2400" dirty="0">
                <a:latin typeface="Cordia New" panose="020B0304020202020204" pitchFamily="34" charset="-34"/>
              </a:rPr>
              <a:t>ออกมา 889.5 </a:t>
            </a:r>
            <a:r>
              <a:rPr lang="en-US" sz="2400" dirty="0">
                <a:latin typeface="Cordia New" panose="020B0304020202020204" pitchFamily="34" charset="-34"/>
              </a:rPr>
              <a:t>kJ</a:t>
            </a:r>
            <a:endParaRPr lang="th-TH" sz="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21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1848" y="771977"/>
            <a:ext cx="860030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6.3.2 การ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ดุลสมการเคมี</a:t>
            </a:r>
            <a:endParaRPr lang="en-US" sz="2400" b="1" dirty="0">
              <a:solidFill>
                <a:srgbClr val="98480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การดุลสมการเคมี คือ การทำให้จำนวนอะตอมของแต่ละธาตุทางซ้าย เท่ากับ จำนวนอะตอมของแต่ละธาตุ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ทางขวา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-256784" y="2298738"/>
            <a:ext cx="8248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0645" indent="-990600">
              <a:spcAft>
                <a:spcPts val="0"/>
              </a:spcAft>
            </a:pPr>
            <a:r>
              <a:rPr lang="th-TH" sz="2400" b="1" dirty="0" smtClean="0">
                <a:solidFill>
                  <a:srgbClr val="CC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ตัวอย่าง</a:t>
            </a:r>
            <a:r>
              <a:rPr lang="th-TH" sz="2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จงดุลสมการเคมีต่อไปนี้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114581" y="2739322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2HNO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+ Ba(OH)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932936" y="2739322"/>
            <a:ext cx="1643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Ba(NO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+ H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30963" y="3361221"/>
            <a:ext cx="86003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</a:t>
            </a: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</a:t>
            </a: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สาร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ตั้งต้นมี 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H  3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อะตอม สารผลิตภัณฑ์มี 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H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2 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อะตอม 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     ดังนั้น 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จึงต้อง </a:t>
            </a:r>
            <a:r>
              <a:rPr lang="th-TH" sz="2400" b="1" dirty="0">
                <a:solidFill>
                  <a:srgbClr val="0070C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เติมเลข </a:t>
            </a:r>
            <a:r>
              <a:rPr lang="en-US" sz="2400" b="1" dirty="0">
                <a:solidFill>
                  <a:srgbClr val="0070C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b="1" dirty="0">
                <a:solidFill>
                  <a:srgbClr val="0070C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เข้าไปหน้า </a:t>
            </a:r>
            <a:r>
              <a:rPr lang="en-US" sz="2400" b="1" dirty="0">
                <a:solidFill>
                  <a:srgbClr val="0070C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HNO</a:t>
            </a:r>
            <a:r>
              <a:rPr lang="en-US" sz="2400" b="1" baseline="-25000" dirty="0">
                <a:solidFill>
                  <a:srgbClr val="0070C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จะทำให้สารตั้งต้นมี 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H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4 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อะตอม</a:t>
            </a:r>
            <a:r>
              <a:rPr lang="th-TH" sz="2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      และ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ต้อง </a:t>
            </a:r>
            <a:r>
              <a:rPr lang="th-TH" sz="2400" b="1" dirty="0">
                <a:solidFill>
                  <a:srgbClr val="0070C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เติมเลข </a:t>
            </a:r>
            <a:r>
              <a:rPr lang="en-US" sz="2400" b="1" dirty="0">
                <a:solidFill>
                  <a:srgbClr val="0070C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b="1" dirty="0">
                <a:solidFill>
                  <a:srgbClr val="0070C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เข้าไปหน้า </a:t>
            </a:r>
            <a:r>
              <a:rPr lang="en-US" sz="2400" b="1" dirty="0">
                <a:solidFill>
                  <a:srgbClr val="0070C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H</a:t>
            </a:r>
            <a:r>
              <a:rPr lang="en-US" sz="2400" b="1" baseline="-25000" dirty="0">
                <a:solidFill>
                  <a:srgbClr val="0070C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en-US" sz="2400" b="1" dirty="0">
                <a:solidFill>
                  <a:srgbClr val="0070C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O</a:t>
            </a:r>
            <a:r>
              <a:rPr lang="en-US" sz="2400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เพื่อให้สารผลิตภัณฑ์มี 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H  4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อะตอม เท่ากับสารตั้งต้น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627063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 จะ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ได้ 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114581" y="4978435"/>
            <a:ext cx="1770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2HNO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+ Ba(OH)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071714" y="5004744"/>
            <a:ext cx="1755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Ba(NO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+ 2H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722" y="2903979"/>
            <a:ext cx="935733" cy="1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09" y="5169401"/>
            <a:ext cx="935733" cy="1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7683669" y="4959651"/>
            <a:ext cx="61587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1260475" algn="l"/>
                <a:tab pos="1511935" algn="l"/>
              </a:tabLst>
            </a:pP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ตอบ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458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</TotalTime>
  <Words>509</Words>
  <Application>Microsoft Office PowerPoint</Application>
  <PresentationFormat>นำเสนอทางหน้าจอ (4:3)</PresentationFormat>
  <Paragraphs>109</Paragraphs>
  <Slides>16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5" baseType="lpstr">
      <vt:lpstr>Angsana New</vt:lpstr>
      <vt:lpstr>Arial</vt:lpstr>
      <vt:lpstr>Calibri</vt:lpstr>
      <vt:lpstr>Calibri Light</vt:lpstr>
      <vt:lpstr>Cordia New</vt:lpstr>
      <vt:lpstr>Symbol</vt:lpstr>
      <vt:lpstr>Times New Roman</vt:lpstr>
      <vt:lpstr>ธีมของ Office</vt:lpstr>
      <vt:lpstr>Equation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Amm1</cp:lastModifiedBy>
  <cp:revision>62</cp:revision>
  <dcterms:created xsi:type="dcterms:W3CDTF">2020-04-24T02:18:59Z</dcterms:created>
  <dcterms:modified xsi:type="dcterms:W3CDTF">2021-03-26T04:01:53Z</dcterms:modified>
</cp:coreProperties>
</file>