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3" r:id="rId7"/>
    <p:sldId id="264" r:id="rId8"/>
    <p:sldId id="260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-whatisheat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3940" b="3941"/>
          <a:stretch>
            <a:fillRect/>
          </a:stretch>
        </p:blipFill>
        <p:spPr bwMode="auto">
          <a:xfrm>
            <a:off x="2128642" y="1796140"/>
            <a:ext cx="2293046" cy="17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836352" y="2464809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การถ่ายความร้อน</a:t>
            </a:r>
            <a:endParaRPr lang="th-TH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6886" y="4008433"/>
            <a:ext cx="856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7.4.2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การพาความร้อน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(Convection)</a:t>
            </a:r>
            <a:r>
              <a:rPr lang="en-US" sz="2400" b="1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6886" y="921186"/>
            <a:ext cx="8561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7.4.1</a:t>
            </a:r>
            <a:r>
              <a:rPr lang="en-US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การนำความร้อน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(Conduction)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39" y="4074662"/>
            <a:ext cx="1701816" cy="216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704551" y="5114219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การพาความร้อน</a:t>
            </a:r>
            <a:endParaRPr lang="th-TH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82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600" y="1142246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7.4.3 การแผ่รังสีความร้อน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Radiation)</a:t>
            </a:r>
            <a:r>
              <a:rPr lang="th-TH" sz="2400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การถ่ายโอนความร้อนที่รวดเร็วมาก กล่าวคือ เร็วเท่ากับความเร็วของแสงในอากาศ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10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เป็นการถ่ายโอนในรูปของคลื่นแม่เหล็กไฟฟ้า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6" y="2171427"/>
            <a:ext cx="6934236" cy="3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28600" y="2716937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วัตถุโดยทั่วไปเมื่อได้รับความร้อนจะเกิดการขยายตัว การขยายตัวของวัตถุจะขึ้นอยู่กับรูปร่าง คือ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	1. วัตถุที่มีความยาวเป็นเส้นหรือแท่งยาว จะมีการขยายตัวตามเส้น (การขยายตัวตามความยาว)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	 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วัตถุที่มีลักษณะเป็นแผ่นจะมีการขยายตัวตามพื้นที่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	 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วัตถุที่มีรูปทรงเป็นปริมาตรจะมีการขยายตัวตามปริมาตร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	 แต่ในทางกลับกันถ้าวัตถุสูญเสียความร้อนก็จะเกิดการหดตัว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6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144050" y="837082"/>
            <a:ext cx="907510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-99060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ลวดทองแดงยาว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th-TH" sz="240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ที่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อุณหภูมิ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 ถ้าอุณหภูมิเปลี่ยนไปเป็น </a:t>
            </a:r>
            <a:b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 จงหา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350645"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 ลวดทองแดงจะยาวเท่าไร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350645"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ลวดทองแดงจะยาวเพิ่มขึ้นจากเดิมเท่าไร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047" y="2483402"/>
            <a:ext cx="8668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กำหนดให้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สัมประสิทธิ์การขยายตัวตามเส้นของทองแดง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1.7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10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th-TH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r>
              <a:rPr lang="th-TH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47" y="3080069"/>
            <a:ext cx="86680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		     จาก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(1 +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92259" y="3497898"/>
            <a:ext cx="294984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  <a:tab pos="3150870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 1[1 + (1.7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10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–5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)(30 – 10)]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26510" y="4014963"/>
            <a:ext cx="8668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  <a:tab pos="3150870" algn="l"/>
                <a:tab pos="351091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ลวดทองแดงยาว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(L)  =   1.00034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	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3047" y="4384864"/>
            <a:ext cx="8668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	2.     ลวดทองแดงจะยาวเพิ่มขึ้น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ความยาว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ความยาวเดิม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17311" y="4787160"/>
            <a:ext cx="107273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  <a:tab pos="3150870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 L – L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 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917311" y="5143051"/>
            <a:ext cx="14847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  <a:tab pos="3150870" algn="l"/>
                <a:tab pos="351091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1.00034 – 1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63047" y="5559357"/>
            <a:ext cx="8668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  <a:tab pos="3150870" algn="l"/>
                <a:tab pos="351091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ลวดทองแดงยาวเพิ่มขึ้น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=  0.00034 m	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-11809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63300"/>
              </p:ext>
            </p:extLst>
          </p:nvPr>
        </p:nvGraphicFramePr>
        <p:xfrm>
          <a:off x="4914403" y="3216323"/>
          <a:ext cx="220478" cy="22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403" y="3216323"/>
                        <a:ext cx="220478" cy="220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สี่เหลี่ยมผืนผ้า 14"/>
          <p:cNvSpPr/>
          <p:nvPr/>
        </p:nvSpPr>
        <p:spPr>
          <a:xfrm>
            <a:off x="5122355" y="309914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5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ตัวเชื่อมต่อตรง 4"/>
          <p:cNvCxnSpPr/>
          <p:nvPr/>
        </p:nvCxnSpPr>
        <p:spPr>
          <a:xfrm>
            <a:off x="1039660" y="1240078"/>
            <a:ext cx="0" cy="395822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039660" y="5173250"/>
            <a:ext cx="7014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39660" y="4418024"/>
            <a:ext cx="7014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39660" y="3662796"/>
            <a:ext cx="7014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39660" y="2907568"/>
            <a:ext cx="7014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39660" y="2152340"/>
            <a:ext cx="7014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3" y="887397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2" y="1991419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2" y="2743711"/>
            <a:ext cx="6934236" cy="3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2" y="3516818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62" y="4290330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19" y="4989784"/>
            <a:ext cx="6934236" cy="3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0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0" y="920283"/>
            <a:ext cx="2234609" cy="3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" y="1620603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1848" y="2092880"/>
            <a:ext cx="8637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ความร้อนเป็นพลังงานรูปหนึ่ง ที่สามารถถ่ายโอนจากแหล่งที่มีอุณหภูมิสูงไปสู่แหล่งที่มีอุณหภูมิต่ำ พลังงานความร้อนอาจเปลี่ยนมาจากพลังงานรูปอื่น และในทางกลับกันพลังงานความร้อนสามารถ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เปลี่ยนไปเป็นพลังงานรูปอื่นได้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" y="3493891"/>
            <a:ext cx="6934236" cy="3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89826" y="4598318"/>
            <a:ext cx="8637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7.2.1 ปริมาณความร้อน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คือ จำนวนพลังงานความร้อน โดยปริมาณความร้อนหนึ่งหน่วยจะหมายถึง ปริมาณความร้อนจำนวนที่พอดีทำให้น้ำบริสุทธิ์  มวลหนึ่งหน่วยมีอุณหภูมิเปลี่ยนไปหนึ่งองศา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1847" y="4041899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ความร้อนมีปริมาณต่าง ๆ ที่เกี่ยวข้อง ได้แก่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11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6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C66CC-5AF6-45E3-90BD-0CE4F9DDEBA8}"/>
              </a:ext>
            </a:extLst>
          </p:cNvPr>
          <p:cNvSpPr txBox="1"/>
          <p:nvPr/>
        </p:nvSpPr>
        <p:spPr>
          <a:xfrm>
            <a:off x="1383738" y="1869260"/>
            <a:ext cx="530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en-US" dirty="0"/>
              <a:t>Cal  =  4.186 J</a:t>
            </a:r>
          </a:p>
          <a:p>
            <a:r>
              <a:rPr lang="en-US" dirty="0"/>
              <a:t>1 BTU =  252 Cal  = 1,055 J</a:t>
            </a:r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D89D7-0FF8-4B2F-B644-8E5EEA748869}"/>
              </a:ext>
            </a:extLst>
          </p:cNvPr>
          <p:cNvSpPr txBox="1"/>
          <p:nvPr/>
        </p:nvSpPr>
        <p:spPr>
          <a:xfrm>
            <a:off x="2281953" y="1263739"/>
            <a:ext cx="37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หน่วยการวัดปริมาณความร้อน</a:t>
            </a:r>
          </a:p>
        </p:txBody>
      </p:sp>
    </p:spTree>
    <p:extLst>
      <p:ext uri="{BB962C8B-B14F-4D97-AF65-F5344CB8AC3E}">
        <p14:creationId xmlns:p14="http://schemas.microsoft.com/office/powerpoint/2010/main" val="34268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7135" y="826717"/>
            <a:ext cx="86126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7.2.2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อุณหภูมิ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ระดับความร้อนของวัตถุ 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th-TH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	โดยที่	วัตถุที่มี</a:t>
            </a:r>
            <a:r>
              <a:rPr lang="th-TH" sz="2400" b="1" dirty="0">
                <a:solidFill>
                  <a:srgbClr val="E36C0A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ระดับความร้อนสูง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จะมี </a:t>
            </a:r>
            <a:r>
              <a:rPr lang="th-TH" sz="2400" b="1" dirty="0">
                <a:solidFill>
                  <a:srgbClr val="E36C0A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อุณหภูมิสูง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วัตถุที่มี</a:t>
            </a:r>
            <a:r>
              <a:rPr lang="th-TH" sz="2400" b="1" dirty="0">
                <a:solidFill>
                  <a:srgbClr val="E36C0A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ระดับความร้อนต่ำ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จะมี </a:t>
            </a:r>
            <a:r>
              <a:rPr lang="th-TH" sz="2400" b="1" dirty="0">
                <a:solidFill>
                  <a:srgbClr val="E36C0A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อุณหภูมิต่ำ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FFC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th-TH" sz="2400" b="1" i="1" dirty="0">
                <a:solidFill>
                  <a:srgbClr val="FFC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อุปกรณ์ที่ใช้ในการวัด คือ เทอร์โมมิเตอร์ </a:t>
            </a:r>
          </a:p>
          <a:p>
            <a:pPr algn="thaiDist">
              <a:spcAft>
                <a:spcPts val="0"/>
              </a:spcAft>
              <a:tabLst>
                <a:tab pos="773113" algn="l"/>
                <a:tab pos="914400" algn="l"/>
                <a:tab pos="1147763" algn="l"/>
                <a:tab pos="1377950" algn="l"/>
                <a:tab pos="1511300" algn="l"/>
                <a:tab pos="1790700" algn="l"/>
              </a:tabLst>
            </a:pPr>
            <a:endParaRPr lang="th-TH" sz="800" b="1" i="1" dirty="0">
              <a:solidFill>
                <a:srgbClr val="FFC00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800" b="1" i="1" dirty="0">
                <a:solidFill>
                  <a:srgbClr val="FFC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	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หน่วยที่ใช้ในการวัดมีหลายหน่วย คือ องศาเซลเซียส </a:t>
            </a:r>
            <a:r>
              <a:rPr lang="th-TH" sz="2400" b="1" i="1" dirty="0" err="1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ฟาเรนไฮต์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โรเมอร์ </a:t>
            </a:r>
            <a:r>
              <a:rPr lang="th-TH" sz="2400" b="1" i="1" dirty="0" err="1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เคลวิน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และ</a:t>
            </a:r>
            <a:r>
              <a:rPr lang="th-TH" sz="2400" b="1" i="1" dirty="0" err="1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กิน เป็นต้น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7135" y="3532656"/>
            <a:ext cx="86126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 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อ่านค่าอุณหภูมิของอากาศจากเทอร์โมมิเตอร์ได้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   ถ้าต้องการแปลงให้เป็น         	หน่วย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ฟาเรนไฮต์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จะเท่ากับเท่าไร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2950" y="4570567"/>
            <a:ext cx="333777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980565" algn="r"/>
                <a:tab pos="2250440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C/100	  =  (F – 32)/180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33813" y="5183747"/>
            <a:ext cx="74631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980565" algn="r"/>
                <a:tab pos="225044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30/100   =	  (F – 32)/180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0565" algn="r"/>
                <a:tab pos="225044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F    =  86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ฟาเรนไฮต์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31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2690" y="902350"/>
            <a:ext cx="8611645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7.2.3 ความจุความร้อนจำเพาะ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(Specific Heat Capacity)</a:t>
            </a:r>
          </a:p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dirty="0">
              <a:solidFill>
                <a:srgbClr val="984806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ความจุความร้อนจำเพาะ คือ ปริมาณความร้อนที่พอดี ทำให้วัตถุมวล 1 หน่วย มีอุณหภูมิเพิ่มขึ้นหรือลดลงจากเดิม 1 องศา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6886" y="2328381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124325" algn="l"/>
              </a:tabLst>
            </a:pP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ตาราง 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ตัวอย่างค่าความจุความร้อนจำเพาะ</a:t>
            </a:r>
            <a:endParaRPr lang="en-US" sz="16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7" y="3177748"/>
            <a:ext cx="8009041" cy="29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4258" y="794618"/>
            <a:ext cx="867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7.2.4 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ความร้อนแฝงของวัตถุ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(Latent Heat)</a:t>
            </a:r>
          </a:p>
          <a:p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ความร้อนแฝง คือ ปริมาณความร้อนที่สารใช้ในการเปลี่ยนแปลงสถานะ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9516" y="1625615"/>
            <a:ext cx="8549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ความร้อนแฝงของวัตถุ แบ่งออกเป็น 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ชนิด ได้แก่</a:t>
            </a:r>
            <a:endParaRPr lang="en-US" sz="2400" b="1" i="1" dirty="0">
              <a:solidFill>
                <a:srgbClr val="00B05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1.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ความร้อนแฝงของการหลอมเหลวของวัตถุ 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2.	ความร้อนแฝงของการกลายเป็นไอของวัตถุ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4257" y="2825944"/>
            <a:ext cx="867427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ตาราง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ตัวอย่างค่าความร้อนแฝงของการหลอมเหลวกับความร้อนแฝงของการกลายเป็นไอของสาร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64" y="3478105"/>
            <a:ext cx="6515498" cy="26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0" y="899546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16130" y="1420066"/>
            <a:ext cx="8584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เมื่อนำวัตถุตั้งแต่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ชนิดขึ้นไปมาผสมกัน เช่น เทน้ำเดือด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องศาเซลเซียส) ลงไปผสมกับน้ำ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องศาเซลเซียส) เทน้ำเดือด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องศาเซลเซียส) ลงไปผสมกับน้ำแข็ง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–20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องศาเซลเซียส) และนำแท่งเหล็กเผาไฟ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180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องศาเซลเซียส) จุ่มลงในน้ำ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องศาเซลเซียส) เป็นต้น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6130" y="2826414"/>
            <a:ext cx="858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เทน้ำมวล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0.1 kg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อุณหภูมิ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 ลงไปในน้ำมวล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0.5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อุณหภูมิ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	เซลเซียส สุดท้ายแล้วน้ำจะมีอุณหภูมิเท่าไร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63599"/>
              </p:ext>
            </p:extLst>
          </p:nvPr>
        </p:nvGraphicFramePr>
        <p:xfrm>
          <a:off x="316130" y="4431214"/>
          <a:ext cx="762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76035" imgH="114052" progId="Equation.DSMT4">
                  <p:embed/>
                </p:oleObj>
              </mc:Choice>
              <mc:Fallback>
                <p:oleObj name="Equation" r:id="rId4" imgW="76035" imgH="11405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30" y="4431214"/>
                        <a:ext cx="762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1237596" y="3665259"/>
            <a:ext cx="8584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กำหนดให้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ความจุความร้อนจำเพาะของน้ำ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4.20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77421" y="3665259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kJ/kg   K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23503"/>
              </p:ext>
            </p:extLst>
          </p:nvPr>
        </p:nvGraphicFramePr>
        <p:xfrm>
          <a:off x="6378671" y="3787528"/>
          <a:ext cx="134863" cy="20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76035" imgH="114052" progId="Equation.DSMT4">
                  <p:embed/>
                </p:oleObj>
              </mc:Choice>
              <mc:Fallback>
                <p:oleObj name="Equation" r:id="rId6" imgW="76035" imgH="11405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671" y="3787528"/>
                        <a:ext cx="134863" cy="20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สี่เหลี่ยมผืนผ้า 15"/>
          <p:cNvSpPr/>
          <p:nvPr/>
        </p:nvSpPr>
        <p:spPr>
          <a:xfrm>
            <a:off x="316130" y="3989823"/>
            <a:ext cx="41225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980565" algn="r"/>
                <a:tab pos="2250440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ให้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อุณหภูมิผสม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16130" y="4577676"/>
            <a:ext cx="858476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980565" algn="r"/>
                <a:tab pos="225044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       Q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เพิ่ม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น้ำมวล </a:t>
            </a:r>
            <a:r>
              <a:rPr lang="en-US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0.1</a:t>
            </a:r>
            <a:r>
              <a:rPr lang="th-TH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 (</a:t>
            </a:r>
            <a:r>
              <a:rPr lang="th-TH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เพราะเมื่อผสมกันแล้วจะต้องมีอุณหภูมิสูงขึ้น)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0565" algn="r"/>
                <a:tab pos="225044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       Q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ลด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	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น้ำมวล </a:t>
            </a:r>
            <a:r>
              <a:rPr lang="en-US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0.5</a:t>
            </a:r>
            <a:r>
              <a:rPr lang="th-TH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 (</a:t>
            </a:r>
            <a:r>
              <a:rPr lang="th-TH" sz="2400" spc="-4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เพราะเมื่อผสมกันแล้วจะต้องมีอุณหภูมิลดลง)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249488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Q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เพิ่ม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	=  –Q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ลด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56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กลุ่ม 21"/>
          <p:cNvGrpSpPr/>
          <p:nvPr/>
        </p:nvGrpSpPr>
        <p:grpSpPr>
          <a:xfrm>
            <a:off x="0" y="57266"/>
            <a:ext cx="9669385" cy="3568041"/>
            <a:chOff x="0" y="-168202"/>
            <a:chExt cx="9669385" cy="3568041"/>
          </a:xfrm>
        </p:grpSpPr>
        <p:graphicFrame>
          <p:nvGraphicFramePr>
            <p:cNvPr id="3" name="วัตถุ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815508"/>
                </p:ext>
              </p:extLst>
            </p:nvPr>
          </p:nvGraphicFramePr>
          <p:xfrm>
            <a:off x="2877597" y="1052733"/>
            <a:ext cx="298212" cy="313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name="Equation" r:id="rId3" imgW="177646" imgH="190335" progId="Equation.DSMT4">
                    <p:embed/>
                  </p:oleObj>
                </mc:Choice>
                <mc:Fallback>
                  <p:oleObj name="Equation" r:id="rId3" imgW="177646" imgH="190335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597" y="1052733"/>
                          <a:ext cx="298212" cy="3139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สี่เหลี่ยมผืนผ้า 3"/>
            <p:cNvSpPr/>
            <p:nvPr/>
          </p:nvSpPr>
          <p:spPr>
            <a:xfrm>
              <a:off x="2462329" y="1040559"/>
              <a:ext cx="4651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mc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34381" y="1052733"/>
              <a:ext cx="25149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T</a:t>
              </a: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เพิ่ม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 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=   –mc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57406" y="1564156"/>
              <a:ext cx="181077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(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0.1</a:t>
              </a: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kg)(4.2 kJ/kg  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695901" y="1583620"/>
              <a:ext cx="33025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K)(t – 20)K  =   – </a:t>
              </a: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(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0.5</a:t>
              </a:r>
              <a:r>
                <a:rPr kumimoji="0" lang="th-TH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kg)(4.2 kJ/kg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998408" y="1583620"/>
              <a:ext cx="114967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81200" algn="r"/>
                  <a:tab pos="22510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r"/>
                  <a:tab pos="2251075" algn="l"/>
                </a:tabLst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K)(t – 80)K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2921920" y="1960575"/>
              <a:ext cx="4572000" cy="9417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1980565" algn="r"/>
                  <a:tab pos="2250440" algn="l"/>
                </a:tabLst>
              </a:pP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(t – 20)   =	  –5(t – 80)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1980565" algn="r"/>
                  <a:tab pos="2250440" algn="l"/>
                </a:tabLst>
              </a:pP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t – 20      =	  –5t + 400</a:t>
              </a:r>
              <a:endParaRPr lang="en-US" sz="240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graphicFrame>
          <p:nvGraphicFramePr>
            <p:cNvPr id="14" name="วัตถุ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252984"/>
                </p:ext>
              </p:extLst>
            </p:nvPr>
          </p:nvGraphicFramePr>
          <p:xfrm>
            <a:off x="4572000" y="1047877"/>
            <a:ext cx="298212" cy="313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Equation" r:id="rId5" imgW="177646" imgH="190335" progId="Equation.DSMT4">
                    <p:embed/>
                  </p:oleObj>
                </mc:Choice>
                <mc:Fallback>
                  <p:oleObj name="Equation" r:id="rId5" imgW="177646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047877"/>
                          <a:ext cx="298212" cy="3139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สี่เหลี่ยมผืนผ้า 14"/>
            <p:cNvSpPr/>
            <p:nvPr/>
          </p:nvSpPr>
          <p:spPr>
            <a:xfrm>
              <a:off x="4836665" y="999518"/>
              <a:ext cx="662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T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ลด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1862793" y="2882774"/>
              <a:ext cx="7806592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1980565" algn="r"/>
                  <a:tab pos="2250440" algn="l"/>
                </a:tabLst>
              </a:pP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อุณหภูมิผสม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(t)	=	70 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องศาเซลเซียส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lang="en-US" sz="2400" b="1" dirty="0">
                  <a:solidFill>
                    <a:srgbClr val="FF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lang="th-TH" sz="2400" b="1" dirty="0">
                  <a:solidFill>
                    <a:srgbClr val="FF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ตอบ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endParaRPr lang="en-US" sz="240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0" y="-168202"/>
              <a:ext cx="1847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18" name="วัตถุ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607529"/>
                </p:ext>
              </p:extLst>
            </p:nvPr>
          </p:nvGraphicFramePr>
          <p:xfrm>
            <a:off x="2616824" y="1676888"/>
            <a:ext cx="151356" cy="227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Equation" r:id="rId6" imgW="76035" imgH="114052" progId="Equation.DSMT4">
                    <p:embed/>
                  </p:oleObj>
                </mc:Choice>
                <mc:Fallback>
                  <p:oleObj name="Equation" r:id="rId6" imgW="76035" imgH="114052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824" y="1676888"/>
                          <a:ext cx="151356" cy="2270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0" y="-168202"/>
              <a:ext cx="1847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20" name="วัตถุ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109367"/>
                </p:ext>
              </p:extLst>
            </p:nvPr>
          </p:nvGraphicFramePr>
          <p:xfrm>
            <a:off x="5914111" y="1719108"/>
            <a:ext cx="140684" cy="211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Equation" r:id="rId8" imgW="76035" imgH="114052" progId="Equation.DSMT4">
                    <p:embed/>
                  </p:oleObj>
                </mc:Choice>
                <mc:Fallback>
                  <p:oleObj name="Equation" r:id="rId8" imgW="76035" imgH="11405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4111" y="1719108"/>
                          <a:ext cx="140684" cy="2110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3" y="3823871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326903" y="4462796"/>
            <a:ext cx="8566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พลังงานความร้อนจะมีการถ่ายโอนจากบริเวณหรือวัตถุที่มีอุณหภูมิสูง ไปยังบริเวณหรือวัตถุที่มีอุณหภูมิต่ำได้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วิธี คือ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49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955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Cordia New</vt:lpstr>
      <vt:lpstr>ธีมของ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428</cp:lastModifiedBy>
  <cp:revision>63</cp:revision>
  <dcterms:created xsi:type="dcterms:W3CDTF">2020-04-24T02:18:59Z</dcterms:created>
  <dcterms:modified xsi:type="dcterms:W3CDTF">2022-01-25T02:07:22Z</dcterms:modified>
</cp:coreProperties>
</file>