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6" r:id="rId6"/>
    <p:sldId id="261" r:id="rId7"/>
    <p:sldId id="267" r:id="rId8"/>
    <p:sldId id="262" r:id="rId9"/>
    <p:sldId id="268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52" y="102"/>
      </p:cViewPr>
      <p:guideLst>
        <p:guide orient="horz" pos="2137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535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4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715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560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67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27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532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99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38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965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20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254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1898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3" y="787361"/>
            <a:ext cx="6934236" cy="3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47135" y="1352135"/>
            <a:ext cx="8612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8.6.1</a:t>
            </a:r>
            <a:r>
              <a:rPr lang="th-TH" sz="240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แก๊ส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ธรรมชาติ</a:t>
            </a:r>
            <a:r>
              <a:rPr lang="th-TH" sz="2400" b="1" dirty="0">
                <a:solidFill>
                  <a:srgbClr val="0099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องค์ประกอบส่วนใหญ่จะเป็นแก๊สมีเทน และมีไฮโดรคาร์บอนเบาชนิดอื่นติดมาด้วย ก่อนนำไปใช้งานต้องมีการแยกสิ่งเจือปนบางชนิดออก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ก่อน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7135" y="2300926"/>
            <a:ext cx="8612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8.6.2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แก๊ส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ปิโตรเลียมเหลว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LPG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(Liquefied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 err="1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Petroleuml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Gas)</a:t>
            </a:r>
            <a:r>
              <a:rPr lang="th-TH" sz="2400" b="1" dirty="0">
                <a:solidFill>
                  <a:srgbClr val="008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หรือแก๊สหุงต้ม 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เป็นส่วนผสม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ของโพ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รเพน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H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และบิ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วเทน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H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10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หรืออย่างใดอย่าง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หนึ่ง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7135" y="3375486"/>
            <a:ext cx="8612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8.6.3</a:t>
            </a:r>
            <a:r>
              <a:rPr lang="en-US" sz="240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น้ำมัน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เบนซิน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เป็นผลิตภัณฑ์ที่ได้จากการกลั่นน้ำมันดิบ ซึ่งสัดส่วนของน้ำมันเบนซินที่ได้จาก</a:t>
            </a:r>
            <a:r>
              <a:rPr lang="th-TH" sz="2400" spc="-2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การกลั่นน้ำมันดิบนั้นจะประมาณร้อยละ </a:t>
            </a:r>
            <a:r>
              <a:rPr lang="en-US" sz="2400" spc="-2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2–25</a:t>
            </a:r>
            <a:r>
              <a:rPr lang="th-TH" sz="2400" spc="-2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ขึ้นอยู่กับแหล่งที่มาของน้ำมันดิบ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2183" y="4340319"/>
            <a:ext cx="86126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8.6.4 น้ำมัน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เชื้อเพลิงเครื่องบิน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มี 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ประเภท 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คือ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b="1" i="1" dirty="0">
              <a:solidFill>
                <a:srgbClr val="7030A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    1. 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น้ำมัน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เชื้อเพลิงเครื่องบินใบพัด (</a:t>
            </a:r>
            <a:r>
              <a:rPr lang="en-US" sz="2400" b="1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Aviation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Gasoline)</a:t>
            </a:r>
          </a:p>
          <a:p>
            <a:pPr algn="thaiDist">
              <a:spcAft>
                <a:spcPts val="0"/>
              </a:spcAft>
            </a:pPr>
            <a:endParaRPr lang="th-TH" sz="800" b="1" i="1" dirty="0" smtClean="0">
              <a:solidFill>
                <a:srgbClr val="00B05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       2.  น้ำมัน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เชื้อเพลิงเครื่องบินไอพ่น (</a:t>
            </a:r>
            <a:r>
              <a:rPr lang="en-US" sz="2400" b="1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Aviation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2400" b="1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Turbine Fuels 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หรือ </a:t>
            </a:r>
            <a:r>
              <a:rPr lang="en-US" sz="2400" b="1" i="1" dirty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Jet Fuels</a:t>
            </a:r>
            <a:r>
              <a:rPr lang="en-US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1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2420" y="851643"/>
            <a:ext cx="8662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8.6.5 น้ำมัน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ดีเซล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(Diesel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Fuel)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เป็นน้ำมันที่ได้จากการกลั่นน้ำมันดิบ สำหรับใช้เฉพาะเครื่องยนต์</a:t>
            </a:r>
            <a:r>
              <a:rPr lang="th-TH" sz="2400" spc="-4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ดีเซล มีลักษณะใสออกเหลืองเล็กน้อย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2419" y="1863419"/>
            <a:ext cx="8662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8.6.6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น้ำมันก๊าด</a:t>
            </a:r>
            <a:r>
              <a:rPr lang="th-TH" sz="2400" b="1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เป็นของผสมของไฮโดรคาร์บอนที่มีจุดเดือดตั้งแต่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150–300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องศาเซลเซียส </a:t>
            </a:r>
            <a:r>
              <a:rPr lang="th-TH" sz="2400" dirty="0">
                <a:latin typeface="Cordia New" panose="020B0304020202020204" pitchFamily="34" charset="-34"/>
                <a:ea typeface="CordiaNew"/>
                <a:cs typeface="Cordia New" panose="020B0304020202020204" pitchFamily="34" charset="-34"/>
              </a:rPr>
              <a:t>ซึ่งมีทั้งพาราฟิน </a:t>
            </a:r>
            <a:r>
              <a:rPr lang="th-TH" sz="2400" dirty="0" err="1">
                <a:latin typeface="Cordia New" panose="020B0304020202020204" pitchFamily="34" charset="-34"/>
                <a:ea typeface="CordiaNew"/>
                <a:cs typeface="Cordia New" panose="020B0304020202020204" pitchFamily="34" charset="-34"/>
              </a:rPr>
              <a:t>แนฟธา</a:t>
            </a:r>
            <a:r>
              <a:rPr lang="th-TH" sz="2400" dirty="0">
                <a:latin typeface="Cordia New" panose="020B0304020202020204" pitchFamily="34" charset="-34"/>
                <a:ea typeface="CordiaNew"/>
                <a:cs typeface="Cordia New" panose="020B0304020202020204" pitchFamily="34" charset="-34"/>
              </a:rPr>
              <a:t> </a:t>
            </a:r>
            <a:r>
              <a:rPr lang="th-TH" sz="2400" dirty="0" err="1">
                <a:latin typeface="Cordia New" panose="020B0304020202020204" pitchFamily="34" charset="-34"/>
                <a:ea typeface="CordiaNew"/>
                <a:cs typeface="Cordia New" panose="020B0304020202020204" pitchFamily="34" charset="-34"/>
              </a:rPr>
              <a:t>และอะ</a:t>
            </a:r>
            <a:r>
              <a:rPr lang="th-TH" sz="2400" dirty="0">
                <a:latin typeface="Cordia New" panose="020B0304020202020204" pitchFamily="34" charset="-34"/>
                <a:ea typeface="CordiaNew"/>
                <a:cs typeface="Cordia New" panose="020B0304020202020204" pitchFamily="34" charset="-34"/>
              </a:rPr>
              <a:t>โร</a:t>
            </a:r>
            <a:r>
              <a:rPr lang="th-TH" sz="2400" dirty="0" err="1">
                <a:latin typeface="Cordia New" panose="020B0304020202020204" pitchFamily="34" charset="-34"/>
                <a:ea typeface="CordiaNew"/>
                <a:cs typeface="Cordia New" panose="020B0304020202020204" pitchFamily="34" charset="-34"/>
              </a:rPr>
              <a:t>มาติกส์</a:t>
            </a:r>
            <a:r>
              <a:rPr lang="th-TH" sz="2400" dirty="0">
                <a:latin typeface="Cordia New" panose="020B0304020202020204" pitchFamily="34" charset="-34"/>
                <a:ea typeface="CordiaNew"/>
                <a:cs typeface="Cordia New" panose="020B0304020202020204" pitchFamily="34" charset="-34"/>
              </a:rPr>
              <a:t>ผสมในอัตราส่วนที่ต่างกันแล้วแต่ที่มาของน้ำมันดิบ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2417" y="2875195"/>
            <a:ext cx="8662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ordiaNew"/>
                <a:cs typeface="Cordia New" panose="020B0304020202020204" pitchFamily="34" charset="-34"/>
              </a:rPr>
              <a:t>8.6.7 น้ำมัน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ordiaNew"/>
                <a:cs typeface="Cordia New" panose="020B0304020202020204" pitchFamily="34" charset="-34"/>
              </a:rPr>
              <a:t>เตา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คือ ผลิตภัณฑ์ที่ได้จากก้นหอกลั่น อันเป็นส่วนตกค้างอยู่หลังจากส่วนเบา ๆ และมีมูลค่าสูง เช่น น้ำมันก๊าดและน้ำมันดีเซล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2416" y="3886971"/>
            <a:ext cx="866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8.6.8 ยาง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มะ</a:t>
            </a:r>
            <a:r>
              <a:rPr lang="th-TH" sz="2400" b="1" dirty="0" err="1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ตอย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Asphalt)</a:t>
            </a:r>
            <a:r>
              <a:rPr lang="en-US" sz="2400" dirty="0">
                <a:solidFill>
                  <a:srgbClr val="008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เป็นสารผสมที่ประกอบด้วยไฮโดรคาร์บอนหลายชนิด และสารอินทรีย์อื่น ๆ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698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1665" y="2269151"/>
            <a:ext cx="8649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8.7.</a:t>
            </a: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 </a:t>
            </a:r>
            <a:r>
              <a:rPr lang="th-TH" sz="2400" b="1" dirty="0" err="1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ไบ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โอดีเซล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เป็นเชื้อเพลิงทดแทนดีเซลธรรมชาติ โดยการนำเอาน้ำมันจากสัตว์หรือพืช เช่น </a:t>
            </a:r>
            <a:r>
              <a:rPr lang="th-TH" sz="2400" spc="-5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ปาล์ม</a:t>
            </a:r>
            <a:r>
              <a:rPr lang="th-TH" sz="2400" spc="-5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น้ำมัน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11665" y="3203836"/>
            <a:ext cx="8649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8.7.3</a:t>
            </a:r>
            <a:r>
              <a:rPr lang="th-TH" sz="240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แก๊ส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ธรรมชาติอัด (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NGV)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เป็นแก๊สเชื้อเพลิงที่มีออก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เทน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เป็นส่วนประกอบ สามารถใช้เป็นเชื้อเพลิงในรถยนต์ได้เช่นเดียวกับน้ำมันเบนซิน แก๊ส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โซฮอล์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น้ำมันดีเซล 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และไบ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โอดีเซล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1665" y="4138522"/>
            <a:ext cx="8649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3275"/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8.7.4  แก๊ส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ชีวภาพ (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Biogas)</a:t>
            </a:r>
            <a:r>
              <a:rPr lang="en-US" sz="2400" dirty="0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คือ แก๊สที่เกิดขึ้นจากการหมักย่อยสลายของสารอินทรีย์ ทั้งจากพืช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และสัตว์ 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ด้วยวิธีทางชีววิทยา (</a:t>
            </a:r>
            <a:r>
              <a:rPr lang="en-US" sz="2400" dirty="0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Biological Treatment) 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ภายใต้สภาวะไร้อากาศ (</a:t>
            </a:r>
            <a:r>
              <a:rPr lang="en-US" sz="2400" dirty="0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Anaerobic Condition) 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องค์ประกอบหลักของแก๊สชีวภาพ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18" y="594256"/>
            <a:ext cx="6934236" cy="36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11665" y="1334466"/>
            <a:ext cx="8866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8.7.1 </a:t>
            </a: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แก๊ส</a:t>
            </a:r>
            <a:r>
              <a:rPr lang="th-TH" sz="2400" b="1" dirty="0" err="1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โซฮอล์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(Gasohol)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เป็นการผสมกันของน้ำมันเบนซินกับเอทา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นอล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ซึ่งผลิตได้จาก 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มันสำปะหลัง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ข้าวโพด อ้อย เป็นต้น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ตัวเชื่อมต่อตรง 2"/>
          <p:cNvCxnSpPr/>
          <p:nvPr/>
        </p:nvCxnSpPr>
        <p:spPr>
          <a:xfrm>
            <a:off x="1061798" y="1202268"/>
            <a:ext cx="30401" cy="4284133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070265" y="1913468"/>
            <a:ext cx="7027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1092199" y="2480734"/>
            <a:ext cx="7027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1092199" y="3064934"/>
            <a:ext cx="7027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1061798" y="3666068"/>
            <a:ext cx="7027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1082964" y="4233335"/>
            <a:ext cx="7027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1092199" y="4817534"/>
            <a:ext cx="7027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1083732" y="5461001"/>
            <a:ext cx="7027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66" y="1782350"/>
            <a:ext cx="6933149" cy="32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32" y="2338167"/>
            <a:ext cx="6933149" cy="31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66" y="2905066"/>
            <a:ext cx="6933149" cy="31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66" y="3442593"/>
            <a:ext cx="6933149" cy="3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66" y="4049662"/>
            <a:ext cx="6933149" cy="38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66" y="4688358"/>
            <a:ext cx="6933149" cy="32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66" y="5251199"/>
            <a:ext cx="6933149" cy="3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17" y="937775"/>
            <a:ext cx="1961392" cy="36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28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1" y="1077636"/>
            <a:ext cx="2414964" cy="40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1" y="1704775"/>
            <a:ext cx="6934236" cy="32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52400" y="2217701"/>
            <a:ext cx="8625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ปิโตรเลียม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คือ สารที่เกิดขึ้นเองตามธรรมชาติ เป็นการผสมกันของโฮโดรคาร์บอนชนิดต่าง 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ๆ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22" y="3293828"/>
            <a:ext cx="290195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-784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240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054" name="Picture 6" descr="Fossil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5"/>
          <a:stretch>
            <a:fillRect/>
          </a:stretch>
        </p:blipFill>
        <p:spPr bwMode="auto">
          <a:xfrm>
            <a:off x="4983358" y="3250966"/>
            <a:ext cx="2306638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298886" y="5858488"/>
            <a:ext cx="2127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การกำเนิดปิโตรเลียม</a:t>
            </a:r>
            <a:endParaRPr lang="th-TH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20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35" y="764739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41747" y="1640992"/>
            <a:ext cx="8674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8.2.1 การ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สำรวจวัดคลื่นไหวสะเทือน (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Seismic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Exploration</a:t>
            </a: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" b="8362"/>
          <a:stretch>
            <a:fillRect/>
          </a:stretch>
        </p:blipFill>
        <p:spPr bwMode="auto">
          <a:xfrm>
            <a:off x="2343819" y="3711036"/>
            <a:ext cx="3113468" cy="242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5771523" y="4791107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แท่นขุดเจาะน้ำมัน</a:t>
            </a:r>
            <a:endParaRPr lang="th-TH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41747" y="1207028"/>
            <a:ext cx="8674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การสำรวจแหล่งปิโตรเลียม สามารถทำได้หลายวิธี คือ</a:t>
            </a:r>
            <a:endParaRPr lang="en-US" sz="2400" b="1" i="1" dirty="0">
              <a:solidFill>
                <a:srgbClr val="7030A0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41747" y="2074956"/>
            <a:ext cx="8674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การ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สำรวจวัดคลื่นไหวสะเทือน (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Seismic Exploration) 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แบ่งเป็น 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ประเภท คือ</a:t>
            </a:r>
            <a:endParaRPr lang="en-US" sz="2400" b="1" i="1" dirty="0">
              <a:solidFill>
                <a:srgbClr val="7030A0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1747" y="2508920"/>
            <a:ext cx="867444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 smtClean="0">
                <a:solidFill>
                  <a:srgbClr val="CC00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1. การ</a:t>
            </a:r>
            <a:r>
              <a:rPr lang="th-TH" sz="2400" dirty="0">
                <a:solidFill>
                  <a:srgbClr val="CC00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สำรวจวัดคลื่นไหวสะเทือนบน</a:t>
            </a:r>
            <a:r>
              <a:rPr lang="th-TH" sz="2400" dirty="0" smtClean="0">
                <a:solidFill>
                  <a:srgbClr val="CC00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พื้นดิน</a:t>
            </a:r>
            <a:r>
              <a:rPr lang="th-TH" sz="2400" b="1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th-TH" sz="700" b="1" dirty="0" smtClean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 smtClean="0">
                <a:solidFill>
                  <a:srgbClr val="CC00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2. การ</a:t>
            </a:r>
            <a:r>
              <a:rPr lang="th-TH" sz="2400" dirty="0">
                <a:solidFill>
                  <a:srgbClr val="CC00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สำรวจวัดคลื่นไหวสะเทือนในทะเล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45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0" y="877658"/>
            <a:ext cx="4103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8.2.2 การ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เจาะสำรวจ</a:t>
            </a:r>
            <a:r>
              <a:rPr lang="th-TH" sz="2400" b="1" dirty="0">
                <a:solidFill>
                  <a:srgbClr val="008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srgbClr val="008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มีขั้นตอน ดังนี้</a:t>
            </a:r>
            <a:endParaRPr lang="th-TH" sz="2400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04800" y="1428828"/>
            <a:ext cx="85953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ขั้นตอน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การเจาะสำรวจ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Exploratory Welt)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เป็นการเจาะสำรวจหลุมแรกบน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โครงสร้างที่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คาดว่าอาจเป็นแหล่ง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ปิโตรเลียม</a:t>
            </a:r>
          </a:p>
          <a:p>
            <a:pPr marL="457200" indent="-457200">
              <a:spcAft>
                <a:spcPts val="0"/>
              </a:spcAft>
              <a:buAutoNum type="arabicPeriod"/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tabLst>
                <a:tab pos="804863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ขั้นตอน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การเจาะหาขอบเขต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(Appraisal Welt)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เป็นการเจาะสำรวจเพิ่มเติมในโครงสร้างที่เจาะพบร่องรอยของปิโตรเลียมจากหลุมสำรวจ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" b="8362"/>
          <a:stretch>
            <a:fillRect/>
          </a:stretch>
        </p:blipFill>
        <p:spPr bwMode="auto">
          <a:xfrm>
            <a:off x="3678525" y="3307144"/>
            <a:ext cx="35115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603442" y="4496679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แท่นขุดเจาะน้ำมัน</a:t>
            </a:r>
            <a:endParaRPr lang="th-TH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665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64" y="799803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59492" y="1209476"/>
            <a:ext cx="862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แก๊ส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ธรรมชาติและแก๊สธรรมชาติเหลว ประกอบด้วย สารประกอบไฮโดรคาร์บอนชนิดต่าง ๆ อย่างเช่น 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มีเทน (</a:t>
            </a:r>
            <a:r>
              <a:rPr lang="en-US" sz="2400" dirty="0">
                <a:solidFill>
                  <a:srgbClr val="00808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CH</a:t>
            </a:r>
            <a:r>
              <a:rPr lang="en-US" sz="2400" baseline="-25000" dirty="0">
                <a:solidFill>
                  <a:srgbClr val="00808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อี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เทน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H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โพ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รเพน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H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บิ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วเทน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H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10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เพนเทน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H</a:t>
            </a:r>
            <a:r>
              <a:rPr lang="en-US" sz="2400" baseline="-250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12</a:t>
            </a:r>
            <a:r>
              <a:rPr lang="th-TH" sz="2400" dirty="0">
                <a:solidFill>
                  <a:srgbClr val="00808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เป็นต้น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9492" y="2009155"/>
            <a:ext cx="862501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400" b="1" dirty="0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ตาราง 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สาร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ต่าง ๆ ที่มีอยู่ในแก๊สธรรมชาติและแก๊สธรรมชาติเหลวและร้อยละโดยปริมาตร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44" y="2611564"/>
            <a:ext cx="6094612" cy="385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" y="870081"/>
            <a:ext cx="6933149" cy="3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217548" y="5905300"/>
            <a:ext cx="5116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ผลิตภัณฑ์ที่เกิดขึ้นจากการกลั่นลำดับส่วนใหญ่หอกลั่น</a:t>
            </a:r>
            <a:endParaRPr lang="th-TH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52" y="1403966"/>
            <a:ext cx="5302519" cy="433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25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7" y="945552"/>
            <a:ext cx="6934236" cy="38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22420" y="1605249"/>
            <a:ext cx="8662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7406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8.5.1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spc="-3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กระบวนการ</a:t>
            </a:r>
            <a:r>
              <a:rPr lang="th-TH" sz="2400" b="1" spc="-3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แตกสลาย</a:t>
            </a:r>
            <a:r>
              <a:rPr lang="th-TH" sz="2400" spc="-3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spc="-3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(Cracking Process</a:t>
            </a:r>
            <a:r>
              <a:rPr lang="en-US" sz="2400" b="1" spc="-3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17" y="2472246"/>
            <a:ext cx="5070265" cy="92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217776" y="3743904"/>
            <a:ext cx="8662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8.5.2 </a:t>
            </a:r>
            <a:r>
              <a:rPr lang="th-TH" sz="2400" b="1" spc="5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กระบวนการ</a:t>
            </a:r>
            <a:r>
              <a:rPr lang="th-TH" sz="2400" b="1" spc="5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รีฟอร์ม</a:t>
            </a:r>
            <a:r>
              <a:rPr lang="th-TH" sz="2400" b="1" spc="50" dirty="0" err="1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มิง</a:t>
            </a:r>
            <a:r>
              <a:rPr lang="th-TH" sz="2400" b="1" spc="5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spc="5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(Reforming</a:t>
            </a:r>
            <a:r>
              <a:rPr lang="th-TH" sz="2400" b="1" spc="5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spc="5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Process)</a:t>
            </a:r>
            <a:r>
              <a:rPr lang="th-TH" sz="2400" spc="5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528" y="4650999"/>
            <a:ext cx="5040554" cy="106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88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2128" y="1037803"/>
            <a:ext cx="8625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8.5.3 การ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ทำ</a:t>
            </a:r>
            <a:r>
              <a:rPr lang="th-TH" sz="2400" b="1" dirty="0" err="1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แอลคิเล</a:t>
            </a: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ชัน 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(Alkylation)</a:t>
            </a:r>
            <a:r>
              <a:rPr lang="th-TH" sz="2400" dirty="0">
                <a:solidFill>
                  <a:srgbClr val="008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91" y="1979867"/>
            <a:ext cx="6898318" cy="105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62128" y="3454652"/>
            <a:ext cx="8625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8.5.4 </a:t>
            </a:r>
            <a:r>
              <a:rPr lang="th-TH" sz="2400" b="1" spc="-20" dirty="0" smtClean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</a:t>
            </a:r>
            <a:r>
              <a:rPr lang="th-TH" sz="2400" b="1" spc="-2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ทำโอลิโก</a:t>
            </a:r>
            <a:r>
              <a:rPr lang="th-TH" sz="2400" b="1" spc="-20" dirty="0" err="1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เมอ</a:t>
            </a:r>
            <a:r>
              <a:rPr lang="th-TH" sz="2400" b="1" spc="-2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ไรเซชัน</a:t>
            </a:r>
            <a:r>
              <a:rPr lang="th-TH" sz="2400" spc="-2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spc="-2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</a:t>
            </a:r>
            <a:r>
              <a:rPr lang="en-US" sz="2400" b="1" spc="-20" dirty="0" err="1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Oligomerization</a:t>
            </a:r>
            <a:r>
              <a:rPr lang="en-US" sz="2400" b="1" spc="-20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r>
              <a:rPr lang="en-US" sz="2400" b="1" spc="-2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71" y="4396716"/>
            <a:ext cx="6751558" cy="106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28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526</Words>
  <Application>Microsoft Office PowerPoint</Application>
  <PresentationFormat>นำเสนอทางหน้าจอ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20" baseType="lpstr">
      <vt:lpstr>Angsana New</vt:lpstr>
      <vt:lpstr>Arial</vt:lpstr>
      <vt:lpstr>Calibri</vt:lpstr>
      <vt:lpstr>Calibri Light</vt:lpstr>
      <vt:lpstr>Cordia New</vt:lpstr>
      <vt:lpstr>CordiaNew</vt:lpstr>
      <vt:lpstr>Times New Roman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Administrator</cp:lastModifiedBy>
  <cp:revision>57</cp:revision>
  <dcterms:created xsi:type="dcterms:W3CDTF">2020-04-24T02:18:59Z</dcterms:created>
  <dcterms:modified xsi:type="dcterms:W3CDTF">2020-05-18T03:58:45Z</dcterms:modified>
</cp:coreProperties>
</file>