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69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1363" y="62"/>
      </p:cViewPr>
      <p:guideLst>
        <p:guide orient="horz" pos="2160"/>
        <p:guide pos="269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9DB5-E043-4991-BF59-3D038E35464A}" type="datetimeFigureOut">
              <a:rPr lang="th-TH" smtClean="0"/>
              <a:t>24/05/66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9DFA-FD9F-41E2-B28E-D3EC2AB5FC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65350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9DB5-E043-4991-BF59-3D038E35464A}" type="datetimeFigureOut">
              <a:rPr lang="th-TH" smtClean="0"/>
              <a:t>24/05/66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9DFA-FD9F-41E2-B28E-D3EC2AB5FC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6149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9DB5-E043-4991-BF59-3D038E35464A}" type="datetimeFigureOut">
              <a:rPr lang="th-TH" smtClean="0"/>
              <a:t>24/05/66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9DFA-FD9F-41E2-B28E-D3EC2AB5FC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57152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9DB5-E043-4991-BF59-3D038E35464A}" type="datetimeFigureOut">
              <a:rPr lang="th-TH" smtClean="0"/>
              <a:t>24/05/66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9DFA-FD9F-41E2-B28E-D3EC2AB5FC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35609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9DB5-E043-4991-BF59-3D038E35464A}" type="datetimeFigureOut">
              <a:rPr lang="th-TH" smtClean="0"/>
              <a:t>24/05/66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9DFA-FD9F-41E2-B28E-D3EC2AB5FC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01679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9DB5-E043-4991-BF59-3D038E35464A}" type="datetimeFigureOut">
              <a:rPr lang="th-TH" smtClean="0"/>
              <a:t>24/05/66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9DFA-FD9F-41E2-B28E-D3EC2AB5FC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4279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9DB5-E043-4991-BF59-3D038E35464A}" type="datetimeFigureOut">
              <a:rPr lang="th-TH" smtClean="0"/>
              <a:t>24/05/66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9DFA-FD9F-41E2-B28E-D3EC2AB5FC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55325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9DB5-E043-4991-BF59-3D038E35464A}" type="datetimeFigureOut">
              <a:rPr lang="th-TH" smtClean="0"/>
              <a:t>24/05/66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9DFA-FD9F-41E2-B28E-D3EC2AB5FC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85994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9DB5-E043-4991-BF59-3D038E35464A}" type="datetimeFigureOut">
              <a:rPr lang="th-TH" smtClean="0"/>
              <a:t>24/05/66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9DFA-FD9F-41E2-B28E-D3EC2AB5FC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78382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9DB5-E043-4991-BF59-3D038E35464A}" type="datetimeFigureOut">
              <a:rPr lang="th-TH" smtClean="0"/>
              <a:t>24/05/66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9DFA-FD9F-41E2-B28E-D3EC2AB5FC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09658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9DB5-E043-4991-BF59-3D038E35464A}" type="datetimeFigureOut">
              <a:rPr lang="th-TH" smtClean="0"/>
              <a:t>24/05/66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9DFA-FD9F-41E2-B28E-D3EC2AB5FC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9207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D9DB5-E043-4991-BF59-3D038E35464A}" type="datetimeFigureOut">
              <a:rPr lang="th-TH" smtClean="0"/>
              <a:t>24/05/66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99DFA-FD9F-41E2-B28E-D3EC2AB5FC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52549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16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29.w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17.bin"/><Relationship Id="rId10" Type="http://schemas.openxmlformats.org/officeDocument/2006/relationships/image" Target="../media/image28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3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image" Target="../media/image33.png"/><Relationship Id="rId7" Type="http://schemas.openxmlformats.org/officeDocument/2006/relationships/image" Target="../media/image35.w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8.bin"/><Relationship Id="rId9" Type="http://schemas.openxmlformats.org/officeDocument/2006/relationships/image" Target="../media/image36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2.emf"/><Relationship Id="rId7" Type="http://schemas.openxmlformats.org/officeDocument/2006/relationships/image" Target="../media/image14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13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5.wmf"/><Relationship Id="rId7" Type="http://schemas.openxmlformats.org/officeDocument/2006/relationships/oleObject" Target="../embeddings/oleObject9.bin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8.wmf"/><Relationship Id="rId4" Type="http://schemas.openxmlformats.org/officeDocument/2006/relationships/image" Target="../media/image5.png"/><Relationship Id="rId9" Type="http://schemas.openxmlformats.org/officeDocument/2006/relationships/oleObject" Target="../embeddings/oleObject10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90A62BF-3414-02E7-FBEC-91715ACE4CCB}"/>
              </a:ext>
            </a:extLst>
          </p:cNvPr>
          <p:cNvSpPr txBox="1"/>
          <p:nvPr/>
        </p:nvSpPr>
        <p:spPr>
          <a:xfrm>
            <a:off x="1506071" y="1407459"/>
            <a:ext cx="63470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dirty="0">
                <a:solidFill>
                  <a:srgbClr val="002060"/>
                </a:solidFill>
              </a:rPr>
              <a:t>หน่วยที่ 2 </a:t>
            </a:r>
          </a:p>
          <a:p>
            <a:pPr algn="ctr"/>
            <a:r>
              <a:rPr lang="th-TH" sz="6000" dirty="0">
                <a:solidFill>
                  <a:srgbClr val="002060"/>
                </a:solidFill>
              </a:rPr>
              <a:t>แรงและสมดุลของแรง</a:t>
            </a:r>
            <a:endParaRPr lang="en-US" sz="6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127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32" y="938191"/>
            <a:ext cx="6934236" cy="32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288099" y="1502210"/>
            <a:ext cx="85561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i="1" spc="-20" dirty="0">
                <a:solidFill>
                  <a:srgbClr val="7030A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จุดศูนย์ถ่วง </a:t>
            </a:r>
            <a:r>
              <a:rPr lang="en-US" sz="2400" b="1" i="1" spc="-20" dirty="0">
                <a:solidFill>
                  <a:srgbClr val="7030A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(Center of Gravity : CG) </a:t>
            </a:r>
            <a:r>
              <a:rPr lang="th-TH" sz="2400" b="1" i="1" spc="-20" dirty="0">
                <a:solidFill>
                  <a:srgbClr val="7030A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หมายถึง จุดที่เหมือนตำแหน่งที่รวมของน้ำหนักของวัตถุทั้งก้อน</a:t>
            </a:r>
            <a:endParaRPr lang="th-TH" sz="2400" b="1" i="1" dirty="0">
              <a:solidFill>
                <a:srgbClr val="7030A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88097" y="2262744"/>
            <a:ext cx="65135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Bef>
                <a:spcPts val="800"/>
              </a:spcBef>
              <a:spcAft>
                <a:spcPts val="0"/>
              </a:spcAft>
              <a:tabLst>
                <a:tab pos="774065" algn="l"/>
                <a:tab pos="914400" algn="l"/>
                <a:tab pos="1130300" algn="l"/>
                <a:tab pos="1379220" algn="l"/>
                <a:tab pos="1511935" algn="l"/>
              </a:tabLst>
            </a:pPr>
            <a:r>
              <a:rPr lang="en-US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2.6.1	</a:t>
            </a:r>
            <a:r>
              <a:rPr lang="th-TH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การหาจุด </a:t>
            </a:r>
            <a:r>
              <a:rPr lang="en-US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CG</a:t>
            </a:r>
            <a:r>
              <a:rPr lang="th-TH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ของวัตถุอย่างง่าย</a:t>
            </a:r>
            <a:endParaRPr lang="en-US" sz="2400" b="1" dirty="0">
              <a:solidFill>
                <a:srgbClr val="984806"/>
              </a:solidFill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88096" y="2724409"/>
            <a:ext cx="85561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0070C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กรณีที่ </a:t>
            </a:r>
            <a:r>
              <a:rPr lang="en-US" sz="2400" b="1" dirty="0">
                <a:solidFill>
                  <a:srgbClr val="0070C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1</a:t>
            </a:r>
            <a:r>
              <a:rPr lang="th-TH" sz="2400" b="1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ถ้าวัตถุมีรูปทรงสมมาตร จุด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CG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จะอยู่ที่กึ่งกลางของรูปทรงนั้นเสมอ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539" y="3433850"/>
            <a:ext cx="2691923" cy="945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สี่เหลี่ยมผืนผ้า 5"/>
          <p:cNvSpPr/>
          <p:nvPr/>
        </p:nvSpPr>
        <p:spPr>
          <a:xfrm>
            <a:off x="288095" y="4661821"/>
            <a:ext cx="85561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0070C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กรณีที่ </a:t>
            </a:r>
            <a:r>
              <a:rPr lang="en-US" sz="2400" b="1" dirty="0">
                <a:solidFill>
                  <a:srgbClr val="0070C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2</a:t>
            </a:r>
            <a:r>
              <a:rPr lang="en-US" sz="2400" b="1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ถ้าวัตถุนั้นเป็นรูปทรงที่ไม่สมมาตร สามารถหาจุด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CG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ได้โดย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778" y="5231959"/>
            <a:ext cx="1357463" cy="8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430" y="5132261"/>
            <a:ext cx="630238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19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84731" y="883248"/>
            <a:ext cx="8668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Bef>
                <a:spcPts val="800"/>
              </a:spcBef>
              <a:spcAft>
                <a:spcPts val="0"/>
              </a:spcAft>
              <a:tabLst>
                <a:tab pos="774065" algn="l"/>
                <a:tab pos="914400" algn="l"/>
                <a:tab pos="1130300" algn="l"/>
                <a:tab pos="1379220" algn="l"/>
                <a:tab pos="1511935" algn="l"/>
              </a:tabLst>
            </a:pPr>
            <a:r>
              <a:rPr lang="en-US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2.6.</a:t>
            </a:r>
            <a:r>
              <a:rPr lang="th-TH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2	การหาจุด </a:t>
            </a:r>
            <a:r>
              <a:rPr lang="en-US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CG</a:t>
            </a:r>
            <a:r>
              <a:rPr lang="th-TH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ของวัตถุโดยการคำนวณ</a:t>
            </a:r>
            <a:endParaRPr lang="en-US" sz="2400" b="1" dirty="0">
              <a:solidFill>
                <a:srgbClr val="984806"/>
              </a:solidFill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615" y="1539176"/>
            <a:ext cx="2177119" cy="167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วัตถุ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9999249"/>
              </p:ext>
            </p:extLst>
          </p:nvPr>
        </p:nvGraphicFramePr>
        <p:xfrm>
          <a:off x="5013667" y="1898301"/>
          <a:ext cx="182603" cy="264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2280" imgH="177480" progId="Equation.DSMT4">
                  <p:embed/>
                </p:oleObj>
              </mc:Choice>
              <mc:Fallback>
                <p:oleObj name="Equation" r:id="rId3" imgW="152280" imgH="177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3667" y="1898301"/>
                        <a:ext cx="182603" cy="2646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 sz="240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graphicFrame>
        <p:nvGraphicFramePr>
          <p:cNvPr id="6" name="วัตถุ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7817373"/>
              </p:ext>
            </p:extLst>
          </p:nvPr>
        </p:nvGraphicFramePr>
        <p:xfrm>
          <a:off x="5675193" y="1471581"/>
          <a:ext cx="657860" cy="853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69900" imgH="609600" progId="Equation.DSMT4">
                  <p:embed/>
                </p:oleObj>
              </mc:Choice>
              <mc:Fallback>
                <p:oleObj name="Equation" r:id="rId5" imgW="469900" imgH="609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5193" y="1471581"/>
                        <a:ext cx="657860" cy="8534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 sz="240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graphicFrame>
        <p:nvGraphicFramePr>
          <p:cNvPr id="9" name="วัตถุ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3686841"/>
              </p:ext>
            </p:extLst>
          </p:nvPr>
        </p:nvGraphicFramePr>
        <p:xfrm>
          <a:off x="5675193" y="2416562"/>
          <a:ext cx="622030" cy="853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44307" imgH="609336" progId="Equation.DSMT4">
                  <p:embed/>
                </p:oleObj>
              </mc:Choice>
              <mc:Fallback>
                <p:oleObj name="Equation" r:id="rId7" imgW="444307" imgH="609336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5193" y="2416562"/>
                        <a:ext cx="622030" cy="8530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 sz="240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graphicFrame>
        <p:nvGraphicFramePr>
          <p:cNvPr id="11" name="วัตถุ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3287246"/>
              </p:ext>
            </p:extLst>
          </p:nvPr>
        </p:nvGraphicFramePr>
        <p:xfrm>
          <a:off x="5013667" y="2771854"/>
          <a:ext cx="213083" cy="248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52202" imgH="177569" progId="Equation.DSMT4">
                  <p:embed/>
                </p:oleObj>
              </mc:Choice>
              <mc:Fallback>
                <p:oleObj name="Equation" r:id="rId9" imgW="152202" imgH="177569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3667" y="2771854"/>
                        <a:ext cx="213083" cy="2485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สี่เหลี่ยมผืนผ้า 11"/>
          <p:cNvSpPr/>
          <p:nvPr/>
        </p:nvSpPr>
        <p:spPr>
          <a:xfrm>
            <a:off x="5288950" y="1819504"/>
            <a:ext cx="3177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=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5322105" y="2665319"/>
            <a:ext cx="3177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=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217503" y="3395249"/>
            <a:ext cx="699230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โดยที่ </a:t>
            </a:r>
            <a:endParaRPr lang="en-US" sz="2400" dirty="0"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0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 sz="240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graphicFrame>
        <p:nvGraphicFramePr>
          <p:cNvPr id="23" name="วัตถุ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7594712"/>
              </p:ext>
            </p:extLst>
          </p:nvPr>
        </p:nvGraphicFramePr>
        <p:xfrm>
          <a:off x="1044387" y="3516866"/>
          <a:ext cx="237996" cy="282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52202" imgH="177569" progId="Equation.DSMT4">
                  <p:embed/>
                </p:oleObj>
              </mc:Choice>
              <mc:Fallback>
                <p:oleObj name="Equation" r:id="rId11" imgW="152202" imgH="177569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387" y="3516866"/>
                        <a:ext cx="237996" cy="2826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สี่เหลี่ยมผืนผ้า 23"/>
          <p:cNvSpPr/>
          <p:nvPr/>
        </p:nvSpPr>
        <p:spPr>
          <a:xfrm>
            <a:off x="1094492" y="3395249"/>
            <a:ext cx="783835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15000"/>
              </a:lnSpc>
              <a:spcAft>
                <a:spcPts val="0"/>
              </a:spcAft>
              <a:tabLst>
                <a:tab pos="1620520" algn="l"/>
              </a:tabLst>
            </a:pP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  =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 ตำแหน่งของจุด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CG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ของวัตถุเมื่อเทียบกับจุดกำเนิด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(Origin)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ตามแนวแกน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x</a:t>
            </a:r>
            <a:endParaRPr lang="en-US" sz="2400" dirty="0"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26" name="วัตถุ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9677080"/>
              </p:ext>
            </p:extLst>
          </p:nvPr>
        </p:nvGraphicFramePr>
        <p:xfrm>
          <a:off x="879688" y="4430103"/>
          <a:ext cx="402695" cy="212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53780" imgH="152268" progId="Equation.DSMT4">
                  <p:embed/>
                </p:oleObj>
              </mc:Choice>
              <mc:Fallback>
                <p:oleObj name="Equation" r:id="rId13" imgW="253780" imgH="152268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9688" y="4430103"/>
                        <a:ext cx="402695" cy="2121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28" name="วัตถุ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0582528"/>
              </p:ext>
            </p:extLst>
          </p:nvPr>
        </p:nvGraphicFramePr>
        <p:xfrm>
          <a:off x="1044387" y="3971301"/>
          <a:ext cx="195198" cy="2317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52202" imgH="177569" progId="Equation.DSMT4">
                  <p:embed/>
                </p:oleObj>
              </mc:Choice>
              <mc:Fallback>
                <p:oleObj name="Equation" r:id="rId15" imgW="152202" imgH="177569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387" y="3971301"/>
                        <a:ext cx="195198" cy="2317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สี่เหลี่ยมผืนผ้า 28"/>
          <p:cNvSpPr/>
          <p:nvPr/>
        </p:nvSpPr>
        <p:spPr>
          <a:xfrm>
            <a:off x="1332488" y="3834434"/>
            <a:ext cx="7553358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15000"/>
              </a:lnSpc>
              <a:spcAft>
                <a:spcPts val="0"/>
              </a:spcAft>
              <a:tabLst>
                <a:tab pos="538163" algn="l"/>
                <a:tab pos="1619250" algn="l"/>
              </a:tabLst>
            </a:pP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=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 ตำแหน่งของจุด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CG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ของวัตถุเมื่อเทียบกับจุดกำเนิด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(Origin)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ตามแนวแกน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y</a:t>
            </a:r>
            <a:endParaRPr lang="en-US" sz="1600" dirty="0"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231727" y="4238671"/>
            <a:ext cx="8701115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thaiDist">
              <a:lnSpc>
                <a:spcPct val="115000"/>
              </a:lnSpc>
              <a:spcAft>
                <a:spcPts val="0"/>
              </a:spcAft>
              <a:tabLst>
                <a:tab pos="1620520" algn="l"/>
              </a:tabLst>
            </a:pPr>
            <a:r>
              <a:rPr lang="en-US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      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=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 น้ำหนักรวมของวัตถุ</a:t>
            </a:r>
            <a:endParaRPr lang="en-US" sz="2400" dirty="0"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lnSpc>
                <a:spcPct val="115000"/>
              </a:lnSpc>
              <a:spcAft>
                <a:spcPts val="0"/>
              </a:spcAft>
              <a:tabLst>
                <a:tab pos="1620520" algn="l"/>
              </a:tabLst>
            </a:pP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w</a:t>
            </a:r>
            <a:r>
              <a:rPr lang="en-US" sz="2400" baseline="-250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1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, w</a:t>
            </a:r>
            <a:r>
              <a:rPr lang="en-US" sz="2400" baseline="-250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2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,…, </a:t>
            </a:r>
            <a:r>
              <a:rPr lang="en-US" sz="2400" dirty="0" err="1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w</a:t>
            </a:r>
            <a:r>
              <a:rPr lang="en-US" sz="2400" baseline="-25000" dirty="0" err="1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n</a:t>
            </a:r>
            <a:r>
              <a:rPr lang="en-US" sz="2400" baseline="-250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=	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น้ำหนักของแต่ละอนุภาค</a:t>
            </a:r>
            <a:endParaRPr lang="en-US" sz="2400" dirty="0"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lnSpc>
                <a:spcPct val="115000"/>
              </a:lnSpc>
              <a:spcAft>
                <a:spcPts val="0"/>
              </a:spcAft>
              <a:tabLst>
                <a:tab pos="1620520" algn="l"/>
              </a:tabLst>
            </a:pP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x</a:t>
            </a:r>
            <a:r>
              <a:rPr lang="en-US" sz="2400" baseline="-250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1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, x</a:t>
            </a:r>
            <a:r>
              <a:rPr lang="en-US" sz="2400" baseline="-250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2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,…, </a:t>
            </a:r>
            <a:r>
              <a:rPr lang="en-US" sz="2400" dirty="0" err="1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x</a:t>
            </a:r>
            <a:r>
              <a:rPr lang="en-US" sz="2400" baseline="-25000" dirty="0" err="1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n</a:t>
            </a:r>
            <a:r>
              <a:rPr lang="en-US" sz="2400" baseline="-250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   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=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ตำแหน่งของจุด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CG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ของแต่ละอนุภาคเมื่อเทียบกับจุดกำเนิด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(Origin)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ตามแนวแกน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x</a:t>
            </a:r>
          </a:p>
          <a:p>
            <a:pPr algn="thaiDist">
              <a:lnSpc>
                <a:spcPct val="115000"/>
              </a:lnSpc>
              <a:spcAft>
                <a:spcPts val="0"/>
              </a:spcAft>
              <a:tabLst>
                <a:tab pos="1620520" algn="l"/>
              </a:tabLst>
            </a:pP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y, y</a:t>
            </a:r>
            <a:r>
              <a:rPr lang="en-US" sz="2400" baseline="-250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2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,…, </a:t>
            </a:r>
            <a:r>
              <a:rPr lang="en-US" sz="2400" dirty="0" err="1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y</a:t>
            </a:r>
            <a:r>
              <a:rPr lang="en-US" sz="2400" baseline="-25000" dirty="0" err="1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n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   =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ตำแหน่งของจุด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CG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ของแต่ละอนุภาคเมื่อเทียบกับจุดกำเนิด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(Origin)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ตามแนวแกน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y</a:t>
            </a:r>
            <a:endParaRPr lang="en-US" sz="2400" dirty="0"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5512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1" grpId="0"/>
      <p:bldP spid="24" grpId="0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82" y="1011352"/>
            <a:ext cx="6934236" cy="32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324682" y="1613637"/>
            <a:ext cx="85227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แรงและสมดุลของแรงเกิดขึ้นอยู่รอบ ๆ ตัวเราอยู่ตลอดเวลา สังเกตได้จากการหยุดนิ่งของวัตถุ การเคลื่อนที่ของวัตถุด้วยความเร็วคงที่ และแรงภายนอกที่กระทำต่อวัตถุ ซึ่งเราสามารถพบเห็นปรากฏการณ์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65413" y="2787508"/>
            <a:ext cx="8582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982663" algn="l"/>
              </a:tabLst>
            </a:pPr>
            <a:r>
              <a:rPr lang="th-TH" sz="2400" b="1" dirty="0">
                <a:solidFill>
                  <a:srgbClr val="CC006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ตัวอย่าง 	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จากรูปที่กำหนดให้ จะต้องออกแรง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F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ในการดึงกล่องบรรจุชิ้นส่วนเครื่องยนต์ดีเซล</a:t>
            </a:r>
            <a:r>
              <a:rPr lang="th-TH" sz="2400" spc="-3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เท่าไร 	กล่องจึงจะเคลื่อนที่ด้วยความเร็วคงที่ (กำหนดให้สัมประสิทธิ์ความเสียดทาน                                	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จลน์ มีค่าเท่ากับ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0.7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)</a:t>
            </a:r>
            <a:endParaRPr lang="en-US" sz="2400" dirty="0"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628" y="4176917"/>
            <a:ext cx="2279919" cy="181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779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97159" y="631276"/>
            <a:ext cx="2714205" cy="4478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  <a:spcAft>
                <a:spcPts val="0"/>
              </a:spcAft>
            </a:pPr>
            <a:r>
              <a:rPr lang="th-TH" sz="2400" b="1" dirty="0">
                <a:solidFill>
                  <a:srgbClr val="FF0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วิธีทำ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วัตถุอยู่ในสภาวะสมดุล</a:t>
            </a:r>
            <a:endParaRPr lang="en-US" sz="2400" dirty="0"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023" y="1260749"/>
            <a:ext cx="827072" cy="908303"/>
          </a:xfrm>
          <a:prstGeom prst="rect">
            <a:avLst/>
          </a:prstGeom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774" y="1006845"/>
            <a:ext cx="2255634" cy="1345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วัตถุ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4907712"/>
              </p:ext>
            </p:extLst>
          </p:nvPr>
        </p:nvGraphicFramePr>
        <p:xfrm>
          <a:off x="899944" y="2506551"/>
          <a:ext cx="446590" cy="391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3800" imgH="228600" progId="Equation.DSMT4">
                  <p:embed/>
                </p:oleObj>
              </mc:Choice>
              <mc:Fallback>
                <p:oleObj name="Equation" r:id="rId4" imgW="253800" imgH="228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944" y="2506551"/>
                        <a:ext cx="446590" cy="3914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สี่เหลี่ยมผืนผ้า 12"/>
          <p:cNvSpPr/>
          <p:nvPr/>
        </p:nvSpPr>
        <p:spPr>
          <a:xfrm>
            <a:off x="1347268" y="2506551"/>
            <a:ext cx="7439677" cy="1495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  <a:spcAft>
                <a:spcPts val="0"/>
              </a:spcAft>
              <a:tabLst>
                <a:tab pos="87313" algn="l"/>
                <a:tab pos="2249488" algn="r"/>
              </a:tabLst>
            </a:pP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=  0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หรือ แรงขึ้น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  =	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  แรงลง</a:t>
            </a:r>
            <a:endParaRPr lang="en-US" sz="2400" dirty="0"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95000"/>
              </a:lnSpc>
              <a:spcAft>
                <a:spcPts val="0"/>
              </a:spcAft>
              <a:tabLst>
                <a:tab pos="87313" algn="l"/>
                <a:tab pos="2249488" algn="r"/>
              </a:tabLst>
            </a:pP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                    N    =    	mgcos45</a:t>
            </a:r>
            <a:r>
              <a:rPr lang="en-US" sz="2400" baseline="300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o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</a:p>
          <a:p>
            <a:pPr>
              <a:lnSpc>
                <a:spcPct val="95000"/>
              </a:lnSpc>
              <a:spcAft>
                <a:spcPts val="0"/>
              </a:spcAft>
              <a:tabLst>
                <a:tab pos="87313" algn="l"/>
                <a:tab pos="2249488" algn="r"/>
              </a:tabLst>
            </a:pP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                          =    	(400)(10)cos45</a:t>
            </a:r>
            <a:r>
              <a:rPr lang="en-US" sz="2400" baseline="300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o</a:t>
            </a:r>
            <a:endParaRPr lang="th-TH" sz="2400" dirty="0"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95000"/>
              </a:lnSpc>
              <a:spcAft>
                <a:spcPts val="0"/>
              </a:spcAft>
              <a:tabLst>
                <a:tab pos="87313" algn="l"/>
                <a:tab pos="2249488" algn="r"/>
              </a:tabLst>
            </a:pP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แรงปฏิกิริยา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(N)   =	     2828.43 N </a:t>
            </a:r>
            <a:endParaRPr lang="en-US" sz="2400" dirty="0"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graphicFrame>
        <p:nvGraphicFramePr>
          <p:cNvPr id="15" name="วัตถุ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2633403"/>
              </p:ext>
            </p:extLst>
          </p:nvPr>
        </p:nvGraphicFramePr>
        <p:xfrm>
          <a:off x="899944" y="4173000"/>
          <a:ext cx="381000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3800" imgH="228600" progId="Equation.DSMT4">
                  <p:embed/>
                </p:oleObj>
              </mc:Choice>
              <mc:Fallback>
                <p:oleObj name="Equation" r:id="rId6" imgW="253800" imgH="2286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944" y="4173000"/>
                        <a:ext cx="381000" cy="3349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สี่เหลี่ยมผืนผ้า 21"/>
          <p:cNvSpPr/>
          <p:nvPr/>
        </p:nvSpPr>
        <p:spPr>
          <a:xfrm>
            <a:off x="899944" y="4089643"/>
            <a:ext cx="3219151" cy="4431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>
              <a:lnSpc>
                <a:spcPct val="95000"/>
              </a:lnSpc>
              <a:spcAft>
                <a:spcPts val="0"/>
              </a:spcAft>
            </a:pP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= 0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หรือ แรงขวา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=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   แรงซ้าย</a:t>
            </a:r>
            <a:endParaRPr lang="en-US" sz="2400" dirty="0"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2132714" y="4490921"/>
            <a:ext cx="2457083" cy="4431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>
              <a:lnSpc>
                <a:spcPct val="95000"/>
              </a:lnSpc>
              <a:spcAft>
                <a:spcPts val="0"/>
              </a:spcAft>
              <a:tabLst>
                <a:tab pos="2250440" algn="r"/>
              </a:tabLst>
            </a:pP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F   =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f + mgsin45</a:t>
            </a:r>
            <a:r>
              <a:rPr lang="en-US" sz="2400" baseline="300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o</a:t>
            </a:r>
            <a:endParaRPr lang="en-US" sz="2400" dirty="0"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graphicFrame>
        <p:nvGraphicFramePr>
          <p:cNvPr id="28" name="วัตถุ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0013425"/>
              </p:ext>
            </p:extLst>
          </p:nvPr>
        </p:nvGraphicFramePr>
        <p:xfrm>
          <a:off x="3301268" y="4880072"/>
          <a:ext cx="335863" cy="419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0417" imgH="241195" progId="Equation.DSMT4">
                  <p:embed/>
                </p:oleObj>
              </mc:Choice>
              <mc:Fallback>
                <p:oleObj name="Equation" r:id="rId8" imgW="190417" imgH="241195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1268" y="4880072"/>
                        <a:ext cx="335863" cy="4198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สี่เหลี่ยมผืนผ้า 28"/>
          <p:cNvSpPr/>
          <p:nvPr/>
        </p:nvSpPr>
        <p:spPr>
          <a:xfrm>
            <a:off x="3518944" y="4885156"/>
            <a:ext cx="14253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N + mgsin45</a:t>
            </a:r>
            <a:r>
              <a:rPr lang="en-US" sz="2400" baseline="300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o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1817379" y="5429805"/>
            <a:ext cx="4671472" cy="4431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>
              <a:lnSpc>
                <a:spcPct val="95000"/>
              </a:lnSpc>
              <a:spcAft>
                <a:spcPts val="0"/>
              </a:spcAft>
              <a:tabLst>
                <a:tab pos="2250440" algn="r"/>
              </a:tabLst>
            </a:pP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        =     	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(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0.7)(2828.43) + (400)(10)(0.707)</a:t>
            </a:r>
            <a:endParaRPr lang="en-US" sz="2400" dirty="0"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31" name="สี่เหลี่ยมผืนผ้า 30"/>
          <p:cNvSpPr/>
          <p:nvPr/>
        </p:nvSpPr>
        <p:spPr>
          <a:xfrm>
            <a:off x="632564" y="582857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จะต้องออกแรง (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F)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    =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4807.9 N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9456" name="สี่เหลี่ยมผืนผ้า 19455"/>
          <p:cNvSpPr/>
          <p:nvPr/>
        </p:nvSpPr>
        <p:spPr>
          <a:xfrm>
            <a:off x="2852506" y="4859761"/>
            <a:ext cx="3177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=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65495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9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/>
      <p:bldP spid="23" grpId="0"/>
      <p:bldP spid="29" grpId="0"/>
      <p:bldP spid="30" grpId="0"/>
      <p:bldP spid="31" grpId="0"/>
      <p:bldP spid="1945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ตัวเชื่อมต่อตรง 9"/>
          <p:cNvCxnSpPr/>
          <p:nvPr/>
        </p:nvCxnSpPr>
        <p:spPr>
          <a:xfrm>
            <a:off x="1093964" y="1075040"/>
            <a:ext cx="0" cy="4188492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ตัวเชื่อมต่อตรง 10"/>
          <p:cNvCxnSpPr/>
          <p:nvPr/>
        </p:nvCxnSpPr>
        <p:spPr>
          <a:xfrm>
            <a:off x="1114075" y="3033596"/>
            <a:ext cx="601133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ตัวเชื่อมต่อตรง 11"/>
          <p:cNvCxnSpPr/>
          <p:nvPr/>
        </p:nvCxnSpPr>
        <p:spPr>
          <a:xfrm>
            <a:off x="1093964" y="3583929"/>
            <a:ext cx="601133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ตัวเชื่อมต่อตรง 12"/>
          <p:cNvCxnSpPr/>
          <p:nvPr/>
        </p:nvCxnSpPr>
        <p:spPr>
          <a:xfrm>
            <a:off x="1093964" y="4134262"/>
            <a:ext cx="601133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ตัวเชื่อมต่อตรง 13"/>
          <p:cNvCxnSpPr/>
          <p:nvPr/>
        </p:nvCxnSpPr>
        <p:spPr>
          <a:xfrm>
            <a:off x="1093964" y="4684596"/>
            <a:ext cx="601133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ตัวเชื่อมต่อตรง 14"/>
          <p:cNvCxnSpPr/>
          <p:nvPr/>
        </p:nvCxnSpPr>
        <p:spPr>
          <a:xfrm>
            <a:off x="1077030" y="5234931"/>
            <a:ext cx="601133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ตัวเชื่อมต่อตรง 15"/>
          <p:cNvCxnSpPr/>
          <p:nvPr/>
        </p:nvCxnSpPr>
        <p:spPr>
          <a:xfrm>
            <a:off x="1093964" y="2483263"/>
            <a:ext cx="601133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ตัวเชื่อมต่อตรง 16"/>
          <p:cNvCxnSpPr/>
          <p:nvPr/>
        </p:nvCxnSpPr>
        <p:spPr>
          <a:xfrm>
            <a:off x="1114075" y="1932930"/>
            <a:ext cx="601133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249" y="1790865"/>
            <a:ext cx="6934236" cy="31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249" y="2331697"/>
            <a:ext cx="6934236" cy="31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249" y="2887783"/>
            <a:ext cx="6934236" cy="31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249" y="3436242"/>
            <a:ext cx="6934236" cy="31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249" y="3984701"/>
            <a:ext cx="6934236" cy="32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249" y="4533160"/>
            <a:ext cx="6934236" cy="32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249" y="5091144"/>
            <a:ext cx="6934236" cy="32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96" y="812130"/>
            <a:ext cx="2112268" cy="396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672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655" y="723980"/>
            <a:ext cx="2234987" cy="372498"/>
          </a:xfrm>
          <a:prstGeom prst="rect">
            <a:avLst/>
          </a:prstGeom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55" y="1226495"/>
            <a:ext cx="6934236" cy="31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291641" y="1671013"/>
            <a:ext cx="85814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เมื่อมีแรงมากระทำต่อวัตถุ แรงจะสามารถทำให้วัตถุเปลี่ยนแปลงรูปร่าง เปลี่ยนแปลงความเร็วหรือเปลี่ยนแปลงทิศทางของการเคลื่อนที่ได้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81287" y="2447585"/>
            <a:ext cx="858142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774065" algn="l"/>
                <a:tab pos="914400" algn="l"/>
                <a:tab pos="1130300" algn="l"/>
                <a:tab pos="1379220" algn="l"/>
                <a:tab pos="1511935" algn="l"/>
              </a:tabLst>
            </a:pPr>
            <a:r>
              <a:rPr lang="th-TH" sz="2400" b="1" i="1" dirty="0">
                <a:solidFill>
                  <a:srgbClr val="7030A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ชนิดของแรง แรงสามารถแบ่งเป็นแบบต่าง ๆ ได้ ดังต่อไปนี้</a:t>
            </a:r>
            <a:endParaRPr lang="en-US" sz="2400" b="1" i="1" dirty="0">
              <a:solidFill>
                <a:srgbClr val="7030A0"/>
              </a:solidFill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719138" algn="l"/>
                <a:tab pos="773113" algn="l"/>
                <a:tab pos="914400" algn="l"/>
                <a:tab pos="1130300" algn="l"/>
                <a:tab pos="1377950" algn="l"/>
                <a:tab pos="1511300" algn="l"/>
                <a:tab pos="773113" algn="l"/>
                <a:tab pos="914400" algn="l"/>
                <a:tab pos="1130300" algn="l"/>
                <a:tab pos="1377950" algn="l"/>
                <a:tab pos="1511300" algn="l"/>
              </a:tabLst>
            </a:pPr>
            <a:r>
              <a:rPr lang="th-TH" sz="2400" b="1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en-US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1.</a:t>
            </a:r>
            <a:r>
              <a:rPr lang="th-TH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แรงย่อย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หมายถึง แรงที่เป็นส่วนประกอบของแรงลัพธ์</a:t>
            </a:r>
            <a:endParaRPr lang="en-US" sz="2400" dirty="0"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719138" algn="l"/>
                <a:tab pos="773113" algn="l"/>
                <a:tab pos="914400" algn="l"/>
                <a:tab pos="1130300" algn="l"/>
                <a:tab pos="1377950" algn="l"/>
                <a:tab pos="1511300" algn="l"/>
                <a:tab pos="773113" algn="l"/>
                <a:tab pos="914400" algn="l"/>
                <a:tab pos="1130300" algn="l"/>
                <a:tab pos="1377950" algn="l"/>
                <a:tab pos="1511300" algn="l"/>
              </a:tabLst>
            </a:pP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en-US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2.</a:t>
            </a:r>
            <a:r>
              <a:rPr lang="th-TH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แรงลัพธ์</a:t>
            </a:r>
            <a:r>
              <a:rPr lang="th-TH" sz="2400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หมายถึง แรงที่เกิดจากแรงย่อยทั้งหมดมารวมกัน และรวมกันแบบปริมาณเวกเตอร์</a:t>
            </a:r>
            <a:endParaRPr lang="en-US" sz="2400" dirty="0"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719138" algn="l"/>
                <a:tab pos="773113" algn="l"/>
                <a:tab pos="914400" algn="l"/>
                <a:tab pos="1130300" algn="l"/>
                <a:tab pos="1377950" algn="l"/>
                <a:tab pos="1511300" algn="l"/>
                <a:tab pos="773113" algn="l"/>
                <a:tab pos="914400" algn="l"/>
                <a:tab pos="1130300" algn="l"/>
                <a:tab pos="1377950" algn="l"/>
                <a:tab pos="1511300" algn="l"/>
              </a:tabLst>
            </a:pP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en-US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3.</a:t>
            </a:r>
            <a:r>
              <a:rPr lang="th-TH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th-TH" sz="2400" b="1" spc="-20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แรงขนาน</a:t>
            </a:r>
            <a:r>
              <a:rPr lang="th-TH" sz="2400" spc="-20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th-TH" sz="2400" spc="-2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หมายถึง แรงที่มีทิศทางขนานกัน อาจไปทางเดียวกัน หรือตรงกันข้ามก็ได้ การรวมแรง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จะรวมกันอย่างปริมาณเวกเตอร์ </a:t>
            </a:r>
          </a:p>
          <a:p>
            <a:pPr algn="thaiDist">
              <a:spcAft>
                <a:spcPts val="0"/>
              </a:spcAft>
              <a:tabLst>
                <a:tab pos="719138" algn="l"/>
                <a:tab pos="773113" algn="l"/>
                <a:tab pos="914400" algn="l"/>
                <a:tab pos="1130300" algn="l"/>
                <a:tab pos="1377950" algn="l"/>
                <a:tab pos="1511300" algn="l"/>
                <a:tab pos="773113" algn="l"/>
                <a:tab pos="914400" algn="l"/>
                <a:tab pos="1130300" algn="l"/>
                <a:tab pos="1377950" algn="l"/>
                <a:tab pos="1511300" algn="l"/>
              </a:tabLst>
            </a:pP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en-US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4. </a:t>
            </a:r>
            <a:r>
              <a:rPr lang="th-TH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แรงหมุน</a:t>
            </a:r>
            <a:r>
              <a:rPr lang="th-TH" sz="2400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หมายถึง แรงที่กระทำต่อวัตถุ แล้วทำให้วัตถุนั้นเกิดการหมุนรอบจุดหมุน โดยผลของการหมุนจะเรียกว่า “โมเมนต์” เช่น การเปิดหรือปิดประตู</a:t>
            </a:r>
            <a:endParaRPr lang="en-US" sz="2400" dirty="0"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tabLst>
                <a:tab pos="719138" algn="l"/>
              </a:tabLst>
            </a:pP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en-US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5.</a:t>
            </a:r>
            <a:r>
              <a:rPr lang="th-TH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แรงคู่ควบ</a:t>
            </a:r>
            <a:r>
              <a:rPr lang="th-TH" sz="2400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หมายถึง แรง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2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แรงที่มีขนาดเท่ากัน แต่มีทิศทางตรงข้ามกันมากระทำต่อวัตถุ โดยแรงจะต้องไม่อยู่ในแนวเส้นตรงเดียวกัน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0757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62468" y="568790"/>
            <a:ext cx="86021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774065" algn="l"/>
                <a:tab pos="914400" algn="l"/>
                <a:tab pos="1130300" algn="l"/>
                <a:tab pos="1379220" algn="l"/>
                <a:tab pos="1511935" algn="l"/>
                <a:tab pos="540385" algn="l"/>
                <a:tab pos="774065" algn="l"/>
                <a:tab pos="914400" algn="l"/>
                <a:tab pos="1130300" algn="l"/>
                <a:tab pos="1379220" algn="l"/>
                <a:tab pos="1511935" algn="l"/>
              </a:tabLst>
            </a:pPr>
            <a:r>
              <a:rPr lang="en-US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6.</a:t>
            </a:r>
            <a:r>
              <a:rPr lang="th-TH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แรงดึง</a:t>
            </a:r>
            <a:r>
              <a:rPr lang="th-TH" sz="2400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หมายถึง แรงที่มีทิศทางเดียวกับการเคลื่อนที่ของวัตถุหรือทิศทางเดียวกับแรงที่พยายามจะทำให้วัตถุเกิดการเคลื่อนที่</a:t>
            </a:r>
            <a:endParaRPr lang="en-US" sz="2400" dirty="0"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774065" algn="l"/>
                <a:tab pos="914400" algn="l"/>
                <a:tab pos="1130300" algn="l"/>
                <a:tab pos="1379220" algn="l"/>
                <a:tab pos="1511935" algn="l"/>
                <a:tab pos="540385" algn="l"/>
                <a:tab pos="774065" algn="l"/>
                <a:tab pos="914400" algn="l"/>
                <a:tab pos="1130300" algn="l"/>
                <a:tab pos="1379220" algn="l"/>
                <a:tab pos="1511935" algn="l"/>
              </a:tabLst>
            </a:pP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en-US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7.</a:t>
            </a:r>
            <a:r>
              <a:rPr lang="th-TH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แรงต้าน</a:t>
            </a:r>
            <a:r>
              <a:rPr lang="th-TH" sz="2400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หมายถึง แรงที่มีทิศทางต่อต้านการเคลื่อนที่หรือทิศทางตรงข้ามกับแรงที่พยายามจะทำให้วัตถุเกิดการเคลื่อนที่ เช่น แรงเสียดทานที่วัตถุกระทำกับพื้น </a:t>
            </a:r>
            <a:endParaRPr lang="en-US" sz="2400" dirty="0"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774065" algn="l"/>
                <a:tab pos="914400" algn="l"/>
                <a:tab pos="1130300" algn="l"/>
                <a:tab pos="1379220" algn="l"/>
                <a:tab pos="1511935" algn="l"/>
                <a:tab pos="540385" algn="l"/>
                <a:tab pos="774065" algn="l"/>
                <a:tab pos="914400" algn="l"/>
                <a:tab pos="1130300" algn="l"/>
                <a:tab pos="1379220" algn="l"/>
                <a:tab pos="1511935" algn="l"/>
              </a:tabLst>
            </a:pP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en-US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8.</a:t>
            </a:r>
            <a:r>
              <a:rPr lang="th-TH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แรงเข้าสู่ศูนย์กลาง</a:t>
            </a:r>
            <a:r>
              <a:rPr lang="th-TH" sz="2400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หมายถึง แรงที่มีทิศเข้าหาศูนย์กลางของวงกลมหรือทรงกลมเสมอ เช่น รถจักรยานยนต์วิ่งรอบสนามแข่งเป็นวงกลม การแกว่งของลูกตุ้มนาฬิกาโบราณ เป็นต้น</a:t>
            </a:r>
            <a:endParaRPr lang="en-US" sz="2400" dirty="0"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774065" algn="l"/>
                <a:tab pos="914400" algn="l"/>
                <a:tab pos="1130300" algn="l"/>
                <a:tab pos="1379220" algn="l"/>
                <a:tab pos="1511935" algn="l"/>
                <a:tab pos="540385" algn="l"/>
                <a:tab pos="774065" algn="l"/>
                <a:tab pos="914400" algn="l"/>
                <a:tab pos="1130300" algn="l"/>
                <a:tab pos="1379220" algn="l"/>
                <a:tab pos="1511935" algn="l"/>
              </a:tabLst>
            </a:pP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en-US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9.</a:t>
            </a:r>
            <a:r>
              <a:rPr lang="th-TH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แรงโน้มถ่วงของโลก</a:t>
            </a:r>
            <a:r>
              <a:rPr lang="th-TH" sz="2400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หมายถึง แรงดึงดูดที่มวลของโลกกระทำกับมวลของวัตถุ เพื่อให้วัตถุนั้นถูกดึงดูดให้เข้าหาศูนย์กลางของโลก เช่น น้ำหนักของวัตถุ</a:t>
            </a:r>
            <a:endParaRPr lang="en-US" sz="2400" dirty="0"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774065" algn="l"/>
                <a:tab pos="914400" algn="l"/>
                <a:tab pos="1130300" algn="l"/>
                <a:tab pos="1379220" algn="l"/>
                <a:tab pos="1511935" algn="l"/>
                <a:tab pos="613410" algn="l"/>
                <a:tab pos="774065" algn="l"/>
                <a:tab pos="914400" algn="l"/>
                <a:tab pos="1130300" algn="l"/>
                <a:tab pos="1379220" algn="l"/>
                <a:tab pos="1511935" algn="l"/>
              </a:tabLst>
            </a:pP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en-US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10.</a:t>
            </a:r>
            <a:r>
              <a:rPr lang="th-TH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แรงกิริยาและแรงปฏิกิริยา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หมายถึง แรง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2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แรงที่มีขนาดเท่ากันแต่มีทิศทางตรงข้าม กระทำกับวัตถุคนละก้อน (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Action = Reaction)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เช่น</a:t>
            </a:r>
            <a:endParaRPr lang="en-US" sz="2400" dirty="0"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9" y="4447521"/>
            <a:ext cx="6934236" cy="31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262468" y="4905903"/>
            <a:ext cx="86021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2.2.1</a:t>
            </a:r>
            <a:r>
              <a:rPr lang="th-TH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การรวมกันโดยการวาดรูปด้วยวิธีหางต่อหัว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ทำได้โดยวาดขนาดและทิศทางของแรงที่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1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นำหางของแรงที่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2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มาต่อกับหัวของแรงที่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1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นำหางของแรงที่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3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มาต่อกับหัวของแรงที่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2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และทำเช่นนี้ไปเรื่อย ๆ จนครบทุกแรง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7242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274524" y="915613"/>
            <a:ext cx="38063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Bef>
                <a:spcPts val="800"/>
              </a:spcBef>
              <a:spcAft>
                <a:spcPts val="0"/>
              </a:spcAft>
              <a:tabLst>
                <a:tab pos="774065" algn="l"/>
                <a:tab pos="914400" algn="l"/>
                <a:tab pos="1130300" algn="l"/>
                <a:tab pos="1379220" algn="l"/>
                <a:tab pos="1511935" algn="l"/>
              </a:tabLst>
            </a:pPr>
            <a:r>
              <a:rPr lang="en-US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2.2.2 </a:t>
            </a:r>
            <a:r>
              <a:rPr lang="th-TH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การรวมกันโดยวิธีการคำนวณ </a:t>
            </a:r>
            <a:endParaRPr lang="en-US" sz="2400" b="1" dirty="0">
              <a:solidFill>
                <a:srgbClr val="984806"/>
              </a:solidFill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74524" y="1377278"/>
            <a:ext cx="85949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774065" algn="l"/>
                <a:tab pos="914400" algn="l"/>
                <a:tab pos="1130300" algn="l"/>
                <a:tab pos="1379220" algn="l"/>
                <a:tab pos="1511935" algn="l"/>
              </a:tabLst>
            </a:pPr>
            <a:r>
              <a:rPr lang="th-TH" sz="2400" b="1" dirty="0">
                <a:solidFill>
                  <a:srgbClr val="0070C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กรณีที่ </a:t>
            </a:r>
            <a:r>
              <a:rPr lang="en-US" sz="2400" b="1" dirty="0">
                <a:solidFill>
                  <a:srgbClr val="0070C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1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แรงย่อยทั้งหมดอยู่ในแนวเส้นตรงเดียวกัน </a:t>
            </a:r>
            <a:endParaRPr lang="en-US" sz="2400" dirty="0"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774065" algn="l"/>
                <a:tab pos="914400" algn="l"/>
                <a:tab pos="1130300" algn="l"/>
                <a:tab pos="1379220" algn="l"/>
                <a:tab pos="1511935" algn="l"/>
              </a:tabLst>
            </a:pP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				หาแรงลัพธ์โดยการนำแรงที่อยู่ในทิศทางเดียวกันมาบวกกัน และลบด้วยแรงที่อยู่ในทิศทางตรงข้าม ทิศทางของแรงลัพธ์จะมีทิศเดียวกับแรงที่มีค่ามากกว่า</a:t>
            </a:r>
            <a:endParaRPr lang="en-US" sz="2400" dirty="0"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936" y="2834252"/>
            <a:ext cx="4646128" cy="133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สี่เหลี่ยมผืนผ้า 6"/>
          <p:cNvSpPr/>
          <p:nvPr/>
        </p:nvSpPr>
        <p:spPr>
          <a:xfrm>
            <a:off x="274524" y="4450834"/>
            <a:ext cx="8594953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2070735" algn="r"/>
                <a:tab pos="2340610" algn="l"/>
                <a:tab pos="2610485" algn="l"/>
              </a:tabLst>
            </a:pPr>
            <a:r>
              <a:rPr lang="th-TH" sz="2400" b="1" dirty="0">
                <a:solidFill>
                  <a:srgbClr val="FF0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วิธีทำ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แรงลัพธ์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(R)	=	F</a:t>
            </a:r>
            <a:r>
              <a:rPr lang="en-US" sz="2400" baseline="-250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1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+ F</a:t>
            </a:r>
            <a:r>
              <a:rPr lang="en-US" sz="2400" baseline="-250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2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+ F</a:t>
            </a:r>
            <a:r>
              <a:rPr lang="en-US" sz="2400" baseline="-250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3</a:t>
            </a:r>
            <a:endParaRPr lang="en-US" sz="2400" dirty="0"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2070735" algn="r"/>
                <a:tab pos="2340610" algn="l"/>
                <a:tab pos="2610485" algn="l"/>
              </a:tabLst>
            </a:pP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		=	15 + 10 + 5</a:t>
            </a: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2070735" algn="r"/>
                <a:tab pos="2340610" algn="l"/>
                <a:tab pos="2610485" algn="l"/>
              </a:tabLst>
            </a:pP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	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แรงลัพธ์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(R)	=	30 N		</a:t>
            </a:r>
            <a:r>
              <a:rPr lang="th-TH" sz="2400" b="1" dirty="0">
                <a:solidFill>
                  <a:srgbClr val="FF0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ตอบ</a:t>
            </a:r>
            <a:endParaRPr lang="en-US" sz="2400" dirty="0"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6150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96" y="941963"/>
            <a:ext cx="6934236" cy="31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305" y="1526147"/>
            <a:ext cx="2663589" cy="2274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91" name="กลุ่ม 10290"/>
          <p:cNvGrpSpPr/>
          <p:nvPr/>
        </p:nvGrpSpPr>
        <p:grpSpPr>
          <a:xfrm>
            <a:off x="213472" y="3892764"/>
            <a:ext cx="8671036" cy="2308324"/>
            <a:chOff x="213472" y="3892764"/>
            <a:chExt cx="8671036" cy="2308324"/>
          </a:xfrm>
        </p:grpSpPr>
        <p:sp>
          <p:nvSpPr>
            <p:cNvPr id="10288" name="สี่เหลี่ยมผืนผ้า 10287"/>
            <p:cNvSpPr/>
            <p:nvPr/>
          </p:nvSpPr>
          <p:spPr>
            <a:xfrm>
              <a:off x="213472" y="3892764"/>
              <a:ext cx="8671036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40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	โดยที่ </a:t>
              </a:r>
              <a:r>
                <a:rPr lang="en-US" sz="240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F</a:t>
              </a:r>
              <a:r>
                <a:rPr lang="en-US" sz="2400" baseline="-2500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X</a:t>
              </a:r>
              <a:r>
                <a:rPr lang="en-US" sz="240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 </a:t>
              </a:r>
              <a:r>
                <a:rPr lang="th-TH" sz="240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คือ แรงย่อยของ </a:t>
              </a:r>
              <a:r>
                <a:rPr lang="en-US" sz="240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  </a:t>
              </a:r>
              <a:r>
                <a:rPr lang="th-TH" sz="240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 ในแนวแกน </a:t>
              </a:r>
              <a:r>
                <a:rPr lang="en-US" sz="240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x</a:t>
              </a:r>
            </a:p>
            <a:p>
              <a:r>
                <a:rPr lang="en-US" sz="240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		F</a:t>
              </a:r>
              <a:r>
                <a:rPr lang="en-US" sz="2400" baseline="-2500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Y</a:t>
              </a:r>
              <a:r>
                <a:rPr lang="en-US" sz="240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 </a:t>
              </a:r>
              <a:r>
                <a:rPr lang="th-TH" sz="240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คือ แรงย่อยของ </a:t>
              </a:r>
              <a:r>
                <a:rPr lang="en-US" sz="240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   </a:t>
              </a:r>
              <a:r>
                <a:rPr lang="th-TH" sz="240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ในแนวแกน </a:t>
              </a:r>
              <a:r>
                <a:rPr lang="en-US" sz="240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y</a:t>
              </a:r>
            </a:p>
            <a:p>
              <a:r>
                <a:rPr lang="en-US" sz="240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		F</a:t>
              </a:r>
              <a:r>
                <a:rPr lang="en-US" sz="2400" baseline="-2500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Z</a:t>
              </a:r>
              <a:r>
                <a:rPr lang="en-US" sz="240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 </a:t>
              </a:r>
              <a:r>
                <a:rPr lang="th-TH" sz="240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คือ แรงย่อยของ </a:t>
              </a:r>
              <a:r>
                <a:rPr lang="en-US" sz="240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     </a:t>
              </a:r>
              <a:r>
                <a:rPr lang="th-TH" sz="240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ในแนวแกน </a:t>
              </a:r>
              <a:r>
                <a:rPr lang="en-US" sz="240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z</a:t>
              </a:r>
            </a:p>
            <a:p>
              <a:r>
                <a:rPr lang="th-TH" sz="240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		</a:t>
              </a:r>
              <a:r>
                <a:rPr lang="th-TH" sz="2000" dirty="0">
                  <a:latin typeface="Cordia New" panose="020B0304020202020204" pitchFamily="34" charset="-34"/>
                  <a:cs typeface="Cordia New" panose="020B0304020202020204" pitchFamily="34" charset="-34"/>
                  <a:sym typeface="Symbol" panose="05050102010706020507" pitchFamily="18" charset="2"/>
                </a:rPr>
                <a:t></a:t>
              </a:r>
              <a:r>
                <a:rPr lang="th-TH" sz="240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 คือ มุมที่ </a:t>
              </a:r>
              <a:r>
                <a:rPr lang="en-US" sz="240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   </a:t>
              </a:r>
              <a:r>
                <a:rPr lang="th-TH" sz="240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  กระทำกับแกน </a:t>
              </a:r>
              <a:r>
                <a:rPr lang="en-US" sz="240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x</a:t>
              </a:r>
            </a:p>
            <a:p>
              <a:r>
                <a:rPr lang="th-TH" sz="240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		</a:t>
              </a:r>
              <a:r>
                <a:rPr lang="th-TH" sz="2000" dirty="0">
                  <a:latin typeface="Cordia New" panose="020B0304020202020204" pitchFamily="34" charset="-34"/>
                  <a:cs typeface="Cordia New" panose="020B0304020202020204" pitchFamily="34" charset="-34"/>
                  <a:sym typeface="Symbol" panose="05050102010706020507" pitchFamily="18" charset="2"/>
                </a:rPr>
                <a:t></a:t>
              </a:r>
              <a:r>
                <a:rPr lang="th-TH" sz="240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 คือ มุมที่ </a:t>
              </a:r>
              <a:r>
                <a:rPr lang="en-US" sz="240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      </a:t>
              </a:r>
              <a:r>
                <a:rPr lang="th-TH" sz="240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กระทำกับแกน </a:t>
              </a:r>
              <a:r>
                <a:rPr lang="en-US" sz="240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y</a:t>
              </a:r>
            </a:p>
            <a:p>
              <a:r>
                <a:rPr lang="th-TH" sz="240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		</a:t>
              </a:r>
              <a:r>
                <a:rPr lang="th-TH" sz="2000" dirty="0">
                  <a:latin typeface="Cordia New" panose="020B0304020202020204" pitchFamily="34" charset="-34"/>
                  <a:cs typeface="Cordia New" panose="020B0304020202020204" pitchFamily="34" charset="-34"/>
                  <a:sym typeface="Symbol" panose="05050102010706020507" pitchFamily="18" charset="2"/>
                </a:rPr>
                <a:t></a:t>
              </a:r>
              <a:r>
                <a:rPr lang="th-TH" sz="240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 คือ มุมที่ </a:t>
              </a:r>
              <a:r>
                <a:rPr lang="en-US" sz="240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      </a:t>
              </a:r>
              <a:r>
                <a:rPr lang="th-TH" sz="240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กระทำกับแกน </a:t>
              </a:r>
              <a:r>
                <a:rPr lang="en-US" sz="240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z</a:t>
              </a:r>
              <a:endParaRPr lang="th-TH" sz="2400" dirty="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grpSp>
          <p:nvGrpSpPr>
            <p:cNvPr id="10290" name="กลุ่ม 10289"/>
            <p:cNvGrpSpPr/>
            <p:nvPr/>
          </p:nvGrpSpPr>
          <p:grpSpPr>
            <a:xfrm>
              <a:off x="3204043" y="3942193"/>
              <a:ext cx="770780" cy="2105787"/>
              <a:chOff x="3204043" y="3942193"/>
              <a:chExt cx="770780" cy="2105787"/>
            </a:xfrm>
          </p:grpSpPr>
          <p:graphicFrame>
            <p:nvGraphicFramePr>
              <p:cNvPr id="10289" name="วัตถุ 1028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24178361"/>
                  </p:ext>
                </p:extLst>
              </p:nvPr>
            </p:nvGraphicFramePr>
            <p:xfrm>
              <a:off x="3322245" y="3942193"/>
              <a:ext cx="203583" cy="25910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4" imgW="139680" imgH="177480" progId="Equation.DSMT4">
                      <p:embed/>
                    </p:oleObj>
                  </mc:Choice>
                  <mc:Fallback>
                    <p:oleObj name="Equation" r:id="rId4" imgW="139680" imgH="17748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3322245" y="3942193"/>
                            <a:ext cx="203583" cy="25910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2" name="วัตถุ 8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75203563"/>
                  </p:ext>
                </p:extLst>
              </p:nvPr>
            </p:nvGraphicFramePr>
            <p:xfrm>
              <a:off x="3714723" y="4329371"/>
              <a:ext cx="203583" cy="25910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6" imgW="139680" imgH="177480" progId="Equation.DSMT4">
                      <p:embed/>
                    </p:oleObj>
                  </mc:Choice>
                  <mc:Fallback>
                    <p:oleObj name="Equation" r:id="rId6" imgW="139680" imgH="17748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3714723" y="4329371"/>
                            <a:ext cx="203583" cy="25910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3" name="วัตถุ 8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33564886"/>
                  </p:ext>
                </p:extLst>
              </p:nvPr>
            </p:nvGraphicFramePr>
            <p:xfrm>
              <a:off x="3771240" y="4691837"/>
              <a:ext cx="203583" cy="25910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8" imgW="139680" imgH="177480" progId="Equation.DSMT4">
                      <p:embed/>
                    </p:oleObj>
                  </mc:Choice>
                  <mc:Fallback>
                    <p:oleObj name="Equation" r:id="rId8" imgW="139680" imgH="17748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3771240" y="4691837"/>
                            <a:ext cx="203583" cy="25910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4" name="วัตถุ 8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73712472"/>
                  </p:ext>
                </p:extLst>
              </p:nvPr>
            </p:nvGraphicFramePr>
            <p:xfrm>
              <a:off x="3216401" y="5055165"/>
              <a:ext cx="203583" cy="25910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9" imgW="139680" imgH="177480" progId="Equation.DSMT4">
                      <p:embed/>
                    </p:oleObj>
                  </mc:Choice>
                  <mc:Fallback>
                    <p:oleObj name="Equation" r:id="rId9" imgW="139680" imgH="17748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3216401" y="5055165"/>
                            <a:ext cx="203583" cy="25910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5" name="วัตถุ 8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3140998"/>
                  </p:ext>
                </p:extLst>
              </p:nvPr>
            </p:nvGraphicFramePr>
            <p:xfrm>
              <a:off x="3227641" y="5430610"/>
              <a:ext cx="203583" cy="25910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0" imgW="139680" imgH="177480" progId="Equation.DSMT4">
                      <p:embed/>
                    </p:oleObj>
                  </mc:Choice>
                  <mc:Fallback>
                    <p:oleObj name="Equation" r:id="rId10" imgW="139680" imgH="17748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3227641" y="5430610"/>
                            <a:ext cx="203583" cy="25910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6" name="วัตถุ 8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64595004"/>
                  </p:ext>
                </p:extLst>
              </p:nvPr>
            </p:nvGraphicFramePr>
            <p:xfrm>
              <a:off x="3204043" y="5788875"/>
              <a:ext cx="203583" cy="25910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1" imgW="139680" imgH="177480" progId="Equation.DSMT4">
                      <p:embed/>
                    </p:oleObj>
                  </mc:Choice>
                  <mc:Fallback>
                    <p:oleObj name="Equation" r:id="rId11" imgW="139680" imgH="17748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3204043" y="5788875"/>
                            <a:ext cx="203583" cy="25910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  <p:extLst>
      <p:ext uri="{BB962C8B-B14F-4D97-AF65-F5344CB8AC3E}">
        <p14:creationId xmlns:p14="http://schemas.microsoft.com/office/powerpoint/2010/main" val="392883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21274" y="969435"/>
            <a:ext cx="86250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	ดังนั้น </a:t>
            </a:r>
            <a:r>
              <a:rPr 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	F</a:t>
            </a:r>
            <a:r>
              <a:rPr lang="en-US" sz="2400" baseline="-25000" dirty="0">
                <a:latin typeface="Cordia New" panose="020B0304020202020204" pitchFamily="34" charset="-34"/>
                <a:cs typeface="Cordia New" panose="020B0304020202020204" pitchFamily="34" charset="-34"/>
              </a:rPr>
              <a:t>X</a:t>
            </a:r>
            <a:r>
              <a:rPr 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   =   </a:t>
            </a:r>
            <a:r>
              <a:rPr lang="en-US" sz="24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Fcos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  <a:sym typeface="Symbol" panose="05050102010706020507" pitchFamily="18" charset="2"/>
              </a:rPr>
              <a:t> </a:t>
            </a:r>
            <a:r>
              <a:rPr lang="th-TH" sz="2000" dirty="0">
                <a:latin typeface="Cordia New" panose="020B0304020202020204" pitchFamily="34" charset="-34"/>
                <a:cs typeface="Cordia New" panose="020B0304020202020204" pitchFamily="34" charset="-34"/>
                <a:sym typeface="Symbol" panose="05050102010706020507" pitchFamily="18" charset="2"/>
              </a:rPr>
              <a:t></a:t>
            </a:r>
            <a:endParaRPr lang="en-US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		F</a:t>
            </a:r>
            <a:r>
              <a:rPr lang="en-US" sz="2400" baseline="-25000" dirty="0">
                <a:latin typeface="Cordia New" panose="020B0304020202020204" pitchFamily="34" charset="-34"/>
                <a:cs typeface="Cordia New" panose="020B0304020202020204" pitchFamily="34" charset="-34"/>
              </a:rPr>
              <a:t>Y</a:t>
            </a:r>
            <a:r>
              <a:rPr 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   =   </a:t>
            </a:r>
            <a:r>
              <a:rPr lang="en-US" sz="24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Fcos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  <a:sym typeface="Symbol" panose="05050102010706020507" pitchFamily="18" charset="2"/>
              </a:rPr>
              <a:t> </a:t>
            </a:r>
            <a:r>
              <a:rPr lang="th-TH" sz="2000" dirty="0">
                <a:latin typeface="Cordia New" panose="020B0304020202020204" pitchFamily="34" charset="-34"/>
                <a:cs typeface="Cordia New" panose="020B0304020202020204" pitchFamily="34" charset="-34"/>
                <a:sym typeface="Symbol" panose="05050102010706020507" pitchFamily="18" charset="2"/>
              </a:rPr>
              <a:t></a:t>
            </a:r>
            <a:endParaRPr lang="en-US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		F</a:t>
            </a:r>
            <a:r>
              <a:rPr lang="en-US" sz="2400" baseline="-25000" dirty="0">
                <a:latin typeface="Cordia New" panose="020B0304020202020204" pitchFamily="34" charset="-34"/>
                <a:cs typeface="Cordia New" panose="020B0304020202020204" pitchFamily="34" charset="-34"/>
              </a:rPr>
              <a:t>Z</a:t>
            </a:r>
            <a:r>
              <a:rPr 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   =   </a:t>
            </a:r>
            <a:r>
              <a:rPr lang="en-US" sz="24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Fcos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  <a:sym typeface="Symbol" panose="05050102010706020507" pitchFamily="18" charset="2"/>
              </a:rPr>
              <a:t> </a:t>
            </a:r>
            <a:r>
              <a:rPr lang="th-TH" sz="2000" dirty="0">
                <a:latin typeface="Cordia New" panose="020B0304020202020204" pitchFamily="34" charset="-34"/>
                <a:cs typeface="Cordia New" panose="020B0304020202020204" pitchFamily="34" charset="-34"/>
                <a:sym typeface="Symbol" panose="05050102010706020507" pitchFamily="18" charset="2"/>
              </a:rPr>
              <a:t></a:t>
            </a:r>
            <a:endParaRPr lang="en-US" sz="20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graphicFrame>
        <p:nvGraphicFramePr>
          <p:cNvPr id="4" name="วัตถุ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2808657"/>
              </p:ext>
            </p:extLst>
          </p:nvPr>
        </p:nvGraphicFramePr>
        <p:xfrm>
          <a:off x="2562514" y="2202520"/>
          <a:ext cx="1416720" cy="536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39600" imgH="355320" progId="Equation.DSMT4">
                  <p:embed/>
                </p:oleObj>
              </mc:Choice>
              <mc:Fallback>
                <p:oleObj name="Equation" r:id="rId2" imgW="93960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62514" y="2202520"/>
                        <a:ext cx="1416720" cy="536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73" y="2975235"/>
            <a:ext cx="6934236" cy="31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สี่เหลี่ยมผืนผ้า 8"/>
          <p:cNvSpPr/>
          <p:nvPr/>
        </p:nvSpPr>
        <p:spPr>
          <a:xfrm>
            <a:off x="254753" y="3432648"/>
            <a:ext cx="869153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b="1" i="1" dirty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สมดุลกล คือ วัตถุที่ไม่เปลี่ยนสภาพการเคลื่อนที่ แรงลัพธ์ของแรงที่มากระทำต่อวัตถุ มีค่าเท่ากับศูนย์</a:t>
            </a:r>
          </a:p>
          <a:p>
            <a:pPr algn="thaiDist"/>
            <a:r>
              <a:rPr lang="th-TH" sz="2400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สมดุลแบ่งออกเป็น 2 ชนิด ดังนี้</a:t>
            </a:r>
          </a:p>
          <a:p>
            <a:pPr algn="thaiDist"/>
            <a:r>
              <a:rPr lang="th-TH" sz="2400" b="1" dirty="0">
                <a:solidFill>
                  <a:srgbClr val="6A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2.4.1 สมดุลสถิต (</a:t>
            </a:r>
            <a:r>
              <a:rPr lang="en-US" sz="2400" b="1" dirty="0">
                <a:solidFill>
                  <a:srgbClr val="6A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Static Equilibrium) 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คือ สมดุลของวัตถุที่หยุดนิ่ง เช่น วางโทรศัพท์มือถือไว้บนโต๊ะ</a:t>
            </a:r>
          </a:p>
          <a:p>
            <a:pPr algn="thaiDist"/>
            <a:r>
              <a:rPr lang="th-TH" sz="2400" b="1" dirty="0">
                <a:solidFill>
                  <a:srgbClr val="6A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2.4.2 สมดุลจลน์ (</a:t>
            </a:r>
            <a:r>
              <a:rPr lang="en-US" sz="2400" b="1" dirty="0">
                <a:solidFill>
                  <a:srgbClr val="6A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Kinetic Equilibrium) 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คือ สมดุลของวัตถุที่ไม่หยุดนิ่ง เช่น วัตถุเคลื่อนที่ด้วยความเร็วคงที่ หรือหมุนด้วยอัตราเร็วคงที่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4090193" y="2358217"/>
            <a:ext cx="14638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และ ขนาดของ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3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14" name="วัตถุ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7154177"/>
              </p:ext>
            </p:extLst>
          </p:nvPr>
        </p:nvGraphicFramePr>
        <p:xfrm>
          <a:off x="1773807" y="2399925"/>
          <a:ext cx="253883" cy="302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120" imgH="139680" progId="Equation.DSMT4">
                  <p:embed/>
                </p:oleObj>
              </mc:Choice>
              <mc:Fallback>
                <p:oleObj name="Equation" r:id="rId5" imgW="114120" imgH="139680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3807" y="2399925"/>
                        <a:ext cx="253883" cy="3024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สี่เหลี่ยมผืนผ้า 14"/>
          <p:cNvSpPr/>
          <p:nvPr/>
        </p:nvSpPr>
        <p:spPr>
          <a:xfrm>
            <a:off x="2104781" y="2368303"/>
            <a:ext cx="3177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=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graphicFrame>
        <p:nvGraphicFramePr>
          <p:cNvPr id="17" name="วัตถุ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4165306"/>
              </p:ext>
            </p:extLst>
          </p:nvPr>
        </p:nvGraphicFramePr>
        <p:xfrm>
          <a:off x="6812597" y="2354439"/>
          <a:ext cx="88582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88614" imgH="355446" progId="Equation.DSMT4">
                  <p:embed/>
                </p:oleObj>
              </mc:Choice>
              <mc:Fallback>
                <p:oleObj name="Equation" r:id="rId7" imgW="888614" imgH="355446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2597" y="2354439"/>
                        <a:ext cx="885825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41"/>
          <p:cNvSpPr>
            <a:spLocks noChangeArrowheads="1"/>
          </p:cNvSpPr>
          <p:nvPr/>
        </p:nvSpPr>
        <p:spPr bwMode="auto">
          <a:xfrm>
            <a:off x="0" y="352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6047293" y="2379840"/>
            <a:ext cx="6543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F    =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graphicFrame>
        <p:nvGraphicFramePr>
          <p:cNvPr id="20" name="วัตถุ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3106565"/>
              </p:ext>
            </p:extLst>
          </p:nvPr>
        </p:nvGraphicFramePr>
        <p:xfrm>
          <a:off x="5665014" y="2388307"/>
          <a:ext cx="271320" cy="323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4120" imgH="139680" progId="Equation.DSMT4">
                  <p:embed/>
                </p:oleObj>
              </mc:Choice>
              <mc:Fallback>
                <p:oleObj name="Equation" r:id="rId9" imgW="1141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5014" y="2388307"/>
                        <a:ext cx="271320" cy="3231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845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5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67" y="745169"/>
            <a:ext cx="6934236" cy="32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234778" y="1276806"/>
            <a:ext cx="86126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i="1" dirty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สมดุลและการคำนวณมีวิธีการ ดังนี้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34777" y="1901623"/>
            <a:ext cx="86126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D300A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ตัวอย่าง  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จากรูปที่กำหนดให้ จงหาแรงตึงเชือก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6893" y="2526440"/>
            <a:ext cx="2755539" cy="1645071"/>
          </a:xfrm>
          <a:prstGeom prst="rect">
            <a:avLst/>
          </a:prstGeom>
        </p:spPr>
      </p:pic>
      <p:sp>
        <p:nvSpPr>
          <p:cNvPr id="7" name="สี่เหลี่ยมผืนผ้า 6"/>
          <p:cNvSpPr/>
          <p:nvPr/>
        </p:nvSpPr>
        <p:spPr>
          <a:xfrm>
            <a:off x="2286000" y="267494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286000" y="267494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2286000" y="267494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9762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กลุ่ม 9"/>
          <p:cNvGrpSpPr/>
          <p:nvPr/>
        </p:nvGrpSpPr>
        <p:grpSpPr>
          <a:xfrm>
            <a:off x="369568" y="2798454"/>
            <a:ext cx="8613696" cy="1569660"/>
            <a:chOff x="269360" y="593408"/>
            <a:chExt cx="8613696" cy="1569660"/>
          </a:xfrm>
        </p:grpSpPr>
        <p:sp>
          <p:nvSpPr>
            <p:cNvPr id="2" name="สี่เหลี่ยมผืนผ้า 1"/>
            <p:cNvSpPr/>
            <p:nvPr/>
          </p:nvSpPr>
          <p:spPr>
            <a:xfrm>
              <a:off x="269360" y="593408"/>
              <a:ext cx="8613696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400" dirty="0">
                  <a:latin typeface="Cordia New" panose="020B0304020202020204" pitchFamily="34" charset="-34"/>
                  <a:cs typeface="Cordia New" panose="020B0304020202020204" pitchFamily="34" charset="-34"/>
                  <a:sym typeface="Symbol" panose="05050102010706020507" pitchFamily="18" charset="2"/>
                </a:rPr>
                <a:t>	</a:t>
              </a:r>
              <a:r>
                <a:rPr lang="en-US" sz="2400" dirty="0">
                  <a:latin typeface="Cordia New" panose="020B0304020202020204" pitchFamily="34" charset="-34"/>
                  <a:cs typeface="Cordia New" panose="020B0304020202020204" pitchFamily="34" charset="-34"/>
                  <a:sym typeface="Symbol" panose="05050102010706020507" pitchFamily="18" charset="2"/>
                </a:rPr>
                <a:t></a:t>
              </a:r>
              <a:r>
                <a:rPr lang="en-US" sz="240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F</a:t>
              </a:r>
              <a:r>
                <a:rPr lang="en-US" sz="2400" baseline="-2500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Y</a:t>
              </a:r>
              <a:r>
                <a:rPr lang="en-US" sz="240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 	=     0 </a:t>
              </a:r>
              <a:r>
                <a:rPr lang="th-TH" sz="240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หรือ แรงขึ้น = แรงลง</a:t>
              </a:r>
            </a:p>
            <a:p>
              <a:r>
                <a:rPr lang="en-US" sz="240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	T 	=     mg</a:t>
              </a:r>
            </a:p>
            <a:p>
              <a:r>
                <a:rPr lang="th-TH" sz="240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		=     (10)(10)</a:t>
              </a:r>
            </a:p>
            <a:p>
              <a:r>
                <a:rPr lang="th-TH" sz="240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	แรงตึงเชือก (</a:t>
              </a:r>
              <a:r>
                <a:rPr lang="en-US" sz="240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T)   =  100 N</a:t>
              </a:r>
              <a:endParaRPr lang="th-TH" sz="2400" dirty="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3" name="สี่เหลี่ยมผืนผ้า 2"/>
            <p:cNvSpPr/>
            <p:nvPr/>
          </p:nvSpPr>
          <p:spPr>
            <a:xfrm>
              <a:off x="7376606" y="1701403"/>
              <a:ext cx="61587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400" b="1" dirty="0">
                  <a:solidFill>
                    <a:srgbClr val="FF1501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ตอบ</a:t>
              </a:r>
              <a:endParaRPr lang="th-TH" sz="2400" dirty="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</p:grpSp>
      <p:grpSp>
        <p:nvGrpSpPr>
          <p:cNvPr id="12" name="กลุ่ม 11"/>
          <p:cNvGrpSpPr/>
          <p:nvPr/>
        </p:nvGrpSpPr>
        <p:grpSpPr>
          <a:xfrm>
            <a:off x="543815" y="4916794"/>
            <a:ext cx="7948590" cy="1118630"/>
            <a:chOff x="556341" y="4275891"/>
            <a:chExt cx="7948590" cy="1118630"/>
          </a:xfrm>
        </p:grpSpPr>
        <p:sp>
          <p:nvSpPr>
            <p:cNvPr id="4" name="AutoShape 2"/>
            <p:cNvSpPr>
              <a:spLocks noChangeArrowheads="1"/>
            </p:cNvSpPr>
            <p:nvPr/>
          </p:nvSpPr>
          <p:spPr bwMode="auto">
            <a:xfrm>
              <a:off x="647485" y="4275891"/>
              <a:ext cx="7857446" cy="1118630"/>
            </a:xfrm>
            <a:prstGeom prst="roundRect">
              <a:avLst>
                <a:gd name="adj" fmla="val 19144"/>
              </a:avLst>
            </a:prstGeom>
            <a:solidFill>
              <a:srgbClr val="FDE9D9"/>
            </a:solidFill>
            <a:ln>
              <a:noFill/>
            </a:ln>
            <a:effectLst>
              <a:prstShdw prst="shdw17" dist="17961" dir="2700000">
                <a:srgbClr val="FDE9D9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5" name="สี่เหลี่ยมผืนผ้า 4"/>
            <p:cNvSpPr/>
            <p:nvPr/>
          </p:nvSpPr>
          <p:spPr>
            <a:xfrm>
              <a:off x="556341" y="4364308"/>
              <a:ext cx="7599518" cy="9417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marR="88900" algn="thaiDist">
                <a:lnSpc>
                  <a:spcPct val="115000"/>
                </a:lnSpc>
                <a:spcAft>
                  <a:spcPts val="0"/>
                </a:spcAft>
              </a:pPr>
              <a:r>
                <a:rPr lang="th-TH" sz="2400" b="1" dirty="0">
                  <a:solidFill>
                    <a:srgbClr val="0070C0"/>
                  </a:solidFill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หมายเหตุ</a:t>
              </a:r>
              <a:r>
                <a:rPr lang="en-US" sz="2400" b="1" dirty="0"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  </a:t>
              </a:r>
              <a:r>
                <a:rPr lang="en-US" sz="2400" dirty="0"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g </a:t>
              </a:r>
              <a:r>
                <a:rPr lang="th-TH" sz="2400" dirty="0"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คือ ความเร่งเนื่องจากแรงโน้มถ่วงของโลก มีค่าเท่ากับ </a:t>
              </a:r>
              <a:r>
                <a:rPr lang="en-US" sz="2400" dirty="0"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9.81</a:t>
              </a:r>
              <a:r>
                <a:rPr lang="th-TH" sz="2400" dirty="0"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 </a:t>
              </a:r>
              <a:r>
                <a:rPr lang="en-US" sz="2400" dirty="0"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m/s</a:t>
              </a:r>
              <a:r>
                <a:rPr lang="en-US" sz="2400" baseline="30000" dirty="0"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2</a:t>
              </a:r>
              <a:r>
                <a:rPr lang="th-TH" sz="2400" dirty="0"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 แต่เพื่อง่ายต่อการคำนวณมักจะนิยมให้ใช้ค่าประมาณ คือ </a:t>
              </a:r>
              <a:r>
                <a:rPr lang="en-US" sz="2400" dirty="0"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10 m/s</a:t>
              </a:r>
              <a:r>
                <a:rPr lang="en-US" sz="2400" baseline="30000" dirty="0"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2</a:t>
              </a:r>
              <a:endParaRPr lang="en-US" sz="2400" dirty="0">
                <a:effectLst/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endParaRPr>
            </a:p>
          </p:txBody>
        </p:sp>
      </p:grpSp>
      <p:sp>
        <p:nvSpPr>
          <p:cNvPr id="8" name="สี่เหลี่ยมผืนผ้า 7"/>
          <p:cNvSpPr/>
          <p:nvPr/>
        </p:nvSpPr>
        <p:spPr>
          <a:xfrm>
            <a:off x="268716" y="677456"/>
            <a:ext cx="80318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FF150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 วิธีทำ  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วัตถุอยู่ในสภาวะสมดุล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666" y="981521"/>
            <a:ext cx="661996" cy="1491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121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565</TotalTime>
  <Words>1134</Words>
  <Application>Microsoft Office PowerPoint</Application>
  <PresentationFormat>On-screen Show (4:3)</PresentationFormat>
  <Paragraphs>80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Cordia New</vt:lpstr>
      <vt:lpstr>ธีมของ Office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deed_30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Administrator</dc:creator>
  <cp:lastModifiedBy>Weerasuk  Pukdeengam</cp:lastModifiedBy>
  <cp:revision>55</cp:revision>
  <dcterms:created xsi:type="dcterms:W3CDTF">2020-04-24T02:18:59Z</dcterms:created>
  <dcterms:modified xsi:type="dcterms:W3CDTF">2023-05-24T03:21:00Z</dcterms:modified>
</cp:coreProperties>
</file>