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2"/>
  </p:notesMasterIdLst>
  <p:sldIdLst>
    <p:sldId id="286" r:id="rId2"/>
    <p:sldId id="272" r:id="rId3"/>
    <p:sldId id="273" r:id="rId4"/>
    <p:sldId id="274" r:id="rId5"/>
    <p:sldId id="285" r:id="rId6"/>
    <p:sldId id="275" r:id="rId7"/>
    <p:sldId id="276" r:id="rId8"/>
    <p:sldId id="278" r:id="rId9"/>
    <p:sldId id="279" r:id="rId10"/>
    <p:sldId id="280" r:id="rId1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EA9"/>
    <a:srgbClr val="26AC86"/>
    <a:srgbClr val="346FF3"/>
    <a:srgbClr val="0569FF"/>
    <a:srgbClr val="27AE88"/>
    <a:srgbClr val="854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D2D01-7CF6-4FA1-B7FF-FA87037B2D30}" v="734" dt="2021-07-12T15:35:46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0945"/>
  </p:normalViewPr>
  <p:slideViewPr>
    <p:cSldViewPr snapToGrid="0">
      <p:cViewPr varScale="1">
        <p:scale>
          <a:sx n="109" d="100"/>
          <a:sy n="109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A6270-2136-3645-89DE-8D219AB44274}" type="datetimeFigureOut">
              <a:rPr lang="th-TH" smtClean="0"/>
              <a:t>22/02/66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31F39-5BE3-B648-A9FA-9126900CB1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711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solidFill>
                  <a:schemeClr val="tx1"/>
                </a:solidFill>
                <a:latin typeface="Cordia New"/>
                <a:cs typeface="Cordia New"/>
              </a:rPr>
              <a:t>การคิดอย่างเป็นระบบ</a:t>
            </a:r>
            <a:r>
              <a:rPr lang="en-US" sz="1800" dirty="0">
                <a:solidFill>
                  <a:schemeClr val="tx1"/>
                </a:solidFill>
                <a:latin typeface="Cordia New"/>
                <a:cs typeface="Cordia New"/>
              </a:rPr>
              <a:t> </a:t>
            </a:r>
            <a:r>
              <a:rPr lang="th-TH" sz="1800" dirty="0">
                <a:solidFill>
                  <a:schemeClr val="tx1"/>
                </a:solidFill>
                <a:latin typeface="Cordia New"/>
                <a:cs typeface="Cordia New"/>
              </a:rPr>
              <a:t>รหัสวิชา 30000-1602 (ปกสีฟ้า-มันสมองมนุษย์)  ดร. สุริยะ  เจียมประชานรากร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6606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สรุป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 47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038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latin typeface="Cordia New"/>
                <a:cs typeface="Cordia New"/>
              </a:rPr>
              <a:t>หน่วยที่ 4  การใช้คำถามในการสืบค้นข้อมูลเพื่อการคิดอย่างเป็นระบบ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53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ให้ครูอธิบายเพิ่มหัวข้อ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สาระสำคัญ 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40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481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1. ลักษณะของ</a:t>
            </a:r>
            <a:r>
              <a:rPr lang="th-TH" sz="1800" b="0" dirty="0" err="1">
                <a:latin typeface="Cordia New" panose="020B0304020202020204" pitchFamily="34" charset="-34"/>
                <a:cs typeface="+mn-cs"/>
              </a:rPr>
              <a:t>คํา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ถามที่ดี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หัวข้อย่อย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การตั้ง</a:t>
            </a:r>
            <a:r>
              <a:rPr lang="th-TH" sz="1800" b="0" dirty="0" err="1">
                <a:latin typeface="Cordia New" panose="020B0304020202020204" pitchFamily="34" charset="-34"/>
                <a:cs typeface="+mn-cs"/>
              </a:rPr>
              <a:t>คํา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ถามที่ดีต้องมีลักษณะ ดังนี้</a:t>
            </a:r>
            <a:endParaRPr lang="th-TH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40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105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เนื้อหาเพิ่มเติม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การตั้ง</a:t>
            </a:r>
            <a:r>
              <a:rPr lang="th-TH" sz="1800" b="0" dirty="0" err="1">
                <a:latin typeface="Cordia New" panose="020B0304020202020204" pitchFamily="34" charset="-34"/>
                <a:cs typeface="+mn-cs"/>
              </a:rPr>
              <a:t>คํา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ถาม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โดย 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Mission to the Moon</a:t>
            </a:r>
            <a:endParaRPr lang="th-TH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: 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https://</a:t>
            </a:r>
            <a:r>
              <a:rPr lang="en" sz="1800" b="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www.youtube.com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/</a:t>
            </a:r>
            <a:r>
              <a:rPr lang="en" sz="1800" b="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watch?v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=1VApoRDy7Gc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170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2. ประเภทของคําถาม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หัวข้อย่อย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4</a:t>
            </a:r>
            <a:r>
              <a:rPr lang="en-US" sz="1800" b="0" dirty="0">
                <a:latin typeface="Cordia New" panose="020B0304020202020204" pitchFamily="34" charset="-34"/>
                <a:cs typeface="+mn-cs"/>
              </a:rPr>
              <a:t>.1 </a:t>
            </a:r>
            <a:r>
              <a:rPr lang="th-TH" sz="1800" b="0" dirty="0" err="1">
                <a:latin typeface="Cordia New" panose="020B0304020202020204" pitchFamily="34" charset="-34"/>
                <a:cs typeface="+mn-cs"/>
              </a:rPr>
              <a:t>คํา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ถามแคบ (</a:t>
            </a:r>
            <a:r>
              <a:rPr lang="en" sz="1800" b="0" dirty="0">
                <a:latin typeface="Cordia New" panose="020B0304020202020204" pitchFamily="34" charset="-34"/>
                <a:cs typeface="+mn-cs"/>
              </a:rPr>
              <a:t>Narrow Question)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และ</a:t>
            </a:r>
            <a:r>
              <a:rPr lang="en-US" sz="1800" b="0" dirty="0">
                <a:latin typeface="Cordia New" panose="020B0304020202020204" pitchFamily="34" charset="-34"/>
                <a:cs typeface="+mn-cs"/>
              </a:rPr>
              <a:t> 7.2 </a:t>
            </a:r>
            <a:r>
              <a:rPr lang="th-TH" sz="1800" b="0" dirty="0" err="1">
                <a:latin typeface="Cordia New" panose="020B0304020202020204" pitchFamily="34" charset="-34"/>
                <a:cs typeface="+mn-cs"/>
              </a:rPr>
              <a:t>คํา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ถามกว้าง (</a:t>
            </a:r>
            <a:r>
              <a:rPr lang="en" sz="1800" b="0" dirty="0">
                <a:latin typeface="Cordia New" panose="020B0304020202020204" pitchFamily="34" charset="-34"/>
                <a:cs typeface="+mn-cs"/>
              </a:rPr>
              <a:t>Broad Question)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40-41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66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ให้ครูอธิบายเพิ่มหัวข้อ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2. ประเภทและวัตถุประสงค์ของ</a:t>
            </a:r>
            <a:r>
              <a:rPr lang="th-TH" sz="1800" b="0" dirty="0" err="1">
                <a:latin typeface="Cordia New" panose="020B0304020202020204" pitchFamily="34" charset="-34"/>
                <a:cs typeface="+mn-cs"/>
              </a:rPr>
              <a:t>คํา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ถาม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หัวข้อย่อย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ระดับความคิดแสดงด้วยแผนภูมิ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44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6375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3. ข้อควรตระหนักในการใช้</a:t>
            </a:r>
            <a:r>
              <a:rPr lang="th-TH" sz="1800" b="0" dirty="0" err="1">
                <a:latin typeface="Cordia New" panose="020B0304020202020204" pitchFamily="34" charset="-34"/>
                <a:cs typeface="+mn-cs"/>
              </a:rPr>
              <a:t>คํา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ถาม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หัวข้อย่อย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เพื่อให้การใช้</a:t>
            </a:r>
            <a:r>
              <a:rPr lang="th-TH" sz="1800" b="0" dirty="0" err="1">
                <a:latin typeface="Cordia New" panose="020B0304020202020204" pitchFamily="34" charset="-34"/>
                <a:cs typeface="+mn-cs"/>
              </a:rPr>
              <a:t>คํา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ถามได้ผลตามความมุ่งหมาย ควรตระหนักถึงสิ่งต่อไปนี้ </a:t>
            </a:r>
            <a:endParaRPr lang="en" sz="1800" b="0" dirty="0">
              <a:latin typeface="Cordia New" panose="020B0304020202020204" pitchFamily="34" charset="-3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45-46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4909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ให้ครูอธิบายเพิ่มหัวข้อ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4.  คําถามที่ใช้ในการรวบรวมข้อมูล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หัวข้อย่อย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</a:t>
            </a:r>
            <a:r>
              <a:rPr lang="th-TH" sz="1800" b="0" dirty="0" err="1">
                <a:latin typeface="Cordia New" panose="020B0304020202020204" pitchFamily="34" charset="-34"/>
                <a:cs typeface="+mn-cs"/>
              </a:rPr>
              <a:t>คํา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ถามที่ควรใช้ในการสืบค้นข้อมูลเพื่อช่วยในการคิดอย่างเป็นระบบ</a:t>
            </a:r>
            <a:endParaRPr lang="en" sz="1800" b="0" dirty="0">
              <a:latin typeface="Cordia New" panose="020B0304020202020204" pitchFamily="34" charset="-3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46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370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2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9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7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0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5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6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7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1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8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6D31389-030B-C74D-BB69-2F8164FD8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"/>
            <a:ext cx="12192000" cy="6853419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0FB227F1-D6E9-47D4-93F0-2C21746FDF6A}"/>
              </a:ext>
            </a:extLst>
          </p:cNvPr>
          <p:cNvSpPr txBox="1"/>
          <p:nvPr/>
        </p:nvSpPr>
        <p:spPr>
          <a:xfrm>
            <a:off x="2951348" y="3813721"/>
            <a:ext cx="38647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Systematic Thinking </a:t>
            </a:r>
          </a:p>
        </p:txBody>
      </p:sp>
      <p:sp>
        <p:nvSpPr>
          <p:cNvPr id="22" name="สี่เหลี่ยมผืนผ้า: มุมมนด้านทแยง 21">
            <a:extLst>
              <a:ext uri="{FF2B5EF4-FFF2-40B4-BE49-F238E27FC236}">
                <a16:creationId xmlns:a16="http://schemas.microsoft.com/office/drawing/2014/main" id="{D65B5463-C178-4EF2-80AD-178676114406}"/>
              </a:ext>
            </a:extLst>
          </p:cNvPr>
          <p:cNvSpPr/>
          <p:nvPr/>
        </p:nvSpPr>
        <p:spPr>
          <a:xfrm>
            <a:off x="4416961" y="5415154"/>
            <a:ext cx="4798285" cy="1006787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Cordia New"/>
                <a:cs typeface="Cordia New"/>
              </a:rPr>
              <a:t>ดร. สุริยะ  เจียมประชานรากร</a:t>
            </a:r>
          </a:p>
          <a:p>
            <a:pPr algn="ctr"/>
            <a:r>
              <a:rPr lang="th-TH" sz="3000" b="1" i="1" dirty="0">
                <a:solidFill>
                  <a:schemeClr val="tx1"/>
                </a:solidFill>
                <a:latin typeface="Cordia New"/>
                <a:cs typeface="Cordia New"/>
              </a:rPr>
              <a:t>รหัสวิชา 30000-1602</a:t>
            </a:r>
          </a:p>
        </p:txBody>
      </p:sp>
      <p:pic>
        <p:nvPicPr>
          <p:cNvPr id="18" name="รูปภาพ 4">
            <a:extLst>
              <a:ext uri="{FF2B5EF4-FFF2-40B4-BE49-F238E27FC236}">
                <a16:creationId xmlns:a16="http://schemas.microsoft.com/office/drawing/2014/main" id="{882CC359-8839-9741-A92D-3B2D64B88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" y="153196"/>
            <a:ext cx="1996359" cy="117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EEB575F-564F-2949-9F94-87EB8283CC14}"/>
              </a:ext>
            </a:extLst>
          </p:cNvPr>
          <p:cNvSpPr txBox="1"/>
          <p:nvPr/>
        </p:nvSpPr>
        <p:spPr>
          <a:xfrm>
            <a:off x="2798944" y="2920174"/>
            <a:ext cx="628930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5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  </a:t>
            </a:r>
            <a:r>
              <a:rPr lang="th-TH" sz="8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การคิด</a:t>
            </a:r>
            <a:r>
              <a:rPr lang="th-TH" sz="6000" b="1" dirty="0">
                <a:solidFill>
                  <a:srgbClr val="00206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อย่างเป็นระบบ</a:t>
            </a:r>
          </a:p>
        </p:txBody>
      </p:sp>
    </p:spTree>
    <p:extLst>
      <p:ext uri="{BB962C8B-B14F-4D97-AF65-F5344CB8AC3E}">
        <p14:creationId xmlns:p14="http://schemas.microsoft.com/office/powerpoint/2010/main" val="869299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2" y="314516"/>
            <a:ext cx="1571887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สรุป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2583873" y="1553983"/>
            <a:ext cx="77993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>
                <a:latin typeface="Cordia New" panose="020B0304020202020204" pitchFamily="34" charset="-34"/>
              </a:rPr>
              <a:t>	คําถามที่ดีมีความจําเป็นสําหรับขั้นตอนต่างๆ ของการคิดอย่างเป็นระบบ คําถามที่ดีไม่ว่าจะเป็นคําถาม แบบแคบหรือแบบกว้างต้องสั้น ชัดเจน น่าสนใจ เหมาะกับระดับของผู้ตอบ มีคําตอบหลากหลาย  ไม่แนะนําคําตอบและควรส่งเสริมหรือกระตุ้นให้ผู้ฟังตั้งคําถามเพื่อการแลกเปลี่ยนเรียนรู้ในการหาคําตอบ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E874EDF-D3DB-5149-9442-F997CD979E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4" r="50000" b="67092"/>
          <a:stretch/>
        </p:blipFill>
        <p:spPr>
          <a:xfrm>
            <a:off x="3898391" y="3557611"/>
            <a:ext cx="5384154" cy="33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93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7037B81-4B60-6645-AD1F-1685200A5D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4"/>
            <a:ext cx="12190643" cy="6858764"/>
          </a:xfrm>
          <a:prstGeom prst="rect">
            <a:avLst/>
          </a:prstGeom>
          <a:effectLst>
            <a:softEdge rad="135261"/>
          </a:effec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30FC0FF-C784-4712-9C88-9385A21543C7}"/>
              </a:ext>
            </a:extLst>
          </p:cNvPr>
          <p:cNvSpPr txBox="1"/>
          <p:nvPr/>
        </p:nvSpPr>
        <p:spPr>
          <a:xfrm>
            <a:off x="5257799" y="1099744"/>
            <a:ext cx="179270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000" b="1" dirty="0">
                <a:solidFill>
                  <a:srgbClr val="234EA9"/>
                </a:solidFill>
                <a:latin typeface="Cordia New"/>
                <a:cs typeface="Cordia New"/>
              </a:rPr>
              <a:t> หน่วยที่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1B1C7CE1-F9B0-4576-8606-E879358491B2}"/>
              </a:ext>
            </a:extLst>
          </p:cNvPr>
          <p:cNvSpPr txBox="1"/>
          <p:nvPr/>
        </p:nvSpPr>
        <p:spPr>
          <a:xfrm>
            <a:off x="-1" y="3897580"/>
            <a:ext cx="1219064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800" dirty="0">
                <a:latin typeface="Cordia New"/>
                <a:cs typeface="Cordia New"/>
              </a:rPr>
              <a:t>" การใช้คำถามในการสืบค้นข้อมูลเพื่อการคิดอย่างเป็นระบบ"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D034D40-9A72-427F-BA61-B85D6BF43253}"/>
              </a:ext>
            </a:extLst>
          </p:cNvPr>
          <p:cNvSpPr/>
          <p:nvPr/>
        </p:nvSpPr>
        <p:spPr>
          <a:xfrm>
            <a:off x="3359048" y="3466494"/>
            <a:ext cx="5472543" cy="61578"/>
          </a:xfrm>
          <a:prstGeom prst="rect">
            <a:avLst/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7BC5591D-96AC-B642-8D0C-104D9283F49E}"/>
              </a:ext>
            </a:extLst>
          </p:cNvPr>
          <p:cNvSpPr/>
          <p:nvPr/>
        </p:nvSpPr>
        <p:spPr>
          <a:xfrm>
            <a:off x="5349683" y="1713482"/>
            <a:ext cx="1500908" cy="1485515"/>
          </a:xfrm>
          <a:prstGeom prst="ellipse">
            <a:avLst/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Cordia New"/>
                <a:cs typeface="Cordia New"/>
              </a:rPr>
              <a:t>4</a:t>
            </a:r>
            <a:endParaRPr lang="th-TH" sz="9600" b="1" dirty="0">
              <a:latin typeface="Cordia New"/>
              <a:cs typeface="Cordia New"/>
            </a:endParaRPr>
          </a:p>
        </p:txBody>
      </p:sp>
      <p:pic>
        <p:nvPicPr>
          <p:cNvPr id="18" name="รูปภาพ 4">
            <a:extLst>
              <a:ext uri="{FF2B5EF4-FFF2-40B4-BE49-F238E27FC236}">
                <a16:creationId xmlns:a16="http://schemas.microsoft.com/office/drawing/2014/main" id="{31C10C5F-8787-C146-90E6-E0DD60445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78" y="441868"/>
            <a:ext cx="2169226" cy="127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772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1" y="314516"/>
            <a:ext cx="3095510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สาระสำคัญ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2658774" y="1721339"/>
            <a:ext cx="7284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การตั้งคําถามที่ดีช่วยฝึกทักษะการคิดและการตัดสินใจ นอกจากนี้ยังช่วยในการค้นหาข้อมูลเพื่อหาคําตอบด้วยตนเอง ช่วยพัฒนาความคิดรวบยอดและช่วยสร้างกระบวนการเรียนรู้ให้เกิดขึ้นกับทั้งตัวผู้ตอบและผู้ถาม นํามาซึ่งการแลกเปลี่ยนเรียนรู้ที่ผ่านกระบวนการคิดอย่างเป็นระบบและ การคิดอย่างสร้างสรรค์ ช่วยเสริมสร้างนิสัยการเรียนรู้ตลอดชีวิตด้วย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FAD200B-17A1-EF4A-98B6-A2B70F0280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4" r="50000" b="47009"/>
          <a:stretch/>
        </p:blipFill>
        <p:spPr>
          <a:xfrm>
            <a:off x="3623569" y="4092252"/>
            <a:ext cx="5909657" cy="276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1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2" y="314516"/>
            <a:ext cx="6543389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1. ลักษณะของ</a:t>
            </a:r>
            <a:r>
              <a:rPr lang="th-TH" sz="6000" b="1" dirty="0" err="1">
                <a:latin typeface="Cordia New" panose="020B0304020202020204" pitchFamily="34" charset="-34"/>
              </a:rPr>
              <a:t>คํา</a:t>
            </a:r>
            <a:r>
              <a:rPr lang="th-TH" sz="6000" b="1" dirty="0">
                <a:latin typeface="Cordia New" panose="020B0304020202020204" pitchFamily="34" charset="-34"/>
              </a:rPr>
              <a:t>ถามที่ดี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522502" y="2047212"/>
            <a:ext cx="60065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Cordia New" panose="020B0304020202020204" pitchFamily="34" charset="-34"/>
              </a:rPr>
              <a:t>การตั้ง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ถามที่ดีต้องมีลักษณะ ดังนี้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1.1 สั้น มีความหมายชัดเจนและสมบูรณ์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1.2 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ถามน่าสนใจ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1.3 มี</a:t>
            </a:r>
            <a:r>
              <a:rPr lang="th-TH" dirty="0" err="1">
                <a:latin typeface="Cordia New" panose="020B0304020202020204" pitchFamily="34" charset="-34"/>
              </a:rPr>
              <a:t>คําต</a:t>
            </a:r>
            <a:r>
              <a:rPr lang="th-TH" dirty="0">
                <a:latin typeface="Cordia New" panose="020B0304020202020204" pitchFamily="34" charset="-34"/>
              </a:rPr>
              <a:t>อบที่หลากหลาย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1.4 ถามตรงประเด็น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1.5 ถามชวนให้คิด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1.6 ส่งเสริมการคิดระดับสูง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1.7 </a:t>
            </a:r>
            <a:r>
              <a:rPr lang="th-TH" dirty="0" err="1">
                <a:latin typeface="Cordia New" panose="020B0304020202020204" pitchFamily="34" charset="-34"/>
              </a:rPr>
              <a:t>เป็</a:t>
            </a:r>
            <a:r>
              <a:rPr lang="th-TH" dirty="0">
                <a:latin typeface="Cordia New" panose="020B0304020202020204" pitchFamily="34" charset="-34"/>
              </a:rPr>
              <a:t>นค</a:t>
            </a:r>
            <a:r>
              <a:rPr lang="th-TH" dirty="0" err="1">
                <a:latin typeface="Cordia New" panose="020B0304020202020204" pitchFamily="34" charset="-34"/>
              </a:rPr>
              <a:t>ํา</a:t>
            </a:r>
            <a:r>
              <a:rPr lang="th-TH" dirty="0">
                <a:latin typeface="Cordia New" panose="020B0304020202020204" pitchFamily="34" charset="-34"/>
              </a:rPr>
              <a:t>ถามที่ให้ผู้ตอบได้คิดและปฏิบัติร่วมกัน 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510538A-A36B-0047-8C69-4C2D2F5485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5" t="25346" r="11816" b="57886"/>
          <a:stretch/>
        </p:blipFill>
        <p:spPr>
          <a:xfrm>
            <a:off x="7716983" y="2473036"/>
            <a:ext cx="3626886" cy="26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6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มนมุมสี่เหลี่ยมผืนผ้าด้านเดียวกัน 10">
            <a:extLst>
              <a:ext uri="{FF2B5EF4-FFF2-40B4-BE49-F238E27FC236}">
                <a16:creationId xmlns:a16="http://schemas.microsoft.com/office/drawing/2014/main" id="{96C580BE-5DF8-0A4E-A4EA-235E5973F874}"/>
              </a:ext>
            </a:extLst>
          </p:cNvPr>
          <p:cNvSpPr/>
          <p:nvPr/>
        </p:nvSpPr>
        <p:spPr>
          <a:xfrm>
            <a:off x="616527" y="318655"/>
            <a:ext cx="10958946" cy="103909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การตั้ง</a:t>
            </a:r>
            <a:r>
              <a:rPr lang="th-TH" sz="6000" b="1" dirty="0" err="1">
                <a:latin typeface="Cordia New" panose="020B0304020202020204" pitchFamily="34" charset="-34"/>
              </a:rPr>
              <a:t>คํา</a:t>
            </a:r>
            <a:r>
              <a:rPr lang="th-TH" sz="6000" b="1" dirty="0">
                <a:latin typeface="Cordia New" panose="020B0304020202020204" pitchFamily="34" charset="-34"/>
              </a:rPr>
              <a:t>ถาม</a:t>
            </a:r>
            <a:endParaRPr lang="th-TH" sz="6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AB625B5-FBC3-C74D-A5AD-1A652DA2E3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60" y="1659659"/>
            <a:ext cx="1769341" cy="1769341"/>
          </a:xfrm>
          <a:prstGeom prst="rect">
            <a:avLst/>
          </a:prstGeom>
        </p:spPr>
      </p:pic>
      <p:pic>
        <p:nvPicPr>
          <p:cNvPr id="2" name="การตั้งคำถาม _ 5 Minutes Podcast EP.557.mp4" descr="การตั้งคำถาม _ 5 Minutes Podcast EP.557.mp4">
            <a:hlinkClick r:id="" action="ppaction://media"/>
            <a:extLst>
              <a:ext uri="{FF2B5EF4-FFF2-40B4-BE49-F238E27FC236}">
                <a16:creationId xmlns:a16="http://schemas.microsoft.com/office/drawing/2014/main" id="{AA98996B-A57A-9F49-9C17-7B260E699F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56985" y="1659659"/>
            <a:ext cx="8308246" cy="46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2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2" y="314516"/>
            <a:ext cx="9413559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2. ประเภทของคําถาม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2313710" y="1935468"/>
            <a:ext cx="82850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ถามแบ่งออกได้เป็น 2 ประเภท คือ 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ถามแคบ (</a:t>
            </a:r>
            <a:r>
              <a:rPr lang="en" dirty="0">
                <a:latin typeface="Cordia New" panose="020B0304020202020204" pitchFamily="34" charset="-34"/>
              </a:rPr>
              <a:t>Narrow Question) </a:t>
            </a:r>
            <a:r>
              <a:rPr lang="th-TH" dirty="0">
                <a:latin typeface="Cordia New" panose="020B0304020202020204" pitchFamily="34" charset="-34"/>
              </a:rPr>
              <a:t>และ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ถามกว้าง (</a:t>
            </a:r>
            <a:r>
              <a:rPr lang="en" dirty="0">
                <a:latin typeface="Cordia New" panose="020B0304020202020204" pitchFamily="34" charset="-34"/>
              </a:rPr>
              <a:t>Broad Question) </a:t>
            </a:r>
          </a:p>
          <a:p>
            <a:r>
              <a:rPr lang="en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2.1 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ถามแคบ (</a:t>
            </a:r>
            <a:r>
              <a:rPr lang="en" dirty="0">
                <a:latin typeface="Cordia New" panose="020B0304020202020204" pitchFamily="34" charset="-34"/>
              </a:rPr>
              <a:t>Narrow Question) 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ถามแคบ แบ่งออกเป็น 2 ชนิด คือ</a:t>
            </a:r>
          </a:p>
          <a:p>
            <a:r>
              <a:rPr lang="en-US" dirty="0">
                <a:latin typeface="Cordia New" panose="020B0304020202020204" pitchFamily="34" charset="-34"/>
              </a:rPr>
              <a:t>		</a:t>
            </a:r>
            <a:r>
              <a:rPr lang="th-TH" dirty="0">
                <a:latin typeface="Cordia New" panose="020B0304020202020204" pitchFamily="34" charset="-34"/>
              </a:rPr>
              <a:t>2.1.1 ทดสอบความ</a:t>
            </a:r>
            <a:r>
              <a:rPr lang="th-TH" dirty="0" err="1">
                <a:latin typeface="Cordia New" panose="020B0304020202020204" pitchFamily="34" charset="-34"/>
              </a:rPr>
              <a:t>จํา</a:t>
            </a:r>
            <a:r>
              <a:rPr lang="th-TH" dirty="0">
                <a:latin typeface="Cordia New" panose="020B0304020202020204" pitchFamily="34" charset="-34"/>
              </a:rPr>
              <a:t>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	</a:t>
            </a:r>
            <a:r>
              <a:rPr lang="th-TH" dirty="0">
                <a:latin typeface="Cordia New" panose="020B0304020202020204" pitchFamily="34" charset="-34"/>
              </a:rPr>
              <a:t>2.1.2 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ถามรวมความคิด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2.2 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ถามกว้าง (</a:t>
            </a:r>
            <a:r>
              <a:rPr lang="en" dirty="0">
                <a:latin typeface="Cordia New" panose="020B0304020202020204" pitchFamily="34" charset="-34"/>
              </a:rPr>
              <a:t>Broad Question) 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ถามกว้างแบ่งออกเป็น 2 ชนิด คือ แบบขยายความคิด (</a:t>
            </a:r>
            <a:r>
              <a:rPr lang="en" dirty="0">
                <a:latin typeface="Cordia New" panose="020B0304020202020204" pitchFamily="34" charset="-34"/>
              </a:rPr>
              <a:t>Divergent) </a:t>
            </a:r>
            <a:r>
              <a:rPr lang="th-TH" dirty="0">
                <a:latin typeface="Cordia New" panose="020B0304020202020204" pitchFamily="34" charset="-34"/>
              </a:rPr>
              <a:t>และแบบประเมินค่า (</a:t>
            </a:r>
            <a:r>
              <a:rPr lang="en" dirty="0">
                <a:latin typeface="Cordia New" panose="020B0304020202020204" pitchFamily="34" charset="-34"/>
              </a:rPr>
              <a:t>Evaluative)</a:t>
            </a:r>
          </a:p>
          <a:p>
            <a:r>
              <a:rPr lang="en" dirty="0">
                <a:latin typeface="Cordia New" panose="020B0304020202020204" pitchFamily="34" charset="-34"/>
              </a:rPr>
              <a:t>		2.2.1 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ถามแบบขยายความคิด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	</a:t>
            </a:r>
            <a:r>
              <a:rPr lang="th-TH" dirty="0">
                <a:latin typeface="Cordia New" panose="020B0304020202020204" pitchFamily="34" charset="-34"/>
              </a:rPr>
              <a:t>2.2.2 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ถามแบบประเมินค่า (</a:t>
            </a:r>
            <a:r>
              <a:rPr lang="en" dirty="0">
                <a:latin typeface="Cordia New" panose="020B0304020202020204" pitchFamily="34" charset="-34"/>
              </a:rPr>
              <a:t>Evaluative Question) </a:t>
            </a:r>
          </a:p>
        </p:txBody>
      </p:sp>
    </p:spTree>
    <p:extLst>
      <p:ext uri="{BB962C8B-B14F-4D97-AF65-F5344CB8AC3E}">
        <p14:creationId xmlns:p14="http://schemas.microsoft.com/office/powerpoint/2010/main" val="45867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963313" y="840959"/>
            <a:ext cx="4710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Cordia New" panose="020B0304020202020204" pitchFamily="34" charset="-34"/>
              </a:rPr>
              <a:t>ระดับความคิดแสดงด้วยแผนภูมิ ดังนี้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28CF2C1-AC7D-D443-B135-C64E881E45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t="46868" r="11971" b="30101"/>
          <a:stretch/>
        </p:blipFill>
        <p:spPr>
          <a:xfrm>
            <a:off x="1963313" y="1540835"/>
            <a:ext cx="8302905" cy="35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4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2" y="314516"/>
            <a:ext cx="8429887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3. ข้อควรตระหนักในการใช้</a:t>
            </a:r>
            <a:r>
              <a:rPr lang="th-TH" sz="6000" b="1" dirty="0" err="1">
                <a:latin typeface="Cordia New" panose="020B0304020202020204" pitchFamily="34" charset="-34"/>
              </a:rPr>
              <a:t>คํา</a:t>
            </a:r>
            <a:r>
              <a:rPr lang="th-TH" sz="6000" b="1" dirty="0">
                <a:latin typeface="Cordia New" panose="020B0304020202020204" pitchFamily="34" charset="-34"/>
              </a:rPr>
              <a:t>ถาม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2105892" y="2074014"/>
            <a:ext cx="88807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Cordia New" panose="020B0304020202020204" pitchFamily="34" charset="-34"/>
              </a:rPr>
              <a:t>เพื่อให้การใช้</a:t>
            </a:r>
            <a:r>
              <a:rPr lang="th-TH" dirty="0" err="1">
                <a:latin typeface="Cordia New" panose="020B0304020202020204" pitchFamily="34" charset="-34"/>
              </a:rPr>
              <a:t>คํา</a:t>
            </a:r>
            <a:r>
              <a:rPr lang="th-TH" dirty="0">
                <a:latin typeface="Cordia New" panose="020B0304020202020204" pitchFamily="34" charset="-34"/>
              </a:rPr>
              <a:t>ถามได้ผลตามความมุ่งหมาย ควรตระหนักถึงสิ่งต่อไปนี้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3.1   ใช้คําที่จะช่วยให้คําถามนั้นสามารถตอบได้กว้างและไม่ควรแนะคําตอบ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3.2   หลีกเลี่ยงคําถามที่ให้ตอบแค่เพียงคําถามเดียว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3.3   หลีกเลี่ยงการย้ำคำตอบ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3.4   พยายามใช้เทคนิคให้ผู้ฟังโต้ตอบซึ่งกันและกันบ้าง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3.5   ส่งเสริมหรือกระตุ้นให้ผู้ฟังตั้งคําถาม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3.6   ควรมีการปรับปรุงคําถามให้สามารถพิจารณาความคิดของผู้ตอบได้ดียิ่งขึ้น </a:t>
            </a:r>
            <a:endParaRPr lang="en" dirty="0">
              <a:latin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3844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2" y="314516"/>
            <a:ext cx="11175274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4.  </a:t>
            </a:r>
            <a:r>
              <a:rPr lang="th-TH" sz="4400" b="1" dirty="0">
                <a:latin typeface="Cordia New" panose="020B0304020202020204" pitchFamily="34" charset="-34"/>
              </a:rPr>
              <a:t>คําถามในการสืบค้นข้อมูลเพื่อการคิดอย่างเป็นระบบ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399312" y="1647102"/>
            <a:ext cx="54725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มีดังนี้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4.1 เกิดปัญหาอะไรขึ้น มีปัญหาอะไรบ้าง รู้ได้</a:t>
            </a:r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อย่างไรว่าเกิดปัญหาขึ้นแล้ว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4.2 ปัญหาเกิดขึ้นที่ไหน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4.3 ปัญหาเกิดขึ้นเมื่อใด ใช้เวลานานแค่ไหน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4.4 ปัญหานี้เคยเกิดขึ้นมาก่อนแล้วหรือไม่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4.5 ปัญหาที่เกิดขึ้นผิดกฎหมายหรือละเมิด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สิทธิของบุคคลอื่นหรือไม่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4.6 ใครเป็นคนสร้างปัญหา สาเหตุของปัญหา</a:t>
            </a:r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มีอะไรบ้าง </a:t>
            </a:r>
            <a:endParaRPr lang="en-US" dirty="0">
              <a:latin typeface="Cordia New" panose="020B0304020202020204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5A1E2675-DC07-4F42-AAB8-F59B9B85E7E4}"/>
              </a:ext>
            </a:extLst>
          </p:cNvPr>
          <p:cNvSpPr txBox="1"/>
          <p:nvPr/>
        </p:nvSpPr>
        <p:spPr>
          <a:xfrm>
            <a:off x="6845807" y="1647102"/>
            <a:ext cx="48213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4.7 มีใครเกี่ยวข้องกับปัญหานี้บ้าง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4.8 ผลของปัญหาจะกระทบกับใครบ้าง </a:t>
            </a:r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และมากน้อยเพียงใด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4.9 จะแก้ปัญหานี้อย่างไร วิธีแก้ปัญหา</a:t>
            </a:r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ที่มีอยู่จะใช้ได้ดีหรือไม่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4.10 จะบรรเทาปัญหานี้อย่างไร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4.11 จะป้องกันปัญหานี้อย่างไร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4.12 มีผู้ที่เกี่ยวข้องที่จะให้ความ</a:t>
            </a:r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ร่วมมือแก้ไขปัญหาหรือไม่และอย่างไร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4.13 มีแนวทางหรือวิธีการที่จะป้องกัน</a:t>
            </a:r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ไม่ให้เกิดปัญหาอีกอย่างไร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23962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11135</TotalTime>
  <Words>847</Words>
  <Application>Microsoft Macintosh PowerPoint</Application>
  <PresentationFormat>Widescreen</PresentationFormat>
  <Paragraphs>87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Cordia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PC6</dc:creator>
  <cp:lastModifiedBy>บริษัท สำนักพิมพ์ศูนย์ส่งเสริมวิชาการ จำกัด</cp:lastModifiedBy>
  <cp:revision>349</cp:revision>
  <dcterms:created xsi:type="dcterms:W3CDTF">2021-07-12T13:48:17Z</dcterms:created>
  <dcterms:modified xsi:type="dcterms:W3CDTF">2023-02-22T08:59:42Z</dcterms:modified>
</cp:coreProperties>
</file>