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7" r:id="rId5"/>
    <p:sldId id="305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2" r:id="rId40"/>
    <p:sldId id="341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7" autoAdjust="0"/>
    <p:restoredTop sz="94660"/>
  </p:normalViewPr>
  <p:slideViewPr>
    <p:cSldViewPr>
      <p:cViewPr varScale="1">
        <p:scale>
          <a:sx n="69" d="100"/>
          <a:sy n="69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1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3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7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0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4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643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1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1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9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51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9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178F-42BD-4F6E-89D5-5F4CB8D333F4}" type="datetimeFigureOut">
              <a:rPr lang="th-TH" smtClean="0"/>
              <a:t>25/01/60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70BD-CA47-456D-A4CF-009C80B0AC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6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3119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การขยายกำลังคลื่นเสียง</a:t>
            </a:r>
          </a:p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ด้วยทรานซิสเตอร์</a:t>
            </a:r>
            <a:endParaRPr lang="th-TH" sz="80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1011" y="-228600"/>
            <a:ext cx="12105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02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97976"/>
              </p:ext>
            </p:extLst>
          </p:nvPr>
        </p:nvGraphicFramePr>
        <p:xfrm>
          <a:off x="1143000" y="1828800"/>
          <a:ext cx="6625286" cy="493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r:id="rId3" imgW="3479090" imgH="2588559" progId="Visio.Drawing.11">
                  <p:embed/>
                </p:oleObj>
              </mc:Choice>
              <mc:Fallback>
                <p:oleObj r:id="rId3" imgW="3479090" imgH="258855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625286" cy="4933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C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ตัวเก็บประจุ ทำหน้าที่ส่งผ่านสัญญาณเสียงจากอินพุต และป้องกันแรงดันไฟฟ้ากระแส ตรงไม่ให้ผ่านย้อนกลับมาทางอินพุต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20466"/>
            <a:ext cx="40100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1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C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เก็บประจุ ทำหน้าที่ส่งผ่านสัญญาณเสียงไปยังลำโพง  โดยการประจุแรงดันไฟฟ้าเท่ากับ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VCC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จากแหล่งจ่าย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VCC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ในขณะที่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 และคายประจุแรงดันไฟฟ้า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VCC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ที่ประจุไว้ออกมาผ่าน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ในขณะที่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 ทำให้วงจรขยายเสียงคอมพลีเมนตารีชนิด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OTL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ทำงานได้สมบูรณ์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5029200"/>
            <a:ext cx="4086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D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, D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ไดโอด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ปรับไบแอสโดยอัตโนมัติ  ทำหน้าที่ช่วยปรับเปลี่ยนแรงดันไฟฟ้าไบแอสตรงที่จ่ายให้ขา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มีค่าเหมาะสมตามความต้องการของทรานซิสเตอร์ทั้ง 2 ตัว ช่วยให้วงจรขยายเสียงทำงานได้ถูกต้อง และทำงานมีความคงที่ต่ออุณหภูมิ</a:t>
            </a:r>
          </a:p>
        </p:txBody>
      </p:sp>
      <p:pic>
        <p:nvPicPr>
          <p:cNvPr id="75778" name="Picture 2" descr="Image result for ไดโอ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782456"/>
            <a:ext cx="4567237" cy="21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487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ต้านทานจำกัดกระแสไฟฟ้าไหลผ่านวงจรแบ่งแรงดันไฟฟ้าไปให้ไดโอด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ทำงานได้พอเหมาะ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230514" cy="33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, 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ต้านทานปรับแรงดันไฟฟ้ากระแสตรงที่จ่ายไปให้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ทำงานคงที่ต่ออุณหภูมิเพิ่มขึ้น จำกัดกระแสไฟฟ้าไหลผ่าน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ช่วยให้มีเสถียรภาพในการทำงาน ใช้ความต้านทานค่าต่ำไม่เกิน 1 </a:t>
            </a:r>
            <a:r>
              <a:rPr lang="en-US" sz="3200" dirty="0">
                <a:sym typeface="Symbol"/>
              </a:rPr>
              <a:t>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มีค่าทนกำลังไฟฟ้าสูง เช่น 3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5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เป็นต้น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31" y="5181600"/>
            <a:ext cx="2390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6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VR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ต้านทานเกือกม้าปรับค่าได้ ช่วยปรับเสริมไบแอสให้ขา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ร่วมกับ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ทำให้มีกระแสไฟฟ้าสงบไหลผ่าน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ที่ถูกต้องพอเหมาะ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72000"/>
            <a:ext cx="5238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VR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5140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ต้านทานเกือกม้าปรับค่าได้ ช่วยปรับความสมดุลของไบแอสที่จ่ายให้ขา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ทำงานสมดุลกัน ได้สัญญาณเสียงซีกบวกและซีกลบขยายออกเอาต์พุตเท่ากัน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67677"/>
            <a:ext cx="30956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8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Q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, Q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ทรานซิสเตอร์ขยายกำลัง ต่อวงจรแบบคอมพลีเมนตารี ทำหน้าที่ขยายสัญญาณเสียงตัวละซีกในเฟสสัญญาณที่ถูกต้อง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ขยายซีกบวก (+)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ขยายซีกลบ (–) โดยการสลับกันทำงาน</a:t>
            </a:r>
          </a:p>
        </p:txBody>
      </p:sp>
      <p:pic>
        <p:nvPicPr>
          <p:cNvPr id="80900" name="Picture 4" descr="Image result for ทรานซิสเตอร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36582"/>
            <a:ext cx="2886075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15319"/>
              </p:ext>
            </p:extLst>
          </p:nvPr>
        </p:nvGraphicFramePr>
        <p:xfrm>
          <a:off x="1066800" y="1828800"/>
          <a:ext cx="7010400" cy="486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r:id="rId3" imgW="3627680" imgH="2520987" progId="Visio.Drawing.11">
                  <p:embed/>
                </p:oleObj>
              </mc:Choice>
              <mc:Fallback>
                <p:oleObj r:id="rId3" imgW="3627680" imgH="25209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010400" cy="4868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5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" y="34636"/>
            <a:ext cx="7842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การเพิ่มความดังเสียง </a:t>
            </a:r>
            <a:endParaRPr lang="th-TH" sz="8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สัญญาณเสียง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หรือคลื่นเสียง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สามารถ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กำเนิดขึ้นได้จากแหล่งกำเนิดเสียงที่แตกต่างกันมากมายหลายแหล่งกำเนิด มีระดับความแรงของสัญญาณเสียงที่ได้ออกมาแตกต่างกันไป ส่วนใหญ่สัญญาณเสียงที่กำเนิดขึ้นมาจะมีระดับความแรงต่ำ หรือมีเสียงดัง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เบา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3810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C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3598098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เก็บประจุ ทำหน้าที่ส่งผ่านสัญญาณเสียงจากอินพุต และป้องกันแรงดันไฟฟ้ากระแส ตรงไม่ให้ผ่านย้อนกลับมาทางอินพุต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D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D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54448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ไดโอด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ปรับไบแอสโดยอัตโนมัติ  ทำหน้าที่ช่วยปรับเปลี่ยนแรงดันไฟฟ้าไบแอสตรงที่จ่ายให้ขา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มีค่าเหมาะสมตามความต้องการของทรานซิสเตอร์ทั้ง 2 ตัว ช่วยให้วงจรขยายเสียงทำงานได้ถูกต้อง และทำงานมีความคงที่ต่ออุณหภูมิ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41" y="3352800"/>
            <a:ext cx="3095258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0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ต้านทานจำกัดกระแสไฟฟ้าไหลผ่านวงจรแบ่งแรงดันไฟฟ้าไปให้ไดโอด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ทำงานได้พอเหมาะ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4239491"/>
            <a:ext cx="44862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ต้านทานปรับแรงดันไฟฟ้ากระแสตรงที่จ่ายไปให้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ทำงานคงที่ต่ออุณหภูมิเพิ่มขึ้น จำกัดกระแสไฟฟ้าไหลผ่าน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ช่วยให้มีเสถียรภาพในการทำงาน ใช้ความต้านทานค่าต่ำไม่เกิน 1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มีค่าทนกำลังไฟฟ้าสูง เช่น 3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5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ต้น	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881504"/>
            <a:ext cx="3467100" cy="179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VR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4759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ต้านทานเกือกม้าปรับค่าได้ ช่วยปรับเสริมไบแอสให้ขา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ร่วมกับ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ทำให้มีกระแสไฟฟ้าสงบไหลผ่าน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ที่ถูกต้องพอเหมาะ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784765"/>
            <a:ext cx="32289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6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Q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Q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-21213" y="-152400"/>
            <a:ext cx="784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การทำงานของวงจรขยาย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แบบคอมพลีเมนตารีชนิด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OCL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ทรานซิสเตอร์ขยายกำลัง ต่อวงจรแบบคอมพลีเมนตารี ทำหน้าที่ขยายสัญญาณเสียงตัวละซีกในเฟสสัญญาณที่ถูกต้อง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ขยายซีกบวก (+)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ขยายซีกลบ (–) โดยการสลับกันทำงาน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66281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" y="34636"/>
            <a:ext cx="784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การขยายแบบ</a:t>
            </a:r>
            <a:r>
              <a:rPr lang="th-TH" sz="60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ดาร์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ลิงตัน </a:t>
            </a:r>
            <a:endParaRPr lang="th-TH" sz="6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วงจร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ดาร์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ลิงตัน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Darlington Circuit)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เป็นการนำวงจรขยายทรานซิสเตอร์ต่อวงจรร่วมกัน 2 ตัว ต่อเป็นวงจรขยายสัญญาณชนิดสองภาคต่อเนื่องกัน ช่วยเพิ่มอัตราขยายให้กับวงจรมากขึ้น นิยมนำไปใช้งานในวงจรขยายเสียง โดยต่อวงจรภาคขับกำลังเข้ากับวงจรภาคขยายกำลัง วงจรขยายแบบ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ดาร์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ลิงตันพื้นฐานแบ่งการต่อวงจรออกได้ 3 แบบ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686175" cy="21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" y="34636"/>
            <a:ext cx="784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การขยายแบบ</a:t>
            </a:r>
            <a:r>
              <a:rPr lang="th-TH" sz="60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ดาร์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ลิงตัน </a:t>
            </a:r>
            <a:endParaRPr lang="th-TH" sz="6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334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PNP – PNP </a:t>
            </a:r>
            <a:r>
              <a:rPr lang="th-TH" b="1" dirty="0" err="1" smtClean="0">
                <a:latin typeface="FreesiaUPC" pitchFamily="34" charset="-34"/>
                <a:cs typeface="FreesiaUPC" pitchFamily="34" charset="-34"/>
              </a:rPr>
              <a:t>ดาร์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ลิงตัน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         NPN </a:t>
            </a:r>
            <a:r>
              <a:rPr lang="en-US" b="1" dirty="0">
                <a:latin typeface="FreesiaUPC" pitchFamily="34" charset="-34"/>
                <a:cs typeface="FreesiaUPC" pitchFamily="34" charset="-34"/>
              </a:rPr>
              <a:t>– NPN </a:t>
            </a:r>
            <a:r>
              <a:rPr lang="th-TH" b="1" dirty="0" err="1">
                <a:latin typeface="FreesiaUPC" pitchFamily="34" charset="-34"/>
                <a:cs typeface="FreesiaUPC" pitchFamily="34" charset="-34"/>
              </a:rPr>
              <a:t>ดาร์</a:t>
            </a:r>
            <a:r>
              <a:rPr lang="th-TH" b="1" dirty="0">
                <a:latin typeface="FreesiaUPC" pitchFamily="34" charset="-34"/>
                <a:cs typeface="FreesiaUPC" pitchFamily="34" charset="-34"/>
              </a:rPr>
              <a:t>ลิง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ตัน        </a:t>
            </a:r>
            <a:r>
              <a:rPr lang="en-US" b="1" dirty="0">
                <a:latin typeface="FreesiaUPC" pitchFamily="34" charset="-34"/>
                <a:cs typeface="FreesiaUPC" pitchFamily="34" charset="-34"/>
              </a:rPr>
              <a:t>PNP –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NPN </a:t>
            </a:r>
            <a:r>
              <a:rPr lang="th-TH" b="1" dirty="0" err="1">
                <a:latin typeface="FreesiaUPC" pitchFamily="34" charset="-34"/>
                <a:cs typeface="FreesiaUPC" pitchFamily="34" charset="-34"/>
              </a:rPr>
              <a:t>ดาร์</a:t>
            </a:r>
            <a:r>
              <a:rPr lang="th-TH" b="1" dirty="0">
                <a:latin typeface="FreesiaUPC" pitchFamily="34" charset="-34"/>
                <a:cs typeface="FreesiaUPC" pitchFamily="34" charset="-34"/>
              </a:rPr>
              <a:t>ลิง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ตัน </a:t>
            </a:r>
            <a:endParaRPr lang="th-TH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67278"/>
              </p:ext>
            </p:extLst>
          </p:nvPr>
        </p:nvGraphicFramePr>
        <p:xfrm>
          <a:off x="290944" y="2057399"/>
          <a:ext cx="2604655" cy="281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r:id="rId3" imgW="1627216" imgH="1756495" progId="Visio.Drawing.11">
                  <p:embed/>
                </p:oleObj>
              </mc:Choice>
              <mc:Fallback>
                <p:oleObj r:id="rId3" imgW="1627216" imgH="175649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44" y="2057399"/>
                        <a:ext cx="2604655" cy="2815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9640"/>
              </p:ext>
            </p:extLst>
          </p:nvPr>
        </p:nvGraphicFramePr>
        <p:xfrm>
          <a:off x="3429000" y="1981200"/>
          <a:ext cx="260794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r:id="rId5" imgW="1627216" imgH="1752330" progId="Visio.Drawing.11">
                  <p:embed/>
                </p:oleObj>
              </mc:Choice>
              <mc:Fallback>
                <p:oleObj r:id="rId5" imgW="1627216" imgH="175233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2607945" cy="281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88191"/>
              </p:ext>
            </p:extLst>
          </p:nvPr>
        </p:nvGraphicFramePr>
        <p:xfrm>
          <a:off x="6275978" y="1905000"/>
          <a:ext cx="2625567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r:id="rId7" imgW="1627216" imgH="1752330" progId="Visio.Drawing.11">
                  <p:embed/>
                </p:oleObj>
              </mc:Choice>
              <mc:Fallback>
                <p:oleObj r:id="rId7" imgW="1627216" imgH="17523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978" y="1905000"/>
                        <a:ext cx="2625567" cy="281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3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73732"/>
              </p:ext>
            </p:extLst>
          </p:nvPr>
        </p:nvGraphicFramePr>
        <p:xfrm>
          <a:off x="1219200" y="1752600"/>
          <a:ext cx="6781800" cy="491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r:id="rId3" imgW="4558889" imgH="3301925" progId="Visio.Drawing.11">
                  <p:embed/>
                </p:oleObj>
              </mc:Choice>
              <mc:Fallback>
                <p:oleObj r:id="rId3" imgW="4558889" imgH="330192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781800" cy="4914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C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4322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ตัว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เก็บประจุ ทำหน้าที่ส่งผ่านสัญญาณเสียงจากอินพุต และป้องกันแรงดันไฟฟ้ากระแส ตรงไม่ให้ผ่านย้อนกลับมาทางอินพุต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" y="34636"/>
            <a:ext cx="7842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การเพิ่มความดังเสียง </a:t>
            </a:r>
            <a:endParaRPr lang="th-TH" sz="80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การ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จะนำไปใช้งานจำเป็นต้องไปเพิ่มให้สัญญาณเสียงมีความแรงมาก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ขึ้น โดย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จะต้องส่งต่อไปเข้าวงจรขยายเสียง เพื่อเพิ่มความแรงสัญญาณเสียงให้มีความแรงมากขึ้นเพียงพอต่อการนำไปใช้งาน หรือทำให้เกิดความเหมาะสมต่อการทำงานของอุปกรณ์ที่รับสัญญาณเสียงเข้ามา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4551218" cy="254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C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ตัวเก็บประจุ ทำหน้าที่ส่งผ่านสัญญาณเสียงไปยังลำโพง  โดยการประจุแรงดันไฟฟ้าเท่ากับ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VCC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จากแหล่งจ่าย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VCC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ในขณะที่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Q3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 และคายประจุแรงดันไฟฟ้า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VCC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ที่ประจุไว้ออกมาผ่าน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ในขณะที่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 ทำให้วงจรขยายเสียงคอมพลีเมนตารีบริสุทธิ์ชนิด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OTL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ทำงานได้สมบูรณ์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32" y="5373946"/>
            <a:ext cx="6057900" cy="12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D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D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ไดโอดปรับไบแอสอัตโนมัติ ช่วยให้วงจรทำงานได้ถูกต้อง และทำงานคงที่ต่ออุณหภูมิ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96619"/>
            <a:ext cx="3810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ตัวต้านทานจำกัดกระแสไฟฟ้าไหลผ่านไดโอด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ให้ทำงานได้พอเหมาะ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58010"/>
            <a:ext cx="3587239" cy="316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2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5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ตัวต้านทานปรับแรงดันไฟฟ้ากระแสตรงที่จ่ายไปให้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Q1, Q2, Q3,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ทำงานคงที่ต่ออุณหภูมิเพิ่มขึ้น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58" y="3358010"/>
            <a:ext cx="3038542" cy="32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5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, R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6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4873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ตัวต้านทานปรับแรงดันไฟฟ้ากระแสตรงที่จ่ายไปให้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Q1, Q2, Q3,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ทำงานคงที่ต่ออุณหภูมิเพิ่มขึ้น จำกัดกระแสไฟฟ้าไหลผ่าน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Q3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ช่วยให้มีเสถียรภาพในการทำงาน ใช้ความต้านทานค่าต่ำไม่เกิน 1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มีค่าทนกำลังไฟฟ้าสูง เช่น 5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W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เป็นต้น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41316"/>
            <a:ext cx="366474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7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VR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ตัวต้านทานเกือกม้าปรับค่าได้ ช่วยปรับเสริมไบแอสให้ขา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ร่วมกับ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ทำให้มีกระแสไฟฟ้าสงบไหลผ่าน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Q1, Q2, Q3,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ที่ถูกต้องพอเหมาะ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314700" cy="236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7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Q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, Q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5140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ทรานซิสเตอร์ขับกำลัง ต่อวงจรแบบคอมพลีเมนตารีบริสุทธ์ ทำหน้าที่ขยายสัญญาณ เสียงให้แรงขึ้นระดับหนึ่งแบบไม่ผิดเพี้ยนตัวละซีกในเฟสสัญญาณที่ถูกต้อง 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ขยายซีกบวก (+)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ขยายซีกลบ (–) โดยการสลับกันทำงาน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43" y="2847110"/>
            <a:ext cx="32289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9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Q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, Q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0164" y="2819401"/>
            <a:ext cx="8645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ทรานซิสเตอร์ขับกำลัง ต่อวงจรแบบคอมพลีเมนตารีบริสุทธ์ ทำหน้าที่ขยายสัญญาณ เสียงให้แรงขึ้นระดับหนึ่งแบบไม่ผิดเพี้ยนตัวละซีกในเฟสสัญญาณที่ถูกต้อง 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Q1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ขยายซีกบวก (+) ตัว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ขยายซีกลบ (–) โดยการสลับกันทำงาน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ภาคขยายกำลังเสียงแบบคอมพลีเมนตารี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บริสุทธิ์ชนิด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43434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ภาคขยายกำลังเสียงแบบคล้าย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518245"/>
              </p:ext>
            </p:extLst>
          </p:nvPr>
        </p:nvGraphicFramePr>
        <p:xfrm>
          <a:off x="1066799" y="1676400"/>
          <a:ext cx="6954981" cy="509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r:id="rId3" imgW="4558889" imgH="3337896" progId="Visio.Drawing.11">
                  <p:embed/>
                </p:oleObj>
              </mc:Choice>
              <mc:Fallback>
                <p:oleObj r:id="rId3" imgW="4558889" imgH="333789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1676400"/>
                        <a:ext cx="6954981" cy="5094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8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ภาคขยาย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กำลังเสียงแบบคอมพลีเมนตารี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บริสุทธิ์ ใน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ส่วนของภาคขยายกำลังทรานซิสเตอร์กำลัง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Q3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Q4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จะต้องใช้ทรานซิสเตอร์ต่างชนิดกันคือ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PNP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NPN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มาจับคู่กัน ทรานซิสเตอร์กำลังทั้งคู่ต้องมีคุณสมบัติในการทำงานเหมือนกันจึงสามารถจับเข้าคู่กันได้ เกิดปัญหาที่ทรานซิสเตอร์กำลังต่างชนิดกันมีคุณสมบัติในการทำงานเหมือนกันมาจับเข้าคู่กันหาได้ยากและเกิดความยุ่งยา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ภาคขยายกำลังเสียงแบบคล้าย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05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" y="34636"/>
            <a:ext cx="784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วงจรขยายเสียงแบบ</a:t>
            </a:r>
            <a:r>
              <a:rPr lang="th-TH" sz="72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พุช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 – </a:t>
            </a:r>
            <a:r>
              <a:rPr lang="th-TH" sz="72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พุล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 </a:t>
            </a:r>
            <a:endParaRPr lang="th-TH" sz="72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วงจรขยาย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เสียงแบบ</a:t>
            </a:r>
            <a:r>
              <a:rPr lang="th-TH" sz="3200" b="1" dirty="0" err="1" smtClean="0"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–</a:t>
            </a:r>
            <a:r>
              <a:rPr lang="th-TH" sz="3200" b="1" dirty="0" err="1" smtClean="0"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เป็นวงจรขยายกำลังแบบหนึ่งที่ถูกสร้างขึ้นมาใช้งานในการขยายสัญญาณเสียงภาคสุดท้าย โดยการจัดวงจรขยายเสียงในคลาส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หรือคลาส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AB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ด้วยอุปกรณ์สารกึ่งตัวนำ 2 ตัว ทำหน้าที่ขยายสัญญาณเสียงซีกละตัว ต่อทำงานร่วมกับหม้อแปลงก่อนส่งออก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เอาต์พุต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43" y="4114800"/>
            <a:ext cx="544285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เพื่อ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แก้ไขปัญหาที่เกิดขึ้นนี้ จึงเปลี่ยนวงจรภาคขยายกำลังมาใช้ทรานซิสเตอร์กำลังชนิดเดียวกัน หรือเบอร์เดียวกันทั้งคู่ ใช้ได้ทั้ง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PNP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ทั้งคู่ หรือ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NPN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ทั้งคู่ ช่วยให้การจับคู่ทรานซิสเตอร์ กำลังที่เหมาะสมทำได้ง่ายขึ้น เกิดความสะดวกในการต่อใช้งาน เรียกการต่อวงจรคอมพลีเมนตารีแบบนี้ว่า วงจรคล้ายคอมพลีเมนตารี หรือ 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วงจรค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วอซิคอมพลีเมนตารี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Quasi Complementary Circuit)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-152400"/>
            <a:ext cx="804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ภาคขยายกำลังเสียงแบบคล้าย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533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คอมพลีเมนตารีชนิด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OTL </a:t>
            </a:r>
            <a:endParaRPr lang="th-TH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39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70164" y="2819401"/>
            <a:ext cx="864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เป็นการจัดวงจรขยายเสียงให้ทรานซิสเตอร์แต่ละซีกเป็นแบบคลาส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วงจรขยายเสียงแบบ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– 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คลาส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ใช้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NPN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ทรานซิสเตอร์ </a:t>
            </a:r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3271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วงจรขยายเสียงแบบ</a:t>
            </a:r>
            <a:r>
              <a:rPr lang="th-TH" sz="4000" b="1" dirty="0" err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– </a:t>
            </a:r>
            <a:r>
              <a:rPr lang="th-TH" sz="4000" b="1" dirty="0" err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คลาส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B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6496" y="34636"/>
            <a:ext cx="784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วงจรขยายเสียงแบบ</a:t>
            </a:r>
            <a:r>
              <a:rPr lang="th-TH" sz="72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พุช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 – </a:t>
            </a:r>
            <a:r>
              <a:rPr lang="th-TH" sz="72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พุล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 </a:t>
            </a:r>
            <a:endParaRPr lang="th-TH" sz="72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2" name="วัตถุ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03922"/>
              </p:ext>
            </p:extLst>
          </p:nvPr>
        </p:nvGraphicFramePr>
        <p:xfrm>
          <a:off x="1828800" y="3889692"/>
          <a:ext cx="5410200" cy="297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r:id="rId3" imgW="4402903" imgH="2423160" progId="Visio.Drawing.11">
                  <p:embed/>
                </p:oleObj>
              </mc:Choice>
              <mc:Fallback>
                <p:oleObj r:id="rId3" imgW="4402903" imgH="242316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9692"/>
                        <a:ext cx="5410200" cy="2975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70164" y="2819401"/>
            <a:ext cx="8645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เป็น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การจัดวงจรขยายเสียงให้ทรานซิสเตอร์แต่ละซีกเป็นแบบคลาส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AB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เพื่อช่วยแก้ความผิดเพี้ยนตัดข้ามของวงจรขยายเสียงแบบ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– 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คลาส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B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ให้หมดไป </a:t>
            </a:r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3271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วงจรขยายเสียงแบบ</a:t>
            </a:r>
            <a:r>
              <a:rPr lang="th-TH" sz="4000" b="1" dirty="0" err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 – </a:t>
            </a:r>
            <a:r>
              <a:rPr lang="th-TH" sz="4000" b="1" dirty="0" err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คลาส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AB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6496" y="34636"/>
            <a:ext cx="784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วงจรขยายเสียงแบบ</a:t>
            </a:r>
            <a:r>
              <a:rPr lang="th-TH" sz="72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พุช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 – </a:t>
            </a:r>
            <a:r>
              <a:rPr lang="th-TH" sz="72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พุล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 </a:t>
            </a:r>
            <a:endParaRPr lang="th-TH" sz="7200" b="1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8" name="วัตถุ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07826"/>
              </p:ext>
            </p:extLst>
          </p:nvPr>
        </p:nvGraphicFramePr>
        <p:xfrm>
          <a:off x="3364699" y="3886200"/>
          <a:ext cx="5623221" cy="286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r:id="rId3" imgW="4918934" imgH="2508213" progId="Visio.Drawing.11">
                  <p:embed/>
                </p:oleObj>
              </mc:Choice>
              <mc:Fallback>
                <p:oleObj r:id="rId3" imgW="4918934" imgH="250821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699" y="3886200"/>
                        <a:ext cx="5623221" cy="2868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" y="34636"/>
            <a:ext cx="784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วงจรขยายเสียงแบบคอมพลีเมนตา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981200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วงจรขยาย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เสียงแบบคอมพลีเมนตารี เป็นวงจรขยายเสียงที่ถูกพัฒนามาจากวงจรขยายเสียงแบบ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– 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เพื่อแก้ข้อเสียของวงจรขยายเสียงแบบ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พุช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– 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พุล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ที่ต้องใช้หม้อแปลงร่วมในการทำงาน เกิดปัญหาตามมาในเรื่องของคุณภาพของเสียงแหลมลดลงจากการต้านของขดลวดหม้อแปลง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067050" cy="32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69948" y="6096000"/>
            <a:ext cx="864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ใช้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แหล่งจ่ายแรงดันไฟฟ้าชุด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เดียว    ใช้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แหล่งจ่ายแรงดันไฟฟ้า 2 ชุด</a:t>
            </a:r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วงจรขยายเสียงคอมพลีเมนตารีคลาส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AB </a:t>
            </a:r>
            <a:endParaRPr lang="th-TH" sz="4000" b="1" dirty="0" smtClean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จ่าย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ไบแอสด้วยตัวต้านทาน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6496" y="34636"/>
            <a:ext cx="784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วงจรขยายเสียงแบบคอมพลีเมนตา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รี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3" name="วัตถุ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06252"/>
              </p:ext>
            </p:extLst>
          </p:nvPr>
        </p:nvGraphicFramePr>
        <p:xfrm>
          <a:off x="647700" y="3270334"/>
          <a:ext cx="3487976" cy="267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r:id="rId3" imgW="3298900" imgH="2520987" progId="Visio.Drawing.11">
                  <p:embed/>
                </p:oleObj>
              </mc:Choice>
              <mc:Fallback>
                <p:oleObj r:id="rId3" imgW="3298900" imgH="25209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270334"/>
                        <a:ext cx="3487976" cy="2673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5" name="วัตถุ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03197"/>
              </p:ext>
            </p:extLst>
          </p:nvPr>
        </p:nvGraphicFramePr>
        <p:xfrm>
          <a:off x="4800600" y="3270334"/>
          <a:ext cx="3758541" cy="282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r:id="rId5" imgW="3371178" imgH="2534098" progId="Visio.Drawing.11">
                  <p:embed/>
                </p:oleObj>
              </mc:Choice>
              <mc:Fallback>
                <p:oleObj r:id="rId5" imgW="3371178" imgH="253409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0334"/>
                        <a:ext cx="3758541" cy="2825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8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69948" y="6096000"/>
            <a:ext cx="864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ใช้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แหล่งจ่ายแรงดันไฟฟ้าชุด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เดียว    ใช้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แหล่งจ่ายแรงดันไฟฟ้า 2 ชุด</a:t>
            </a:r>
          </a:p>
        </p:txBody>
      </p:sp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วงจรขยายเสียงคอมพลีเมนตารีคลาส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AB </a:t>
            </a:r>
            <a:endParaRPr lang="th-TH" sz="4000" b="1" dirty="0" smtClean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จ่าย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ไบแอสด้วยไดโอด </a:t>
            </a:r>
            <a:endParaRPr lang="en-US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6496" y="34636"/>
            <a:ext cx="784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วงจรขยายเสียงแบบคอมพลีเมนตา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รี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10350"/>
              </p:ext>
            </p:extLst>
          </p:nvPr>
        </p:nvGraphicFramePr>
        <p:xfrm>
          <a:off x="457200" y="3263407"/>
          <a:ext cx="3636818" cy="278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r:id="rId3" imgW="3298900" imgH="2520987" progId="Visio.Drawing.11">
                  <p:embed/>
                </p:oleObj>
              </mc:Choice>
              <mc:Fallback>
                <p:oleObj r:id="rId3" imgW="3298900" imgH="25209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63407"/>
                        <a:ext cx="3636818" cy="2787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7" name="วัตถุ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099243"/>
              </p:ext>
            </p:extLst>
          </p:nvPr>
        </p:nvGraphicFramePr>
        <p:xfrm>
          <a:off x="4800600" y="3318513"/>
          <a:ext cx="3657600" cy="274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r:id="rId5" imgW="3371178" imgH="2534098" progId="Visio.Drawing.11">
                  <p:embed/>
                </p:oleObj>
              </mc:Choice>
              <mc:Fallback>
                <p:oleObj r:id="rId5" imgW="3371178" imgH="253409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18513"/>
                        <a:ext cx="3657600" cy="2749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593</Words>
  <Application>Microsoft Office PowerPoint</Application>
  <PresentationFormat>นำเสนอทางหน้าจอ (4:3)</PresentationFormat>
  <Paragraphs>162</Paragraphs>
  <Slides>40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2" baseType="lpstr">
      <vt:lpstr>ชุดรูปแบบของ Office</vt:lpstr>
      <vt:lpstr>Visio.Drawing.11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Mheaw</dc:creator>
  <cp:lastModifiedBy>Mheaw</cp:lastModifiedBy>
  <cp:revision>45</cp:revision>
  <dcterms:created xsi:type="dcterms:W3CDTF">2016-12-13T01:48:02Z</dcterms:created>
  <dcterms:modified xsi:type="dcterms:W3CDTF">2017-01-25T02:54:40Z</dcterms:modified>
</cp:coreProperties>
</file>