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52" r:id="rId3"/>
    <p:sldId id="351" r:id="rId4"/>
    <p:sldId id="353" r:id="rId5"/>
    <p:sldId id="354" r:id="rId6"/>
    <p:sldId id="355" r:id="rId7"/>
    <p:sldId id="356" r:id="rId8"/>
    <p:sldId id="357" r:id="rId9"/>
    <p:sldId id="358" r:id="rId10"/>
    <p:sldId id="359" r:id="rId11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33" autoAdjust="0"/>
    <p:restoredTop sz="94660"/>
  </p:normalViewPr>
  <p:slideViewPr>
    <p:cSldViewPr>
      <p:cViewPr varScale="1">
        <p:scale>
          <a:sx n="69" d="100"/>
          <a:sy n="69" d="100"/>
        </p:scale>
        <p:origin x="-121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C178F-42BD-4F6E-89D5-5F4CB8D333F4}" type="datetimeFigureOut">
              <a:rPr lang="th-TH" smtClean="0"/>
              <a:t>25/01/60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70BD-CA47-456D-A4CF-009C80B0ACFB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53145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C178F-42BD-4F6E-89D5-5F4CB8D333F4}" type="datetimeFigureOut">
              <a:rPr lang="th-TH" smtClean="0"/>
              <a:t>25/01/60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70BD-CA47-456D-A4CF-009C80B0ACFB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17347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C178F-42BD-4F6E-89D5-5F4CB8D333F4}" type="datetimeFigureOut">
              <a:rPr lang="th-TH" smtClean="0"/>
              <a:t>25/01/60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70BD-CA47-456D-A4CF-009C80B0ACFB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90571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C178F-42BD-4F6E-89D5-5F4CB8D333F4}" type="datetimeFigureOut">
              <a:rPr lang="th-TH" smtClean="0"/>
              <a:t>25/01/60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70BD-CA47-456D-A4CF-009C80B0ACFB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82078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C178F-42BD-4F6E-89D5-5F4CB8D333F4}" type="datetimeFigureOut">
              <a:rPr lang="th-TH" smtClean="0"/>
              <a:t>25/01/60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70BD-CA47-456D-A4CF-009C80B0ACFB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07421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C178F-42BD-4F6E-89D5-5F4CB8D333F4}" type="datetimeFigureOut">
              <a:rPr lang="th-TH" smtClean="0"/>
              <a:t>25/01/60</a:t>
            </a:fld>
            <a:endParaRPr lang="th-TH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70BD-CA47-456D-A4CF-009C80B0ACFB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16431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C178F-42BD-4F6E-89D5-5F4CB8D333F4}" type="datetimeFigureOut">
              <a:rPr lang="th-TH" smtClean="0"/>
              <a:t>25/01/60</a:t>
            </a:fld>
            <a:endParaRPr lang="th-TH" dirty="0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70BD-CA47-456D-A4CF-009C80B0ACFB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77143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C178F-42BD-4F6E-89D5-5F4CB8D333F4}" type="datetimeFigureOut">
              <a:rPr lang="th-TH" smtClean="0"/>
              <a:t>25/01/60</a:t>
            </a:fld>
            <a:endParaRPr lang="th-TH" dirty="0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70BD-CA47-456D-A4CF-009C80B0ACFB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31111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C178F-42BD-4F6E-89D5-5F4CB8D333F4}" type="datetimeFigureOut">
              <a:rPr lang="th-TH" smtClean="0"/>
              <a:t>25/01/60</a:t>
            </a:fld>
            <a:endParaRPr lang="th-TH" dirty="0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70BD-CA47-456D-A4CF-009C80B0ACFB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60914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C178F-42BD-4F6E-89D5-5F4CB8D333F4}" type="datetimeFigureOut">
              <a:rPr lang="th-TH" smtClean="0"/>
              <a:t>25/01/60</a:t>
            </a:fld>
            <a:endParaRPr lang="th-TH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70BD-CA47-456D-A4CF-009C80B0ACFB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97518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C178F-42BD-4F6E-89D5-5F4CB8D333F4}" type="datetimeFigureOut">
              <a:rPr lang="th-TH" smtClean="0"/>
              <a:t>25/01/60</a:t>
            </a:fld>
            <a:endParaRPr lang="th-TH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70BD-CA47-456D-A4CF-009C80B0ACFB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49926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C178F-42BD-4F6E-89D5-5F4CB8D333F4}" type="datetimeFigureOut">
              <a:rPr lang="th-TH" smtClean="0"/>
              <a:t>25/01/60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970BD-CA47-456D-A4CF-009C80B0ACFB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60695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33119"/>
            <a:ext cx="6629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72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C00000"/>
                  </a:outerShdw>
                </a:effectLst>
                <a:latin typeface="LilyUPC" pitchFamily="34" charset="-34"/>
                <a:cs typeface="LilyUPC" pitchFamily="34" charset="-34"/>
              </a:rPr>
              <a:t>เครื่องขยายเสียงโมโน</a:t>
            </a:r>
          </a:p>
          <a:p>
            <a:pPr algn="ctr"/>
            <a:r>
              <a:rPr lang="th-TH" sz="72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C00000"/>
                  </a:outerShdw>
                </a:effectLst>
                <a:latin typeface="LilyUPC" pitchFamily="34" charset="-34"/>
                <a:cs typeface="LilyUPC" pitchFamily="34" charset="-34"/>
              </a:rPr>
              <a:t>และสเตริโอ</a:t>
            </a:r>
            <a:endParaRPr lang="th-TH" sz="7200" b="1" dirty="0">
              <a:solidFill>
                <a:srgbClr val="FFFF00"/>
              </a:solidFill>
              <a:effectLst>
                <a:outerShdw blurRad="50800" dist="50800" dir="5400000" algn="ctr" rotWithShape="0">
                  <a:srgbClr val="C00000"/>
                </a:outerShdw>
              </a:effectLst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81800" y="-228600"/>
            <a:ext cx="223651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66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C00000"/>
                  </a:outerShdw>
                </a:effectLst>
                <a:latin typeface="LilyUPC" pitchFamily="34" charset="-34"/>
                <a:cs typeface="LilyUPC" pitchFamily="34" charset="-34"/>
              </a:rPr>
              <a:t>10</a:t>
            </a:r>
            <a:endParaRPr lang="th-TH" sz="16600" b="1" dirty="0">
              <a:solidFill>
                <a:srgbClr val="FFFF00"/>
              </a:solidFill>
              <a:effectLst>
                <a:outerShdw blurRad="50800" dist="50800" dir="5400000" algn="ctr" rotWithShape="0">
                  <a:srgbClr val="C00000"/>
                </a:outerShdw>
              </a:effectLst>
              <a:latin typeface="LilyUPC" pitchFamily="34" charset="-34"/>
              <a:cs typeface="Lily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2020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3006" y="6172200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 smtClean="0">
                <a:latin typeface="FreesiaUPC" pitchFamily="34" charset="-34"/>
                <a:cs typeface="FreesiaUPC" pitchFamily="34" charset="-34"/>
              </a:rPr>
              <a:t>     การ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วางลำโพงที่มุม</a:t>
            </a:r>
            <a:r>
              <a:rPr lang="th-TH" sz="3200" b="1" dirty="0" smtClean="0">
                <a:latin typeface="FreesiaUPC" pitchFamily="34" charset="-34"/>
                <a:cs typeface="FreesiaUPC" pitchFamily="34" charset="-34"/>
              </a:rPr>
              <a:t>เหมาะสม          บริเวณ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รับฟังเสียงที่เหมาะสม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21214" y="-180110"/>
            <a:ext cx="80429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การบันทึกเสียงและการฟัง</a:t>
            </a:r>
            <a:r>
              <a:rPr lang="th-TH" sz="60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เสียง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7" name="TextBox 6"/>
          <p:cNvSpPr txBox="1"/>
          <p:nvPr/>
        </p:nvSpPr>
        <p:spPr>
          <a:xfrm>
            <a:off x="0" y="498765"/>
            <a:ext cx="80429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ใน</a:t>
            </a:r>
            <a:r>
              <a:rPr lang="th-TH" sz="60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ระบบสเตริโอ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10" name="วัตถุ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1725166"/>
              </p:ext>
            </p:extLst>
          </p:nvPr>
        </p:nvGraphicFramePr>
        <p:xfrm>
          <a:off x="304800" y="1752600"/>
          <a:ext cx="4048776" cy="4286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59" r:id="rId3" imgW="3298947" imgH="3508867" progId="Visio.Drawing.11">
                  <p:embed/>
                </p:oleObj>
              </mc:Choice>
              <mc:Fallback>
                <p:oleObj r:id="rId3" imgW="3298947" imgH="3508867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752600"/>
                        <a:ext cx="4048776" cy="42869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12" name="วัตถุ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6967027"/>
              </p:ext>
            </p:extLst>
          </p:nvPr>
        </p:nvGraphicFramePr>
        <p:xfrm>
          <a:off x="4800600" y="1752600"/>
          <a:ext cx="4038600" cy="429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60" r:id="rId5" imgW="3298947" imgH="3508867" progId="Visio.Drawing.11">
                  <p:embed/>
                </p:oleObj>
              </mc:Choice>
              <mc:Fallback>
                <p:oleObj r:id="rId5" imgW="3298947" imgH="3508867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752600"/>
                        <a:ext cx="4038600" cy="4293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36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981200"/>
            <a:ext cx="8534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 smtClean="0">
                <a:latin typeface="FreesiaUPC" pitchFamily="34" charset="-34"/>
                <a:cs typeface="FreesiaUPC" pitchFamily="34" charset="-34"/>
              </a:rPr>
              <a:t>	สัญญาณเสียง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ที่กำเนิดขึ้นมาใช้งานมีแหล่งกำเนิดเสียงแตกต่างกันไป มีความถี่ ความดัง ทิศทางที่ส่งออกมา และคุณสมบัติของเสียงที่แตกต่างกัน  ระบบเสียงที่นิยมผลิตขึ้นมาใช้งานในการกระจายเสียงด้านต่างๆ แบ่งออกได้เป็น 2 ระบบ คือ ระบบเสียงโมโน (</a:t>
            </a:r>
            <a:r>
              <a:rPr lang="en-US" sz="3200" b="1" dirty="0">
                <a:latin typeface="FreesiaUPC" pitchFamily="34" charset="-34"/>
                <a:cs typeface="FreesiaUPC" pitchFamily="34" charset="-34"/>
              </a:rPr>
              <a:t>Monophonic Sound System)  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และระบบเสียงสเตริโอ (</a:t>
            </a:r>
            <a:r>
              <a:rPr lang="en-US" sz="3200" b="1" dirty="0">
                <a:latin typeface="FreesiaUPC" pitchFamily="34" charset="-34"/>
                <a:cs typeface="FreesiaUPC" pitchFamily="34" charset="-34"/>
              </a:rPr>
              <a:t>Stereophonic Sound System)  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สัญญาณเสียงทั้ง 2 ระบบมีลักษณะการกำเนิดเสียงของแหล่งกำเนิดเสียงส่งออกมาที่แตกต่างกัน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21214" y="35004"/>
            <a:ext cx="80429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72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ระบบเสียงโมโนและสเตริโอ 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280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283" y="5257800"/>
            <a:ext cx="476250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040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พระอาทิตย์ 5"/>
          <p:cNvSpPr/>
          <p:nvPr/>
        </p:nvSpPr>
        <p:spPr>
          <a:xfrm>
            <a:off x="117764" y="1717965"/>
            <a:ext cx="1101436" cy="1101436"/>
          </a:xfrm>
          <a:prstGeom prst="sun">
            <a:avLst/>
          </a:prstGeom>
          <a:solidFill>
            <a:srgbClr val="FFFF99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1</a:t>
            </a:r>
            <a:endParaRPr lang="th-TH" sz="4000" b="1" dirty="0">
              <a:solidFill>
                <a:srgbClr val="C00000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1946895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ระบบเสียงโมโน หรือเสียงโมโน (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Mono Sound)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31" name="TextBox 30"/>
          <p:cNvSpPr txBox="1"/>
          <p:nvPr/>
        </p:nvSpPr>
        <p:spPr>
          <a:xfrm>
            <a:off x="284018" y="2689418"/>
            <a:ext cx="87075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 smtClean="0">
                <a:latin typeface="FreesiaUPC" pitchFamily="34" charset="-34"/>
                <a:cs typeface="FreesiaUPC" pitchFamily="34" charset="-34"/>
              </a:rPr>
              <a:t>	เป็น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สัญญาณเสียงที่ถูกกำเนิดขึ้นมาจากแหล่งกำเนิดเสียงเพียงแหล่งเดียว ถูกส่งแพร่กระจายเสียงออกไปในทิศทางเดียวหรือหลายทิศทางก็ตาม  เป็นเสียงที่ไม่มีมิติในการรับ</a:t>
            </a:r>
            <a:r>
              <a:rPr lang="th-TH" sz="3200" b="1" dirty="0" smtClean="0">
                <a:latin typeface="FreesiaUPC" pitchFamily="34" charset="-34"/>
                <a:cs typeface="FreesiaUPC" pitchFamily="34" charset="-34"/>
              </a:rPr>
              <a:t>ฟัง</a:t>
            </a:r>
            <a:endParaRPr lang="th-TH" sz="3200" b="1" dirty="0"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33" name="TextBox 32"/>
          <p:cNvSpPr txBox="1"/>
          <p:nvPr/>
        </p:nvSpPr>
        <p:spPr>
          <a:xfrm>
            <a:off x="-21214" y="35004"/>
            <a:ext cx="81746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ระบบเสียงโมโนและสเตริโอ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29" name="วัตถุ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6622282"/>
              </p:ext>
            </p:extLst>
          </p:nvPr>
        </p:nvGraphicFramePr>
        <p:xfrm>
          <a:off x="284018" y="4724400"/>
          <a:ext cx="3875314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07" r:id="rId3" imgW="2969080" imgH="935050" progId="Visio.Drawing.11">
                  <p:embed/>
                </p:oleObj>
              </mc:Choice>
              <mc:Fallback>
                <p:oleObj r:id="rId3" imgW="2969080" imgH="935050" progId="Visio.Drawing.11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018" y="4724400"/>
                        <a:ext cx="3875314" cy="1219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32" name="วัตถุ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7892999"/>
              </p:ext>
            </p:extLst>
          </p:nvPr>
        </p:nvGraphicFramePr>
        <p:xfrm>
          <a:off x="4637809" y="4259078"/>
          <a:ext cx="4201392" cy="2229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08" r:id="rId5" imgW="2969080" imgH="1571013" progId="Visio.Drawing.11">
                  <p:embed/>
                </p:oleObj>
              </mc:Choice>
              <mc:Fallback>
                <p:oleObj r:id="rId5" imgW="2969080" imgH="1571013" progId="Visio.Drawing.11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7809" y="4259078"/>
                        <a:ext cx="4201392" cy="22299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295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พระอาทิตย์ 5"/>
          <p:cNvSpPr/>
          <p:nvPr/>
        </p:nvSpPr>
        <p:spPr>
          <a:xfrm>
            <a:off x="117764" y="1717965"/>
            <a:ext cx="1101436" cy="1101436"/>
          </a:xfrm>
          <a:prstGeom prst="sun">
            <a:avLst/>
          </a:prstGeom>
          <a:solidFill>
            <a:srgbClr val="FFFF99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5400" y="1946895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ระบบเสียงสเตริโอ หรือเสียงสเตริโอ (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Stereo Sound)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31" name="TextBox 30"/>
          <p:cNvSpPr txBox="1"/>
          <p:nvPr/>
        </p:nvSpPr>
        <p:spPr>
          <a:xfrm>
            <a:off x="284018" y="2689418"/>
            <a:ext cx="87075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 smtClean="0">
                <a:latin typeface="FreesiaUPC" pitchFamily="34" charset="-34"/>
                <a:cs typeface="FreesiaUPC" pitchFamily="34" charset="-34"/>
              </a:rPr>
              <a:t>	เป็น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สัญญาณเสียงที่ถูกกำเนิดขึ้นมาจากแหล่งกำเนิดเสียงอย่างน้อย 2 แหล่งกำเนิด ถูกส่งแพร่กระจายเสียงออกไปอย่างน้อยใน 2 ทิศทาง </a:t>
            </a:r>
            <a:r>
              <a:rPr lang="th-TH" sz="3200" b="1" dirty="0" smtClean="0">
                <a:latin typeface="FreesiaUPC" pitchFamily="34" charset="-34"/>
                <a:cs typeface="FreesiaUPC" pitchFamily="34" charset="-34"/>
              </a:rPr>
              <a:t>เป็น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เสียงที่มีมิติในการรับฟังมากขึ้น </a:t>
            </a: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33" name="TextBox 32"/>
          <p:cNvSpPr txBox="1"/>
          <p:nvPr/>
        </p:nvSpPr>
        <p:spPr>
          <a:xfrm>
            <a:off x="-21214" y="35004"/>
            <a:ext cx="81746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ระบบเสียงโมโนและสเตริโอ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3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34" name="วัตถุ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8717659"/>
              </p:ext>
            </p:extLst>
          </p:nvPr>
        </p:nvGraphicFramePr>
        <p:xfrm>
          <a:off x="2057400" y="4191000"/>
          <a:ext cx="3505200" cy="2456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42" r:id="rId3" imgW="3155069" imgH="2212915" progId="Visio.Drawing.11">
                  <p:embed/>
                </p:oleObj>
              </mc:Choice>
              <mc:Fallback>
                <p:oleObj r:id="rId3" imgW="3155069" imgH="2212915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191000"/>
                        <a:ext cx="3505200" cy="24561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36" name="วัตถุ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5633242"/>
              </p:ext>
            </p:extLst>
          </p:nvPr>
        </p:nvGraphicFramePr>
        <p:xfrm>
          <a:off x="5867401" y="3733800"/>
          <a:ext cx="3124200" cy="2939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43" r:id="rId5" imgW="3155069" imgH="2957392" progId="Visio.Drawing.11">
                  <p:embed/>
                </p:oleObj>
              </mc:Choice>
              <mc:Fallback>
                <p:oleObj r:id="rId5" imgW="3155069" imgH="2957392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1" y="3733800"/>
                        <a:ext cx="3124200" cy="29397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052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981200"/>
            <a:ext cx="8534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 smtClean="0">
                <a:latin typeface="FreesiaUPC" pitchFamily="34" charset="-34"/>
                <a:cs typeface="FreesiaUPC" pitchFamily="34" charset="-34"/>
              </a:rPr>
              <a:t>	เครื่อง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ขยายเสียงที่ผลิตขึ้นมาใช้งานจะถูกนำไปต่อใช้งานใน 2 ลักษณะการทำงาน คือ ลักษณะที่หนึ่งเครื่องขยายเสียงทำงานขยายสัญญาณเสียงส่งกระจายออกไปในแบบเสียงโมโน โดยใช้แหล่งกำเนิดสัญญาณเสียงเพียงแหล่งกำเนิดเดียวมาทำการขยายและส่งออก ลักษณะที่สองเครื่องขยายเสียงทำงานขยายสัญญาณเสียงส่งกระจายออกไปในแบบเสียงสเตริโอ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21214" y="35004"/>
            <a:ext cx="80429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เครื่องขยายเสียงระบบโมโนและสเตริโอ 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724400"/>
            <a:ext cx="428625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716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พระอาทิตย์ 5"/>
          <p:cNvSpPr/>
          <p:nvPr/>
        </p:nvSpPr>
        <p:spPr>
          <a:xfrm>
            <a:off x="117764" y="1717965"/>
            <a:ext cx="1101436" cy="1101436"/>
          </a:xfrm>
          <a:prstGeom prst="sun">
            <a:avLst/>
          </a:prstGeom>
          <a:solidFill>
            <a:srgbClr val="FFFF99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1</a:t>
            </a:r>
            <a:endParaRPr lang="th-TH" sz="4000" b="1" dirty="0">
              <a:solidFill>
                <a:srgbClr val="C00000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1946895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ใช้ตัวต้านทานปรับสมดุลเสียงด้านซ้าย (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L) </a:t>
            </a:r>
            <a:r>
              <a:rPr lang="th-TH" sz="3200" b="1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และ</a:t>
            </a:r>
            <a:r>
              <a:rPr lang="th-TH" sz="3200" b="1" dirty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ด้านขวา (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R) </a:t>
            </a:r>
            <a:r>
              <a:rPr lang="th-TH" sz="3200" b="1" dirty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ชนิดชั้นเดียว </a:t>
            </a:r>
            <a:endParaRPr lang="en-US" sz="3200" b="1" dirty="0">
              <a:solidFill>
                <a:srgbClr val="C00000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33" name="TextBox 32"/>
          <p:cNvSpPr txBox="1"/>
          <p:nvPr/>
        </p:nvSpPr>
        <p:spPr>
          <a:xfrm>
            <a:off x="-21214" y="35004"/>
            <a:ext cx="81746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เครื่องขยายเสียงระบบโมโนและสเตริโอ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3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32" name="วัตถุ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706928"/>
              </p:ext>
            </p:extLst>
          </p:nvPr>
        </p:nvGraphicFramePr>
        <p:xfrm>
          <a:off x="76200" y="3200400"/>
          <a:ext cx="8982635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61" r:id="rId3" imgW="5819115" imgH="2178364" progId="Visio.Drawing.11">
                  <p:embed/>
                </p:oleObj>
              </mc:Choice>
              <mc:Fallback>
                <p:oleObj r:id="rId3" imgW="5819115" imgH="2178364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3200400"/>
                        <a:ext cx="8982635" cy="3352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846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พระอาทิตย์ 5"/>
          <p:cNvSpPr/>
          <p:nvPr/>
        </p:nvSpPr>
        <p:spPr>
          <a:xfrm>
            <a:off x="117764" y="1717965"/>
            <a:ext cx="1101436" cy="1101436"/>
          </a:xfrm>
          <a:prstGeom prst="sun">
            <a:avLst/>
          </a:prstGeom>
          <a:solidFill>
            <a:srgbClr val="FFFF99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5400" y="1946895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ใช้ตัวต้านทานปรับสมดุลเสียงด้านซ้าย (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L) </a:t>
            </a:r>
            <a:r>
              <a:rPr lang="th-TH" sz="3200" b="1" dirty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และด้านขวา (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R) </a:t>
            </a:r>
            <a:r>
              <a:rPr lang="th-TH" sz="3200" b="1" dirty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FreesiaUPC" pitchFamily="34" charset="-34"/>
                <a:cs typeface="FreesiaUPC" pitchFamily="34" charset="-34"/>
              </a:rPr>
              <a:t>ชนิด 2 ชั้น </a:t>
            </a:r>
            <a:endParaRPr lang="en-US" sz="3200" b="1" dirty="0">
              <a:solidFill>
                <a:srgbClr val="C00000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33" name="TextBox 32"/>
          <p:cNvSpPr txBox="1"/>
          <p:nvPr/>
        </p:nvSpPr>
        <p:spPr>
          <a:xfrm>
            <a:off x="-21214" y="35004"/>
            <a:ext cx="81746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เครื่องขยายเสียงระบบโมโนและสเตริโอ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3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34" name="วัตถุ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8740967"/>
              </p:ext>
            </p:extLst>
          </p:nvPr>
        </p:nvGraphicFramePr>
        <p:xfrm>
          <a:off x="94792" y="3197295"/>
          <a:ext cx="8973008" cy="3355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85" r:id="rId3" imgW="5819115" imgH="2178364" progId="Visio.Drawing.11">
                  <p:embed/>
                </p:oleObj>
              </mc:Choice>
              <mc:Fallback>
                <p:oleObj r:id="rId3" imgW="5819115" imgH="2178364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92" y="3197295"/>
                        <a:ext cx="8973008" cy="33559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082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828800"/>
            <a:ext cx="8534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 smtClean="0">
                <a:latin typeface="FreesiaUPC" pitchFamily="34" charset="-34"/>
                <a:cs typeface="FreesiaUPC" pitchFamily="34" charset="-34"/>
              </a:rPr>
              <a:t>	ใน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การขยายเสียงให้ได้สัญญาณเสียงออกมาในระบบ</a:t>
            </a:r>
            <a:r>
              <a:rPr lang="th-TH" sz="3200" b="1" dirty="0" smtClean="0">
                <a:latin typeface="FreesiaUPC" pitchFamily="34" charset="-34"/>
                <a:cs typeface="FreesiaUPC" pitchFamily="34" charset="-34"/>
              </a:rPr>
              <a:t>สเตริโอมีส่วนประกอบได้แก่ 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ส่วนที่ 1 แปลงสัญญาณเสียงจากสัญญาณเสียงในรูปการสั่นของอากาศไปเป็นสัญญาณเสียงในรูปสัญญาณไฟฟ้า  ส่วนที่ 2 เป็นเครื่องบันทึกเก็บสัญญาณเสียงไว้  </a:t>
            </a:r>
            <a:r>
              <a:rPr lang="th-TH" sz="3200" b="1" dirty="0" smtClean="0">
                <a:latin typeface="FreesiaUPC" pitchFamily="34" charset="-34"/>
                <a:cs typeface="FreesiaUPC" pitchFamily="34" charset="-34"/>
              </a:rPr>
              <a:t>โดย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บันทึกเสียงเก็บไว้อย่างน้อย 2 ช่องสัญญาณเสียง คือ ช่องเสียงด้านขวา </a:t>
            </a:r>
            <a:r>
              <a:rPr lang="th-TH" sz="3200" b="1" dirty="0" smtClean="0">
                <a:latin typeface="FreesiaUPC" pitchFamily="34" charset="-34"/>
                <a:cs typeface="FreesiaUPC" pitchFamily="34" charset="-34"/>
              </a:rPr>
              <a:t>และ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ช่องเสียง</a:t>
            </a:r>
            <a:r>
              <a:rPr lang="th-TH" sz="3200" b="1" dirty="0" smtClean="0">
                <a:latin typeface="FreesiaUPC" pitchFamily="34" charset="-34"/>
                <a:cs typeface="FreesiaUPC" pitchFamily="34" charset="-34"/>
              </a:rPr>
              <a:t>ด้านซ้าย</a:t>
            </a:r>
            <a:endParaRPr lang="th-TH" sz="3200" b="1" dirty="0"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1214" y="-180110"/>
            <a:ext cx="80429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การบันทึกเสียงและการฟัง</a:t>
            </a:r>
            <a:r>
              <a:rPr lang="th-TH" sz="60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เสียง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7" name="TextBox 6"/>
          <p:cNvSpPr txBox="1"/>
          <p:nvPr/>
        </p:nvSpPr>
        <p:spPr>
          <a:xfrm>
            <a:off x="0" y="498765"/>
            <a:ext cx="80429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ใน</a:t>
            </a:r>
            <a:r>
              <a:rPr lang="th-TH" sz="60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ระบบสเตริโอ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8" name="วัตถุ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889073"/>
              </p:ext>
            </p:extLst>
          </p:nvPr>
        </p:nvGraphicFramePr>
        <p:xfrm>
          <a:off x="2514600" y="4360492"/>
          <a:ext cx="3810000" cy="24213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33" r:id="rId3" imgW="4168967" imgH="2648588" progId="Visio.Drawing.11">
                  <p:embed/>
                </p:oleObj>
              </mc:Choice>
              <mc:Fallback>
                <p:oleObj r:id="rId3" imgW="4168967" imgH="2648588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360492"/>
                        <a:ext cx="3810000" cy="24213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671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981200"/>
            <a:ext cx="5181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 smtClean="0">
                <a:latin typeface="FreesiaUPC" pitchFamily="34" charset="-34"/>
                <a:cs typeface="FreesiaUPC" pitchFamily="34" charset="-34"/>
              </a:rPr>
              <a:t>ส่วน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ที่ 3 เป็นเครื่องเล่นสัญญาณเสียงที่บันทึกเก็บไว้ในรูปสัญญาณไฟฟ้าอย่างน้อย 2 ช่องสัญญาณเสียงออกมา และส่วนที่ 4 เครื่องขยายเสียงจะต้องเป็นชนิดสเตริโอ มีชุดขยายเสียงอย่างน้อย 2 ชุด คือ ชุดเครื่องขยายเสียงด้านขวา (</a:t>
            </a:r>
            <a:r>
              <a:rPr lang="en-US" sz="3200" b="1" dirty="0">
                <a:latin typeface="FreesiaUPC" pitchFamily="34" charset="-34"/>
                <a:cs typeface="FreesiaUPC" pitchFamily="34" charset="-34"/>
              </a:rPr>
              <a:t>R) 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และชุดเครื่องขยายเสียงด้านซ้าย (</a:t>
            </a:r>
            <a:r>
              <a:rPr lang="en-US" sz="3200" b="1" dirty="0">
                <a:latin typeface="FreesiaUPC" pitchFamily="34" charset="-34"/>
                <a:cs typeface="FreesiaUPC" pitchFamily="34" charset="-34"/>
              </a:rPr>
              <a:t>L) 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แยกจากกัน แต่ละชุดขยายสัญญาณเสียงแต่ละด้านโดยเฉพาะ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21214" y="-180110"/>
            <a:ext cx="80429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การบันทึกเสียงและการฟัง</a:t>
            </a:r>
            <a:r>
              <a:rPr lang="th-TH" sz="60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เสียง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7" name="TextBox 6"/>
          <p:cNvSpPr txBox="1"/>
          <p:nvPr/>
        </p:nvSpPr>
        <p:spPr>
          <a:xfrm>
            <a:off x="0" y="498765"/>
            <a:ext cx="80429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ใน</a:t>
            </a:r>
            <a:r>
              <a:rPr lang="th-TH" sz="60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LilyUPC" pitchFamily="34" charset="-34"/>
                <a:cs typeface="LilyUPC" pitchFamily="34" charset="-34"/>
              </a:rPr>
              <a:t>ระบบสเตริโอ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8" name="วัตถุ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6475007"/>
              </p:ext>
            </p:extLst>
          </p:nvPr>
        </p:nvGraphicFramePr>
        <p:xfrm>
          <a:off x="5638800" y="2947957"/>
          <a:ext cx="3316793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09" r:id="rId3" imgW="3659049" imgH="2863185" progId="Visio.Drawing.11">
                  <p:embed/>
                </p:oleObj>
              </mc:Choice>
              <mc:Fallback>
                <p:oleObj r:id="rId3" imgW="3659049" imgH="2863185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947957"/>
                        <a:ext cx="3316793" cy="2590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559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</TotalTime>
  <Words>221</Words>
  <Application>Microsoft Office PowerPoint</Application>
  <PresentationFormat>นำเสนอทางหน้าจอ (4:3)</PresentationFormat>
  <Paragraphs>30</Paragraphs>
  <Slides>10</Slides>
  <Notes>0</Notes>
  <HiddenSlides>0</HiddenSlides>
  <MMClips>0</MMClips>
  <ScaleCrop>false</ScaleCrop>
  <HeadingPairs>
    <vt:vector size="6" baseType="variant">
      <vt:variant>
        <vt:lpstr>ชุดรูปแบบ</vt:lpstr>
      </vt:variant>
      <vt:variant>
        <vt:i4>1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ชื่อเรื่องภาพนิ่ง</vt:lpstr>
      </vt:variant>
      <vt:variant>
        <vt:i4>10</vt:i4>
      </vt:variant>
    </vt:vector>
  </HeadingPairs>
  <TitlesOfParts>
    <vt:vector size="12" baseType="lpstr">
      <vt:lpstr>ชุดรูปแบบของ Office</vt:lpstr>
      <vt:lpstr>Visio.Drawing.11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Mheaw</dc:creator>
  <cp:lastModifiedBy>Mheaw</cp:lastModifiedBy>
  <cp:revision>74</cp:revision>
  <dcterms:created xsi:type="dcterms:W3CDTF">2016-12-13T01:48:02Z</dcterms:created>
  <dcterms:modified xsi:type="dcterms:W3CDTF">2017-01-25T03:09:28Z</dcterms:modified>
</cp:coreProperties>
</file>