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60" r:id="rId4"/>
    <p:sldId id="361" r:id="rId5"/>
    <p:sldId id="362" r:id="rId6"/>
    <p:sldId id="351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3" autoAdjust="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31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73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057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20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74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643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71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11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09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751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99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06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3119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การแยกเสียงทุ้ม</a:t>
            </a:r>
            <a:r>
              <a:rPr lang="th-TH" sz="7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แหลม</a:t>
            </a:r>
          </a:p>
          <a:p>
            <a:pPr algn="ctr"/>
            <a:r>
              <a:rPr lang="th-TH" sz="7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และการป้องกันลำโพง</a:t>
            </a:r>
            <a:endParaRPr lang="th-TH" sz="72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-228600"/>
            <a:ext cx="22365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11</a:t>
            </a:r>
            <a:endParaRPr lang="th-TH" sz="166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02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วงจรแยกเสียงทุ้มแหลมชนิดแยกเสียง 2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ทาง</a:t>
            </a:r>
          </a:p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1</a:t>
            </a:r>
            <a:endParaRPr lang="en-US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6495" y="45720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ชนิด 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2 ทางและ 3 ทาง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207818" y="6273225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          วงจร                                     อุปกรณ์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-21216" y="-101263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โครงสร้างวงจรแยกเสียงทุ้ม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แหลม</a:t>
            </a:r>
            <a:endParaRPr lang="th-TH" sz="6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1" name="วัตถุ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94964"/>
              </p:ext>
            </p:extLst>
          </p:nvPr>
        </p:nvGraphicFramePr>
        <p:xfrm>
          <a:off x="1464901" y="3161079"/>
          <a:ext cx="2590800" cy="297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r:id="rId3" imgW="1672814" imgH="1922929" progId="Visio.Drawing.11">
                  <p:embed/>
                </p:oleObj>
              </mc:Choice>
              <mc:Fallback>
                <p:oleObj r:id="rId3" imgW="1672814" imgH="192292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901" y="3161079"/>
                        <a:ext cx="2590800" cy="2979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1" name="Picture 3" descr="แยกเสียงลำโพง2 ทางลำดับ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3886200" cy="27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วงจรแยกเสียงทุ้มแหลมชนิดแยกเสียง 2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ทาง</a:t>
            </a:r>
          </a:p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6495" y="45720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ชนิด 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2 ทางและ 3 ทาง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207818" y="6273225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     วงจร                                            อุปกรณ์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-21216" y="-101263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โครงสร้างวงจรแยกเสียงทุ้ม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แหลม</a:t>
            </a:r>
            <a:endParaRPr lang="th-TH" sz="6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7" name="วัตถุ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82779"/>
              </p:ext>
            </p:extLst>
          </p:nvPr>
        </p:nvGraphicFramePr>
        <p:xfrm>
          <a:off x="457200" y="3282984"/>
          <a:ext cx="3646992" cy="284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r:id="rId3" imgW="2464846" imgH="1922929" progId="Visio.Drawing.11">
                  <p:embed/>
                </p:oleObj>
              </mc:Choice>
              <mc:Fallback>
                <p:oleObj r:id="rId3" imgW="2464846" imgH="192292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82984"/>
                        <a:ext cx="3646992" cy="2846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075" name="Picture 3" descr="แยกเสียงลำโพง2 ทางลำดับ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858491" cy="255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วงจรแยกเสียงทุ้มแหลมชนิดแยกเสียง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 ทาง</a:t>
            </a:r>
          </a:p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1</a:t>
            </a:r>
            <a:endParaRPr lang="en-US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6495" y="45720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ชนิด 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2 ทางและ 3 ทาง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207818" y="6273225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     วงจร                                            อุปกรณ์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-21216" y="-101263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โครงสร้างวงจรแยกเสียงทุ้ม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แหลม</a:t>
            </a:r>
            <a:endParaRPr lang="th-TH" sz="6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3" name="วัตถุ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31118"/>
              </p:ext>
            </p:extLst>
          </p:nvPr>
        </p:nvGraphicFramePr>
        <p:xfrm>
          <a:off x="436162" y="3415145"/>
          <a:ext cx="3619539" cy="270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r:id="rId3" imgW="2573095" imgH="1922929" progId="Visio.Drawing.11">
                  <p:embed/>
                </p:oleObj>
              </mc:Choice>
              <mc:Fallback>
                <p:oleObj r:id="rId3" imgW="2573095" imgH="192292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62" y="3415145"/>
                        <a:ext cx="3619539" cy="2707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099" name="Picture 3" descr="แยกเสียงลำโพง2 ทางลำดับ2(0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68" y="3810000"/>
            <a:ext cx="455243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วงจรแยกเสียงทุ้มแหลมชนิดแยกเสียง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 ทาง</a:t>
            </a:r>
          </a:p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  <a:endParaRPr lang="en-US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6495" y="45720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ชนิด 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2 ทางและ 3 ทาง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207818" y="6273225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         วงจร                                            อุปกรณ์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-21216" y="-101263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โครงสร้างวงจรแยกเสียงทุ้ม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แหลม</a:t>
            </a:r>
            <a:endParaRPr lang="th-TH" sz="6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4" name="วัตถุ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15875"/>
              </p:ext>
            </p:extLst>
          </p:nvPr>
        </p:nvGraphicFramePr>
        <p:xfrm>
          <a:off x="214745" y="3429000"/>
          <a:ext cx="4668983" cy="267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r:id="rId3" imgW="3688864" imgH="2115559" progId="Visio.Drawing.11">
                  <p:embed/>
                </p:oleObj>
              </mc:Choice>
              <mc:Fallback>
                <p:oleObj r:id="rId3" imgW="3688864" imgH="211555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5" y="3429000"/>
                        <a:ext cx="4668983" cy="2676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3" name="Picture 3" descr="แยกเสียงลำโพง3 ทางลำดับ2(0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051175" cy="2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วงจร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ป้องกันลำโพง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Loudspeaker Protection Circuit)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เป็นวงจรที่ทำหน้าที่ป้องกันการชำรุดเสียหายของลำโพง ที่เกิดจากการทำงานผิดปกติของเครื่องขยายเสียงแบบคอมพลีเมนตารีชนิดไม่มีตัวเก็บประจุที่เอาต์พุต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OCL)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เพราะจากคุณสมบัติในการทำงานของเครื่องขยายเสียงชนิด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OCL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ที่จำเป็นต้องจ่ายแรงดันไฟฟ้ากระแสตรงให้วงจรชนิด 3 ขั้ว คือ บวก ลบ กราวด์ และที่เอาต์พุตของเครื่องขยายเสียงจะถูกต่อโดยตรงเข้ากับลำโพงลงกราวด์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วงจรป้องกันลำโพงชำรุดเสียหาย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4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19812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ทำให้ในสภาวะการทำงานปกติของเครื่องขยายเสียงชนิด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OCL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ที่เอาต์พุตเทียบกับกราวด์ในขณะไม่ได้ขยายสัญญาณเสียง จะมีแรงดันไฟฟ้ากระแสตรงจ่ายออกมา 0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หรือมากที่สุดไม่ควรเกิน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0.3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V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ซึ่งไม่มีผลต่อการทำให้ลำโพงเกิดการชำรุดเสียหาย ถือเป็นสภาวะปกติของเครื่องขยายเสียงชนิด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OCL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ทุกเครื่อง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วงจรป้องกันลำโพงชำรุดเสียหาย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276600" cy="287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8343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FreesiaUPC" pitchFamily="34" charset="-34"/>
                <a:cs typeface="FreesiaUPC" pitchFamily="34" charset="-34"/>
              </a:rPr>
              <a:t>การต่อวงจรป้องกันลำโพงเข้ากับเครื่องขยายเสียงคอมพลีเมนตารีชนิด </a:t>
            </a:r>
            <a:r>
              <a:rPr lang="en-US" b="1" dirty="0">
                <a:latin typeface="FreesiaUPC" pitchFamily="34" charset="-34"/>
                <a:cs typeface="FreesiaUPC" pitchFamily="34" charset="-34"/>
              </a:rPr>
              <a:t>OCL</a:t>
            </a:r>
            <a:endParaRPr lang="th-TH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วงจรป้องกันลำโพงชำรุดเสียหาย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91953"/>
              </p:ext>
            </p:extLst>
          </p:nvPr>
        </p:nvGraphicFramePr>
        <p:xfrm>
          <a:off x="476250" y="1828800"/>
          <a:ext cx="8316244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r:id="rId3" imgW="4450976" imgH="2038910" progId="Visio.Drawing.11">
                  <p:embed/>
                </p:oleObj>
              </mc:Choice>
              <mc:Fallback>
                <p:oleObj r:id="rId3" imgW="4450976" imgH="20389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828800"/>
                        <a:ext cx="8316244" cy="381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6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83439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วงจรป้องกันลำโพง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วงจรป้องกันลำโพงชำรุดเสียหาย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50992"/>
              </p:ext>
            </p:extLst>
          </p:nvPr>
        </p:nvGraphicFramePr>
        <p:xfrm>
          <a:off x="228599" y="1752600"/>
          <a:ext cx="875584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r:id="rId3" imgW="6989445" imgH="3101564" progId="Visio.Drawing.11">
                  <p:embed/>
                </p:oleObj>
              </mc:Choice>
              <mc:Fallback>
                <p:oleObj r:id="rId3" imgW="6989445" imgH="310156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1752600"/>
                        <a:ext cx="8755847" cy="38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สัญญาณเสียง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ที่กำเนิดขึ้นมามีย่านความถี่ประมาณ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20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– 20,000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Hz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เป็นความถี่ที่แบ่งออกได้เป็น 3 ย่านสัญญาณเสียง  คือ ความถี่ต่ำหรือเสียงทุ้ม ความถี่กลางหรือเสียงกลาง และความถี่สูงหรือเสียงแหลม  การแบ่งย่านความถี่ออกมานี้เพื่อนำไปใช้ในการขับลำโพงแต่ละชนิดให้เกิดเสียงออกมาตามคุณสมบัติการตอบสนองความถี่ของชนิดลำโพง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นั้น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การแยกเสียงทุ้มแหลมให้ลำโพง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910013" cy="22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เพราะ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ด้วยชนิดลำโพงที่ผลิตออกมาใช้งานจะสามารถให้การตอบสนองต่อย่านความถี่สัญญาณเสียงแตกต่างกัน เมื่อนำลำโพงแต่ละชนิดไปใช้ในการรับสัญญาณเสียงทุกความถี่เหมือนกัน จะเกิดปัญหาขึ้นต่อคุณภาพสัญญาณเสียงที่เปล่งออกมาของลำโพงแต่ละ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ชนิด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การแยกเสียงทุ้มแหลมให้ลำโพง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64085"/>
            <a:ext cx="3762375" cy="252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282" y="1981200"/>
            <a:ext cx="48389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การแก้ปัญหาที่เกิดขึ้น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สามารถ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ทำได้โดยการกำหนดย่านความถี่สัญญาณเสียงที่ป้อนไปให้ลำโพงแต่ละชนิด มีความถี่ถูกต้องตามการตอบสนองความถี่เสียงของลำโพงชนิดนั้น เพื่อจำกัดย่านความถี่สัญญาณเสียงที่ลำโพงต้องทำงานให้แคบลงอยู่ในย่านความถี่ที่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เหมาะสม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การแยกเสียงทุ้มแหลมให้ลำโพง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วงจร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แยกเสียงทุ้มแหลมที่ผลิตขึ้นมาใช้งานมี 2 ชนิด คือ ชนิดแรกใช้แยกความถี่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สัญญาณเสียง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ออก 2 ช่วงความถี่ แยกออกเป็นย่านความถี่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ต่ำและ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ย่านความถี่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สูง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ชนิดที่สองใช้แยกความถี่สัญญาณเสียงออก 3 ช่วงความถี่  แยกออกเป็นย่านความถี่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ต่ำ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ย่านความถี่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กลาง 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ย่านความถี่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สูง โดย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กำหนดจุดความถี่ตัด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ข้ามของ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วงจรแยกเสียงทุ้มแหลมตามค่าความถี่เหมาะสมที่ถูกกำหนดไว้ นำมาต่อคั่นกลางระหว่างเอาต์พุตเครื่องขยายเสียงกับ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ลำโพง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การแยกเสียงทุ้มแหลมให้ลำโพง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216727" cy="17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1 (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Order 1)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284018" y="2689418"/>
            <a:ext cx="8707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ใช้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จุดตัดความลาดเอียงของเส้นกราฟที่ 6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dB /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ออก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เทฟ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เป็นวงจรแยกเสียงทุ้มแหลมแบบเบื้องต้นจัดวงจรแบบง่าย โดยใช้คุณสมบัติในการทำงานของตัวเหนี่ยวนำ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ตัวเก็บประจุ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ความถี่ผ่าน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ลำโพง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วงจรแยกเสียงทุ้มแหลมให้ลำโพง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5" name="วัตถุ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91469"/>
              </p:ext>
            </p:extLst>
          </p:nvPr>
        </p:nvGraphicFramePr>
        <p:xfrm>
          <a:off x="990600" y="4751521"/>
          <a:ext cx="13906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r:id="rId3" imgW="1560531" imgH="1571961" progId="Visio.Drawing.11">
                  <p:embed/>
                </p:oleObj>
              </mc:Choice>
              <mc:Fallback>
                <p:oleObj r:id="rId3" imgW="1560531" imgH="1571961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51521"/>
                        <a:ext cx="1390650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7" name="วัตถุ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30623"/>
              </p:ext>
            </p:extLst>
          </p:nvPr>
        </p:nvGraphicFramePr>
        <p:xfrm>
          <a:off x="3967162" y="4751521"/>
          <a:ext cx="12096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r:id="rId5" imgW="1364540" imgH="1570280" progId="Visio.Drawing.11">
                  <p:embed/>
                </p:oleObj>
              </mc:Choice>
              <mc:Fallback>
                <p:oleObj r:id="rId5" imgW="1364540" imgH="1570280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2" y="4751521"/>
                        <a:ext cx="1209675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9" name="วัตถุ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70398"/>
              </p:ext>
            </p:extLst>
          </p:nvPr>
        </p:nvGraphicFramePr>
        <p:xfrm>
          <a:off x="6794787" y="4730739"/>
          <a:ext cx="13239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r:id="rId7" imgW="1485900" imgH="1571961" progId="Visio.Drawing.11">
                  <p:embed/>
                </p:oleObj>
              </mc:Choice>
              <mc:Fallback>
                <p:oleObj r:id="rId7" imgW="1485900" imgH="1571961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787" y="4730739"/>
                        <a:ext cx="1323975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17764" y="6096000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เสียงทุ้ม                 เสียงแหลม                   เสียงกลาง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29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2 (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Order 2)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284018" y="2689418"/>
            <a:ext cx="8707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ใช้จุดตัดความลาดเอียงของเส้นกราฟที่ 12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dB /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ออก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เทฟ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เป็นแบบที่นิยมใช้งานทั่วไป ใช้คุณสมบัติในการทำงานของตัวเหนี่ยวนำ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ตัวเก็บ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ประจุ</a:t>
            </a:r>
            <a:r>
              <a:rPr lang="en-US" sz="32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กำหนดความถี่ผ่านลำโพงเช่นเดียวกัน  โดยเพิ่มตัวเหนี่ยวนำ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ตัวเก็บประจุ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ให้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ลำโพงแต่ละชนิดเพิ่มขึ้น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วงจรแยกเสียงทุ้มแหลมให้ลำโพง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117764" y="6096000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เสียงทุ้ม                 เสียงแหลม                   เสียงกลาง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2" name="วัตถุ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56860"/>
              </p:ext>
            </p:extLst>
          </p:nvPr>
        </p:nvGraphicFramePr>
        <p:xfrm>
          <a:off x="1066800" y="4751521"/>
          <a:ext cx="13716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r:id="rId3" imgW="1560531" imgH="1571961" progId="Visio.Drawing.11">
                  <p:embed/>
                </p:oleObj>
              </mc:Choice>
              <mc:Fallback>
                <p:oleObj r:id="rId3" imgW="1560531" imgH="15719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51521"/>
                        <a:ext cx="13716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1" name="วัตถุ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57529"/>
              </p:ext>
            </p:extLst>
          </p:nvPr>
        </p:nvGraphicFramePr>
        <p:xfrm>
          <a:off x="3871480" y="4687166"/>
          <a:ext cx="12001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r:id="rId5" imgW="1364540" imgH="1573978" progId="Visio.Drawing.11">
                  <p:embed/>
                </p:oleObj>
              </mc:Choice>
              <mc:Fallback>
                <p:oleObj r:id="rId5" imgW="1364540" imgH="157397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480" y="4687166"/>
                        <a:ext cx="12001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3" name="วัตถุ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94790"/>
              </p:ext>
            </p:extLst>
          </p:nvPr>
        </p:nvGraphicFramePr>
        <p:xfrm>
          <a:off x="6629400" y="4800012"/>
          <a:ext cx="1600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6" r:id="rId7" imgW="1791821" imgH="1571961" progId="Visio.Drawing.11">
                  <p:embed/>
                </p:oleObj>
              </mc:Choice>
              <mc:Fallback>
                <p:oleObj r:id="rId7" imgW="1791821" imgH="157196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0012"/>
                        <a:ext cx="1600200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0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ลำดับที่ 3 (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Order 3)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284018" y="2689418"/>
            <a:ext cx="8707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	ใช้จุดตัดความลาดเอียงของเส้นกราฟที่ 18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dB /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ออก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เทฟ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เป็นแบบที่นิยมใช้ในงานที่ต้องการคุณภาพสูง ใช้คุณสมบัติในการทำงานของตัว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เหนี่ยวนำ 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ตัวเก็บประจุ </a:t>
            </a:r>
            <a:r>
              <a:rPr lang="en-US" sz="32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กำหนดความถี่ผ่าน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ลำโพงโดย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เพิ่มตัวเหนี่ยวนำ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ตัวเก็บ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ประจุให้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ลำโพงแต่ละชนิดเพิ่มมากขึ้นกว่าแบบลำดับที่ 2 อีกหนึ่งตัว 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-21214" y="35004"/>
            <a:ext cx="8042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วงจรแยกเสียงทุ้มแหลมให้ลำโพง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207818" y="6273225"/>
            <a:ext cx="870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       เสียงทุ้ม                 เสียงแหลม                   เสียงกลาง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7" name="วัตถุ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59764"/>
              </p:ext>
            </p:extLst>
          </p:nvPr>
        </p:nvGraphicFramePr>
        <p:xfrm>
          <a:off x="990600" y="5029200"/>
          <a:ext cx="15621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5" r:id="rId3" imgW="1737696" imgH="1571961" progId="Visio.Drawing.11">
                  <p:embed/>
                </p:oleObj>
              </mc:Choice>
              <mc:Fallback>
                <p:oleObj r:id="rId3" imgW="1737696" imgH="15719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5621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4" name="วัตถุ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18564"/>
              </p:ext>
            </p:extLst>
          </p:nvPr>
        </p:nvGraphicFramePr>
        <p:xfrm>
          <a:off x="3871912" y="5029200"/>
          <a:ext cx="14001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6" r:id="rId5" imgW="1562548" imgH="1573978" progId="Visio.Drawing.11">
                  <p:embed/>
                </p:oleObj>
              </mc:Choice>
              <mc:Fallback>
                <p:oleObj r:id="rId5" imgW="1562548" imgH="157397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2" y="5029200"/>
                        <a:ext cx="14001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6" name="วัตถุ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72851"/>
              </p:ext>
            </p:extLst>
          </p:nvPr>
        </p:nvGraphicFramePr>
        <p:xfrm>
          <a:off x="6553200" y="5029200"/>
          <a:ext cx="20002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7" r:id="rId7" imgW="2203301" imgH="1573978" progId="Visio.Drawing.11">
                  <p:embed/>
                </p:oleObj>
              </mc:Choice>
              <mc:Fallback>
                <p:oleObj r:id="rId7" imgW="2203301" imgH="157397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29200"/>
                        <a:ext cx="20002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214" y="35004"/>
            <a:ext cx="80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ตารางกราฟบอกค่า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L 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และ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C</a:t>
            </a:r>
            <a:endParaRPr lang="th-TH" sz="72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79077"/>
              </p:ext>
            </p:extLst>
          </p:nvPr>
        </p:nvGraphicFramePr>
        <p:xfrm>
          <a:off x="266700" y="1828800"/>
          <a:ext cx="8610600" cy="490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r:id="rId3" imgW="5086800" imgH="2890927" progId="Visio.Drawing.11">
                  <p:embed/>
                </p:oleObj>
              </mc:Choice>
              <mc:Fallback>
                <p:oleObj r:id="rId3" imgW="5086800" imgH="289092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28800"/>
                        <a:ext cx="8610600" cy="4901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0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271</Words>
  <Application>Microsoft Office PowerPoint</Application>
  <PresentationFormat>นำเสนอทางหน้าจอ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9" baseType="lpstr">
      <vt:lpstr>ชุดรูปแบบของ Office</vt:lpstr>
      <vt:lpstr>Visio.Drawing.11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Mheaw</dc:creator>
  <cp:lastModifiedBy>Mheaw</cp:lastModifiedBy>
  <cp:revision>82</cp:revision>
  <dcterms:created xsi:type="dcterms:W3CDTF">2016-12-13T01:48:02Z</dcterms:created>
  <dcterms:modified xsi:type="dcterms:W3CDTF">2017-01-25T03:12:59Z</dcterms:modified>
</cp:coreProperties>
</file>