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  <p:sldMasterId id="2147483926" r:id="rId2"/>
    <p:sldMasterId id="2147483938" r:id="rId3"/>
  </p:sldMasterIdLst>
  <p:notesMasterIdLst>
    <p:notesMasterId r:id="rId41"/>
  </p:notesMasterIdLst>
  <p:handoutMasterIdLst>
    <p:handoutMasterId r:id="rId42"/>
  </p:handoutMasterIdLst>
  <p:sldIdLst>
    <p:sldId id="320" r:id="rId4"/>
    <p:sldId id="321" r:id="rId5"/>
    <p:sldId id="319" r:id="rId6"/>
    <p:sldId id="280" r:id="rId7"/>
    <p:sldId id="258" r:id="rId8"/>
    <p:sldId id="284" r:id="rId9"/>
    <p:sldId id="285" r:id="rId10"/>
    <p:sldId id="298" r:id="rId11"/>
    <p:sldId id="286" r:id="rId12"/>
    <p:sldId id="287" r:id="rId13"/>
    <p:sldId id="295" r:id="rId14"/>
    <p:sldId id="288" r:id="rId15"/>
    <p:sldId id="289" r:id="rId16"/>
    <p:sldId id="290" r:id="rId17"/>
    <p:sldId id="296" r:id="rId18"/>
    <p:sldId id="292" r:id="rId19"/>
    <p:sldId id="291" r:id="rId20"/>
    <p:sldId id="294" r:id="rId21"/>
    <p:sldId id="318" r:id="rId22"/>
    <p:sldId id="299" r:id="rId23"/>
    <p:sldId id="311" r:id="rId24"/>
    <p:sldId id="302" r:id="rId25"/>
    <p:sldId id="303" r:id="rId26"/>
    <p:sldId id="304" r:id="rId27"/>
    <p:sldId id="305" r:id="rId28"/>
    <p:sldId id="306" r:id="rId29"/>
    <p:sldId id="307" r:id="rId30"/>
    <p:sldId id="312" r:id="rId31"/>
    <p:sldId id="308" r:id="rId32"/>
    <p:sldId id="313" r:id="rId33"/>
    <p:sldId id="309" r:id="rId34"/>
    <p:sldId id="314" r:id="rId35"/>
    <p:sldId id="317" r:id="rId36"/>
    <p:sldId id="310" r:id="rId37"/>
    <p:sldId id="315" r:id="rId38"/>
    <p:sldId id="301" r:id="rId39"/>
    <p:sldId id="316" r:id="rId40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4BFF9C"/>
    <a:srgbClr val="000066"/>
    <a:srgbClr val="0099FF"/>
    <a:srgbClr val="FF00FF"/>
    <a:srgbClr val="022589"/>
    <a:srgbClr val="003366"/>
    <a:srgbClr val="003399"/>
    <a:srgbClr val="051F7C"/>
    <a:srgbClr val="020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6" autoAdjust="0"/>
    <p:restoredTop sz="94660" autoAdjust="0"/>
  </p:normalViewPr>
  <p:slideViewPr>
    <p:cSldViewPr>
      <p:cViewPr varScale="1">
        <p:scale>
          <a:sx n="82" d="100"/>
          <a:sy n="82" d="100"/>
        </p:scale>
        <p:origin x="146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24F49E-4A12-474B-B149-CA895E70FC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66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7FBA3-D919-464B-881B-D272E88984B9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17504-18CE-400C-9AE7-E810ED988A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336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F153-EEAC-4A97-8BA4-B9672C65D76C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F3C5-F260-4487-9597-31CE52DB6F01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0366-9637-437B-8471-4B00AF9B8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BB30-08DC-4CAC-97A4-CBD8383F2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F153-EEAC-4A97-8BA4-B9672C65D76C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F3C5-F260-4487-9597-31CE52DB6F01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C10E-09DA-41FF-98F2-56F68AE04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868E-BF0D-4DD2-B6F8-47C8DB534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A5F1-EB20-4309-B582-11A93391A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DCE8-BCF0-4ED7-A656-0A60FC040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9769F4-A6F8-44E7-B9BA-0CAB84C3E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ตัวแทนท้ายกระดา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6AC5-DEB7-404D-9D12-8A60A51CB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003A516-4A97-4103-8213-6F9BBD68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C10E-09DA-41FF-98F2-56F68AE04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A8DC-D662-4258-8E49-0B7657ECF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0366-9637-437B-8471-4B00AF9B8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BB30-08DC-4CAC-97A4-CBD8383F2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F153-EEAC-4A97-8BA4-B9672C65D76C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F3C5-F260-4487-9597-31CE52DB6F01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C10E-09DA-41FF-98F2-56F68AE04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868E-BF0D-4DD2-B6F8-47C8DB534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A5F1-EB20-4309-B582-11A93391A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DCE8-BCF0-4ED7-A656-0A60FC040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9769F4-A6F8-44E7-B9BA-0CAB84C3E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ตัวแทนท้ายกระดา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6AC5-DEB7-404D-9D12-8A60A51CB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868E-BF0D-4DD2-B6F8-47C8DB534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003A516-4A97-4103-8213-6F9BBD68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A8DC-D662-4258-8E49-0B7657ECF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0366-9637-437B-8471-4B00AF9B8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BB30-08DC-4CAC-97A4-CBD8383F2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A5F1-EB20-4309-B582-11A93391A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DCE8-BCF0-4ED7-A656-0A60FC040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9769F4-A6F8-44E7-B9BA-0CAB84C3E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ตัวแทนท้ายกระดา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6AC5-DEB7-404D-9D12-8A60A51CB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003A516-4A97-4103-8213-6F9BBD68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A8DC-D662-4258-8E49-0B7657ECF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4000">
              <a:srgbClr val="051F7C"/>
            </a:gs>
            <a:gs pos="100000">
              <a:schemeClr val="bg1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รูปแบบอิสระ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02E8DA-681F-459B-9934-231B041D7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4000">
              <a:srgbClr val="051F7C"/>
            </a:gs>
            <a:gs pos="100000">
              <a:schemeClr val="bg1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รูปแบบอิสระ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02E8DA-681F-459B-9934-231B041D7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4000">
              <a:srgbClr val="051F7C"/>
            </a:gs>
            <a:gs pos="100000">
              <a:schemeClr val="bg1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รูปแบบอิสระ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02E8DA-681F-459B-9934-231B041D7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AD6B700-79FC-4174-AFA8-16FB9434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9900"/>
                </a:solidFill>
              </a:rPr>
              <a:t>วิชา งานฝึกฝีมือ 20100-1003   </a:t>
            </a:r>
            <a:r>
              <a:rPr lang="th-TH" sz="3200" dirty="0">
                <a:solidFill>
                  <a:srgbClr val="009900"/>
                </a:solidFill>
              </a:rPr>
              <a:t>ท-ป-น 0-6-2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FFBE5F5-817B-4547-976F-56287D9F3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7467600" cy="4641379"/>
          </a:xfrm>
        </p:spPr>
        <p:txBody>
          <a:bodyPr/>
          <a:lstStyle/>
          <a:p>
            <a:pPr marL="36576" indent="0">
              <a:buNone/>
            </a:pPr>
            <a:r>
              <a:rPr lang="th-TH" dirty="0">
                <a:solidFill>
                  <a:srgbClr val="FFC000"/>
                </a:solidFill>
              </a:rPr>
              <a:t>   1.   จุดประสงค์รายวิชา  เพื่อให้</a:t>
            </a:r>
          </a:p>
          <a:p>
            <a:pPr marL="36576" indent="0">
              <a:buNone/>
            </a:pPr>
            <a:r>
              <a:rPr lang="th-TH" dirty="0">
                <a:solidFill>
                  <a:srgbClr val="FFC000"/>
                </a:solidFill>
              </a:rPr>
              <a:t>       1. รู้และเข้าใจเกี่ยวกับกับการใช้ การบำรุงรักษาเครื่องมือ และเครื่องมือกล   </a:t>
            </a:r>
          </a:p>
          <a:p>
            <a:pPr marL="36576" indent="0">
              <a:buNone/>
            </a:pPr>
            <a:r>
              <a:rPr lang="th-TH" dirty="0">
                <a:solidFill>
                  <a:srgbClr val="FFC000"/>
                </a:solidFill>
              </a:rPr>
              <a:t>              เบื้องต้น</a:t>
            </a:r>
          </a:p>
          <a:p>
            <a:pPr marL="36576" indent="0">
              <a:buNone/>
            </a:pPr>
            <a:r>
              <a:rPr lang="th-TH" dirty="0">
                <a:solidFill>
                  <a:srgbClr val="FFC000"/>
                </a:solidFill>
              </a:rPr>
              <a:t>        2. ปฏิบัติงานโดยใช้เครื่องมือได้อย่างถูกต้องและปลอดภัย          </a:t>
            </a:r>
          </a:p>
          <a:p>
            <a:pPr marL="36576" indent="0">
              <a:buNone/>
            </a:pPr>
            <a:r>
              <a:rPr lang="th-TH" dirty="0">
                <a:solidFill>
                  <a:srgbClr val="FFC000"/>
                </a:solidFill>
              </a:rPr>
              <a:t>        3. มีเจตคติและ</a:t>
            </a:r>
            <a:r>
              <a:rPr lang="th-TH" dirty="0" err="1">
                <a:solidFill>
                  <a:srgbClr val="FFC000"/>
                </a:solidFill>
              </a:rPr>
              <a:t>และ</a:t>
            </a:r>
            <a:r>
              <a:rPr lang="th-TH" dirty="0">
                <a:solidFill>
                  <a:srgbClr val="FFC000"/>
                </a:solidFill>
              </a:rPr>
              <a:t>กิจนิสัยที่ดีในการทำงานด้วยความอดทนปลอดภัย    </a:t>
            </a:r>
          </a:p>
          <a:p>
            <a:pPr marL="36576" indent="0">
              <a:buNone/>
            </a:pPr>
            <a:r>
              <a:rPr lang="th-TH" dirty="0">
                <a:solidFill>
                  <a:srgbClr val="FFC000"/>
                </a:solidFill>
              </a:rPr>
              <a:t>           ผลงานประณีต เรียบร้อย ละเอียด รอบคอบ เป็นระเบียบ สะอาด ตรง  </a:t>
            </a:r>
          </a:p>
          <a:p>
            <a:pPr marL="36576" indent="0">
              <a:buNone/>
            </a:pPr>
            <a:r>
              <a:rPr lang="th-TH" dirty="0">
                <a:solidFill>
                  <a:srgbClr val="FFC000"/>
                </a:solidFill>
              </a:rPr>
              <a:t>           ต่อเวลา มีความซื่อสัตย์ รับผิดชอบ และรักษาสภาพแวดล้อม</a:t>
            </a:r>
          </a:p>
          <a:p>
            <a:endParaRPr lang="th-TH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DSC00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1111"/>
          <a:stretch>
            <a:fillRect/>
          </a:stretch>
        </p:blipFill>
        <p:spPr bwMode="auto">
          <a:xfrm>
            <a:off x="1403648" y="1548270"/>
            <a:ext cx="21875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DSC002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r="17809"/>
          <a:stretch>
            <a:fillRect/>
          </a:stretch>
        </p:blipFill>
        <p:spPr bwMode="auto">
          <a:xfrm>
            <a:off x="1403648" y="3940968"/>
            <a:ext cx="221138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139950" y="1857742"/>
            <a:ext cx="3671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ผู้ปฏิบัติงานประมาทไม่ระวัง</a:t>
            </a:r>
          </a:p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แขนป้อนเจาะกระแทกศีรษะ 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851920" y="4236948"/>
            <a:ext cx="3959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ผู้ปฏิบัติงานไว้ผมยาวอาจเกิดอันตรายได้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62352" y="404664"/>
            <a:ext cx="53078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การปฏิบัติงานที่ไม่ถูกต้อง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391767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3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558776"/>
            <a:ext cx="2601912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 descr="3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3912964"/>
            <a:ext cx="252571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291827" y="1941579"/>
            <a:ext cx="4852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ผู้ปฏิบัติงานใช้มือจับชิ้นงาน</a:t>
            </a: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ชิ้นงานอาจหมุนหลุดมือได้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291827" y="4474740"/>
            <a:ext cx="4794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ผู้ปฏิบัติงานไม่มีการยึดปากกาจับงาน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62352" y="404664"/>
            <a:ext cx="53078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การปฏิบัติงานที่ไม่ถูกต้อง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52633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3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8" y="1340768"/>
            <a:ext cx="2931740" cy="21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427984" y="1278337"/>
            <a:ext cx="4139952" cy="232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Angsana New" pitchFamily="18" charset="-34"/>
                <a:cs typeface="TH Sarabun New" panose="020B0500040200020003" pitchFamily="34" charset="-34"/>
              </a:rPr>
              <a:t>ประแจขันหัวจับห้ามปล่อยค้างไว้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Angsana New" pitchFamily="18" charset="-34"/>
                <a:cs typeface="TH Sarabun New" panose="020B0500040200020003" pitchFamily="34" charset="-34"/>
              </a:rPr>
              <a:t>อาจเผลอเปิดเครื่องกระเด็นโดน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Angsana New" pitchFamily="18" charset="-34"/>
                <a:cs typeface="TH Sarabun New" panose="020B0500040200020003" pitchFamily="34" charset="-34"/>
              </a:rPr>
              <a:t>ผู้อยู่บริเวณใกล้เคียง</a:t>
            </a:r>
          </a:p>
        </p:txBody>
      </p:sp>
      <p:pic>
        <p:nvPicPr>
          <p:cNvPr id="79877" name="Picture 5" descr="3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8" y="3861048"/>
            <a:ext cx="2931740" cy="21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560730" y="4082806"/>
            <a:ext cx="45832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เสื้อฝึกงานมีชายผ้าหลุดเข้าไปติด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กับเพลาเกลียวนำ เป็นการแต่งกาย ไม่รัดกุม           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62352" y="404664"/>
            <a:ext cx="53078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การปฏิบัติงานที่ไม่ถูกต้อง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3943361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ใช้มือหยิบเศษโลห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/>
          <a:stretch/>
        </p:blipFill>
        <p:spPr bwMode="auto">
          <a:xfrm>
            <a:off x="1194949" y="1484784"/>
            <a:ext cx="2753011" cy="188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 descr="DSC014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14465"/>
            <a:ext cx="2760336" cy="193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4458488" y="1829195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ผู้ปฏิบัติงานประมาทใช้มือจับเศษโลหะ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355976" y="4194954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ผู้ปฏิบัติงานผูก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เน็ก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ไทปฏิบัติงาน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เป็นการแต่งกายที่ไม่รัดกุม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62352" y="404664"/>
            <a:ext cx="53078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การปฏิบัติงานที่ไม่ถูกต้อง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407564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SC025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68" y="1340768"/>
            <a:ext cx="259462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 descr="DSC025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69" y="3791454"/>
            <a:ext cx="2610696" cy="195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067944" y="1629763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ใช้ไขควงแทนสกัดเป็นการใช้เครื่องมือ ผิดประเภท ไขควงอาจหักทิ่มมือได้   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11960" y="4486081"/>
            <a:ext cx="4429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ใช้ตะไบไม่มีด้ามอาจทิ่มแทงมือได้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62352" y="404664"/>
            <a:ext cx="53078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การปฏิบัติงานที่ไม่ถูกต้อง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526338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สวมแว่นต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4347"/>
          <a:stretch>
            <a:fillRect/>
          </a:stretch>
        </p:blipFill>
        <p:spPr bwMode="auto">
          <a:xfrm>
            <a:off x="1492251" y="1412776"/>
            <a:ext cx="239871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DSC002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/>
          <a:stretch>
            <a:fillRect/>
          </a:stretch>
        </p:blipFill>
        <p:spPr bwMode="auto">
          <a:xfrm>
            <a:off x="1492251" y="4149080"/>
            <a:ext cx="2360612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139952" y="1766698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แต่งกายถูกต้องรัดกุม สวมแว่นตา  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นิรภัย  ขณะปฏิบัติงานกลึง 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355976" y="4293096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แต่งกายถูกต้องรัดกุม สวมแว่นตานิรภัย  ขณะปฏิบัติงานเจาะ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169000" y="332656"/>
            <a:ext cx="48413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การปฏิบัติงานที่ถูกต้อง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227072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/>
          <p:cNvGrpSpPr/>
          <p:nvPr/>
        </p:nvGrpSpPr>
        <p:grpSpPr>
          <a:xfrm>
            <a:off x="1152176" y="3799531"/>
            <a:ext cx="2411413" cy="1806575"/>
            <a:chOff x="1953072" y="1556792"/>
            <a:chExt cx="2411413" cy="1806575"/>
          </a:xfrm>
        </p:grpSpPr>
        <p:pic>
          <p:nvPicPr>
            <p:cNvPr id="83970" name="Picture 2" descr="3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072" y="1556792"/>
              <a:ext cx="2411413" cy="180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3491880" y="2901702"/>
              <a:ext cx="720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ผู้ส่ง</a:t>
              </a:r>
              <a:endParaRPr kumimoji="0" lang="th-TH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itchFamily="18" charset="-34"/>
              </a:endParaRPr>
            </a:p>
          </p:txBody>
        </p:sp>
        <p:sp>
          <p:nvSpPr>
            <p:cNvPr id="3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2322208" y="2901702"/>
              <a:ext cx="7470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ผู้รับ</a:t>
              </a:r>
              <a:endParaRPr kumimoji="0" lang="th-TH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itchFamily="18" charset="-34"/>
              </a:endParaRPr>
            </a:p>
          </p:txBody>
        </p:sp>
      </p:grpSp>
      <p:sp>
        <p:nvSpPr>
          <p:cNvPr id="4" name="สี่เหลี่ยมผืนผ้า 3"/>
          <p:cNvSpPr/>
          <p:nvPr/>
        </p:nvSpPr>
        <p:spPr>
          <a:xfrm>
            <a:off x="4211960" y="4379652"/>
            <a:ext cx="3177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การส่งของมีคมที่ถูกต้อง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272282" y="1911194"/>
            <a:ext cx="47625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3974" name="Picture 6" descr="ใช้เกลียวยึดปากก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94" y="1487331"/>
            <a:ext cx="25177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3851920" y="2139794"/>
            <a:ext cx="5198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การจับยึดปากกาจับงานด้วยสลักเกลียว 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69000" y="332656"/>
            <a:ext cx="48413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การปฏิบัติงานที่ถูกต้อง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526338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4000">
              <a:srgbClr val="051F7C"/>
            </a:gs>
            <a:gs pos="100000">
              <a:schemeClr val="bg1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ยกของด้วยสะโพก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r="-644"/>
          <a:stretch>
            <a:fillRect/>
          </a:stretch>
        </p:blipFill>
        <p:spPr bwMode="auto">
          <a:xfrm>
            <a:off x="1403648" y="1484784"/>
            <a:ext cx="25400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ยกของหนัง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01" y="3861048"/>
            <a:ext cx="1988294" cy="241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589694" y="1888228"/>
            <a:ext cx="3938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การยกของหนักต้องยกด้วยสะโพก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83968" y="4744625"/>
            <a:ext cx="3985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การยกของหนักมากต้องช่วยกันยก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37878" y="332656"/>
            <a:ext cx="39036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 News" pitchFamily="34" charset="-34"/>
                <a:cs typeface="Lily News" pitchFamily="34" charset="-34"/>
              </a:rPr>
              <a:t>การปฏิบัติงานที่ถูกต้อง</a:t>
            </a:r>
            <a:endParaRPr lang="th-TH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338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251520" y="402887"/>
            <a:ext cx="8352928" cy="864096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520" y="152151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เครื่องจักรกลไม่มีอุปกรณ์ป้องกันอันตราย เช่น ไม่มีฝาครอบป้องกันในส่วนที่เป็นอันตราย 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เครื่องจักรกล เครื่องมือและอุปกรณ์ ขาดการบำรุงรักษา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</a:p>
        </p:txBody>
      </p:sp>
      <p:pic>
        <p:nvPicPr>
          <p:cNvPr id="6" name="Picture 2" descr="ชุดเฟืองไม่มีฝาครอบ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58" y="3583736"/>
            <a:ext cx="2592288" cy="219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1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8" t="22510" r="18390" b="13020"/>
          <a:stretch>
            <a:fillRect/>
          </a:stretch>
        </p:blipFill>
        <p:spPr bwMode="auto">
          <a:xfrm>
            <a:off x="5063661" y="3583736"/>
            <a:ext cx="2610048" cy="213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691769" y="5857599"/>
            <a:ext cx="3621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เครื่องจักรไม่มีฝาครอบป้องกัน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598268" y="5857599"/>
            <a:ext cx="3762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เครื่องเจียระไนไม่มีกระจกนิรภัย 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70115" y="514374"/>
            <a:ext cx="83343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th-TH" sz="3600" b="1" i="0" u="none" strike="noStrike" cap="non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ea typeface="Angsana New" pitchFamily="18" charset="-34"/>
                <a:cs typeface="DSN Erawan" panose="00000400000000000000" pitchFamily="2" charset="-34"/>
              </a:rPr>
              <a:t>อุบัติเหตุจากเครื่องจักรกล เครื่องมือและอุปกรณ์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SN Erawan" panose="00000400000000000000" pitchFamily="2" charset="-34"/>
              <a:cs typeface="DSN Erawan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6338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8693" y="83671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เครื่องจักรกล เครื่องมือและอุปกรณ์ใช้งานมานาน ชำรุดเสียหายไม่มีความพร้อม ไม่ สมบูรณ์ ที่จะใช้งาน  เช่น ล้อหินเจียระไนมีรอยแตกร้าว สายไฟฟ้าชำรุด เป็นต้น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150291" y="5287915"/>
            <a:ext cx="37593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ล้อหินเจียระไนมีรอยแตกร้าว</a:t>
            </a: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ไม่พร้อมใช้งาน 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27" y="2996952"/>
            <a:ext cx="2416175" cy="2272905"/>
          </a:xfrm>
          <a:prstGeom prst="rect">
            <a:avLst/>
          </a:prstGeom>
        </p:spPr>
      </p:pic>
      <p:pic>
        <p:nvPicPr>
          <p:cNvPr id="8" name="Picture 2" descr="1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48" y="3129198"/>
            <a:ext cx="2588964" cy="210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381328" y="5287915"/>
            <a:ext cx="4208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ระบบไฟฟ้าเครื่องจักรไม่สมบูรณ์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274336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50FDDA6-9163-4B89-87C5-CA3383A50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147248" cy="5649491"/>
          </a:xfrm>
        </p:spPr>
        <p:txBody>
          <a:bodyPr/>
          <a:lstStyle/>
          <a:p>
            <a:pPr marL="36576" lvl="0" indent="0">
              <a:buClr>
                <a:srgbClr val="6EA0B0"/>
              </a:buClr>
              <a:buNone/>
            </a:pPr>
            <a:r>
              <a:rPr lang="th-TH" dirty="0">
                <a:solidFill>
                  <a:srgbClr val="FFC000"/>
                </a:solidFill>
              </a:rPr>
              <a:t>2.   สมรรถนะรายวิชา</a:t>
            </a:r>
          </a:p>
          <a:p>
            <a:pPr marL="36576" lvl="0" indent="0">
              <a:buClr>
                <a:srgbClr val="6EA0B0"/>
              </a:buClr>
              <a:buNone/>
            </a:pPr>
            <a:r>
              <a:rPr lang="th-TH" dirty="0">
                <a:solidFill>
                  <a:srgbClr val="FFC000"/>
                </a:solidFill>
              </a:rPr>
              <a:t>    1.   เตรียมเครื่องมือและเครื่องมือกลเบื้องต้นตามคู่มือ</a:t>
            </a:r>
          </a:p>
          <a:p>
            <a:pPr marL="36576" lvl="0" indent="0">
              <a:buClr>
                <a:srgbClr val="6EA0B0"/>
              </a:buClr>
              <a:buNone/>
            </a:pPr>
            <a:r>
              <a:rPr lang="th-TH" dirty="0">
                <a:solidFill>
                  <a:srgbClr val="FFC000"/>
                </a:solidFill>
              </a:rPr>
              <a:t>    2.   วัดและร่างแบบชิ้นงานโลหะ</a:t>
            </a:r>
          </a:p>
          <a:p>
            <a:pPr marL="36576" lvl="0" indent="0">
              <a:buClr>
                <a:srgbClr val="6EA0B0"/>
              </a:buClr>
              <a:buNone/>
            </a:pPr>
            <a:r>
              <a:rPr lang="th-TH" dirty="0">
                <a:solidFill>
                  <a:srgbClr val="FFC000"/>
                </a:solidFill>
              </a:rPr>
              <a:t>    3.   แปรรูปและประกอบชิ้นงานโลหะด้วยเครื่องมือกลทั่วไป</a:t>
            </a:r>
          </a:p>
          <a:p>
            <a:pPr marL="36576" lvl="0" indent="0">
              <a:buClr>
                <a:srgbClr val="6EA0B0"/>
              </a:buClr>
              <a:buNone/>
            </a:pPr>
            <a:r>
              <a:rPr lang="th-TH" dirty="0">
                <a:solidFill>
                  <a:srgbClr val="FFC000"/>
                </a:solidFill>
              </a:rPr>
              <a:t>    4.   ลับคมเครื่องมือกลทั่วไป</a:t>
            </a:r>
          </a:p>
          <a:p>
            <a:pPr marL="36576" indent="0">
              <a:buNone/>
            </a:pPr>
            <a:r>
              <a:rPr lang="th-TH" dirty="0">
                <a:solidFill>
                  <a:srgbClr val="FFC000"/>
                </a:solidFill>
              </a:rPr>
              <a:t>3.   คำอธิบายรายวิชา</a:t>
            </a:r>
          </a:p>
          <a:p>
            <a:pPr marL="36576" indent="0">
              <a:buNone/>
            </a:pPr>
            <a:r>
              <a:rPr lang="th-TH" dirty="0">
                <a:solidFill>
                  <a:srgbClr val="FFC000"/>
                </a:solidFill>
              </a:rPr>
              <a:t>       ปฏิบัติเกี่ยวกับการใช้ การบำรุงรักษาเครื่องมือและเครื่องมือกลเบื้องต้น งานวัดและงานตรวจสอบ งานร่างแบบ งานเลื่อย งานสกัด งานตะไบ งานเจาะ งานลับคมตัด งานทำเกลียว งานเครื่องมือกลเบื้องต้น และการประกอบชิ้นงาน สิ่งแวดล้อมและความปลอดภัยในการปฏิบัติงาน</a:t>
            </a:r>
          </a:p>
          <a:p>
            <a:pPr marL="36576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29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43338" y="908720"/>
            <a:ext cx="89006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 อุปกรณ์ มีคม เวลาใช้ไม่ระมัดระวังเกิดอุบัติเหตุ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ตะไบที่ใช้ไม่มีด้าม หรือ ตะไบที่มีด้ามแตก ชำรุด เป็นต้น 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ค้อนที่ใช้ด้ามไม่แน่น  ค้อนไม่แน่นหลุดโดนผู้ร่วม</a:t>
            </a:r>
          </a:p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ปฏิบัติงาน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7.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อุบัติเหตุจากการนำเครื่องมือ ตะไบ ใส่กระเป๋ากางเกง </a:t>
            </a:r>
          </a:p>
        </p:txBody>
      </p:sp>
    </p:spTree>
    <p:extLst>
      <p:ext uri="{BB962C8B-B14F-4D97-AF65-F5344CB8AC3E}">
        <p14:creationId xmlns:p14="http://schemas.microsoft.com/office/powerpoint/2010/main" val="2015453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395536" y="402887"/>
            <a:ext cx="8437814" cy="864096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4398" y="1337107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การวางผังโรงงานไม่ถูกต้อง ไม่เหมาะสม เช่น การวางผังระยะห่างของเครื่องจักรไม่เหมาะสม การติดตั้งเครื่องจักรไม่มั่นคง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ระบบไฟฟ้าไม่มีเครื่องป้องกัน เครื่องจักรกลไม่มีสายดิน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แสงสว่างไม่เพียงพอ 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การระบายอากาศภายในโรงงานไม่ดี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ระบบเสียงมีผลกระทบต่อการทำงาน มีเสียงดังเกินมาตรฐานที่กำหนด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14449" y="423249"/>
            <a:ext cx="82060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th-TH" sz="4000" b="1" i="0" u="none" strike="noStrike" cap="non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ea typeface="Angsana New" pitchFamily="18" charset="-34"/>
                <a:cs typeface="DSN Erawan" panose="00000400000000000000" pitchFamily="2" charset="-34"/>
              </a:rPr>
              <a:t>อุบัติเหตุจากสภาพแวดล้อมในการปฏิบัติงาน</a:t>
            </a:r>
            <a:endParaRPr lang="th-TH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SN Erawan" panose="00000400000000000000" pitchFamily="2" charset="-34"/>
              <a:cs typeface="DSN Erawan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363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3528" y="1045929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พื้นที่สกปรก มีเศษโลหะ มีคาบน้ำมัน วางเครื่องมือ อุปกรณ์บนพื้นโรงงาน เป็นต้น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7.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มีวัตถุ กีดขวางทางเดิน และการปฏิบัติงาน</a:t>
            </a:r>
          </a:p>
        </p:txBody>
      </p:sp>
    </p:spTree>
    <p:extLst>
      <p:ext uri="{BB962C8B-B14F-4D97-AF65-F5344CB8AC3E}">
        <p14:creationId xmlns:p14="http://schemas.microsoft.com/office/powerpoint/2010/main" val="229151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เครื่องเจาะเลอ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"/>
          <a:stretch/>
        </p:blipFill>
        <p:spPr bwMode="auto">
          <a:xfrm>
            <a:off x="1404192" y="1530658"/>
            <a:ext cx="288591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 descr="ลื่นล้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10" y="3789040"/>
            <a:ext cx="2869871" cy="265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463480" y="1530658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บริเวณรอบเครื่องเจาะมีเครื่องมือ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วางรอบทำให้กีดขวางการปฏิบัติงาน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เป็นสาเหตุให้เกิดอุบัติเหตุ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72000" y="42371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พื้นโรงงานมีคาบน้ำมันหรือจาระบี 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เป็นสาเหตุทำให้เกิดอุบัติเหตุลื่นล้มได้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79920" y="375043"/>
            <a:ext cx="84721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ea typeface="Angsana New" pitchFamily="18" charset="-34"/>
                <a:cs typeface="DSN Erawan" panose="00000400000000000000" pitchFamily="2" charset="-34"/>
              </a:rPr>
              <a:t>สภาพแวดล้อมในการปฏิบัติงานไม่เหมาะสม</a:t>
            </a:r>
            <a:endParaRPr lang="th-TH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SN Erawan" panose="00000400000000000000" pitchFamily="2" charset="-34"/>
              <a:cs typeface="DSN Erawan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151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683568" y="1484784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ผลกระทบทางตรง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การเสียชีวิต หรือ พิการ เสียค่ารักษาพยาบาล เสียเวลารักษาตัว ไม่สามารถปฏิบัติงานได้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ผลกระทบทางอ้อม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เสียขวัญกำลังใจ เครื่องจักรเครื่องมืออุปกรณ์เสียหาย บุคลากรขาดความมั่นใจ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ผลกระทบต่อองค์กร ผลกระทบต่อภาพพจน์ขององค์กรขาดการยอมรับและไม่ผ่านมาตรฐานการผลิต มาตรฐานความปลอดภัย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899592" y="404664"/>
            <a:ext cx="5976664" cy="864096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40193" y="499319"/>
            <a:ext cx="58641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th-TH" sz="4400" b="1" i="0" u="none" strike="noStrike" cap="none" spc="50" normalizeH="0" baseline="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ea typeface="Angsana New" pitchFamily="18" charset="-34"/>
                <a:cs typeface="DSN Erawan" panose="00000400000000000000" pitchFamily="2" charset="-34"/>
              </a:rPr>
              <a:t>ผลกระทบที่เกิดจากอุบัติเหตุ</a:t>
            </a:r>
            <a:endParaRPr lang="th-TH" sz="4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SN Erawan" panose="00000400000000000000" pitchFamily="2" charset="-34"/>
              <a:cs typeface="DSN Erawan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151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78425" y="2094697"/>
            <a:ext cx="82809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Lily News" pitchFamily="34" charset="-34"/>
                <a:cs typeface="Lily News" pitchFamily="34" charset="-34"/>
              </a:rPr>
              <a:t>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1.1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ปฏิบัติตามกฎระเบียบของโรงงานอย่างเคร่งครัด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1.2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แต่งกายด้วยชุดปฏิบัติงานตามที่สถานประกอบการหรือสถานฝึกงานกำหนด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1.3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สวมใส่เครื่องป้องกันอันตรายตามข้อกำหนดในการปฏิบัติงานนั้น ๆ  ห้ามสวมใส่เครื่องประดับขณะปฏิบัติงาน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1.4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ก่อนใช้เครื่องจักรต้องได้รับอนุญาต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1.5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ตรวจสอบความพร้อมของเครื่องจักร เครื่องมือ อุปกรณ์ ก่อนใช้งานทุกครั้ง     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222492" y="402887"/>
            <a:ext cx="8064896" cy="864096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2492" y="511769"/>
            <a:ext cx="80762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th-TH" sz="3600" b="1" i="0" u="none" strike="noStrike" cap="none" spc="50" normalizeH="0" baseline="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ea typeface="Angsana New" pitchFamily="18" charset="-34"/>
                <a:cs typeface="DSN Erawan" panose="00000400000000000000" pitchFamily="2" charset="-34"/>
              </a:rPr>
              <a:t>หลักการรักษาความปลอดภัยในงานอุตสาหกรรม</a:t>
            </a:r>
            <a:endParaRPr lang="th-TH" sz="36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SN Erawan" panose="00000400000000000000" pitchFamily="2" charset="-34"/>
              <a:cs typeface="DSN Erawan" panose="00000400000000000000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95536" y="1405363"/>
            <a:ext cx="827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1.  </a:t>
            </a:r>
            <a:r>
              <a:rPr lang="th-TH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กฎของความปลอดภัยในงานอุตสาหกรรม</a:t>
            </a:r>
          </a:p>
        </p:txBody>
      </p:sp>
    </p:spTree>
    <p:extLst>
      <p:ext uri="{BB962C8B-B14F-4D97-AF65-F5344CB8AC3E}">
        <p14:creationId xmlns:p14="http://schemas.microsoft.com/office/powerpoint/2010/main" val="229151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50524" y="980728"/>
            <a:ext cx="8460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 </a:t>
            </a:r>
            <a:r>
              <a:rPr lang="en-US" dirty="0"/>
              <a:t>   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1.6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ขณะปฏิบัติงานห้ามหยอกล้อ กลั่นแกล้งกัน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1.7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เมื่อเกิดอุบัติเหตุ หรือพบว่าอาจเป็นสาเหตุของการเกิดอุบัติเหตุ ต้องแจ้งให้ผู้ที่มีหน้าที่เกี่ยวข้องทราบทันที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1.8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ขณะที่สภาพร่างกายไม่พร้อม ห้ามปฏิบัติงานกับเครื่องจักร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1.9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หลังจากเลิกใช้งานให้ทำความสะอาด เครื่องจักร เครื่องมือ อุปกรณ์และทำความสะอาดบริเวณโดยรอบพื้นที่ปฏิบัติงาน ให้สะอาดและเรียบร้อย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151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55576" y="2192670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Lily News" pitchFamily="34" charset="-34"/>
                <a:cs typeface="Lily News" pitchFamily="34" charset="-34"/>
              </a:rPr>
              <a:t>     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2.1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อุปกรณ์ป้องกันศีรษะ ในการปฏิบัติงานที่มีความเสียงที่จะเกิดอุบัติเหตุต่อศีรษะ อุปกรณ์ป้องกัน เช่น สวมหมวกนิรภัย ฯลฯ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2.2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อุปกรณ์ป้องกันดวงตา เป็นการป้องกันอันตรายที่เกิดกับดวงตา ขณะปฏิบัติงาน เช่น งานกลึง งานเจียระไน งานเชื่อม ฯลฯ อุปกรณ์ป้องกัน ได้แก่ แว่นตานิรภัย หน้ากากงานเชื่อม ฯลฯ 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251520" y="402887"/>
            <a:ext cx="8352928" cy="864096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9859" y="511769"/>
            <a:ext cx="80762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th-TH" sz="3600" b="1" i="0" u="none" strike="noStrike" cap="none" spc="50" normalizeH="0" baseline="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ea typeface="Angsana New" pitchFamily="18" charset="-34"/>
                <a:cs typeface="DSN Erawan" panose="00000400000000000000" pitchFamily="2" charset="-34"/>
              </a:rPr>
              <a:t>หลักการรักษาความปลอดภัยในงานอุตสาหกรรม</a:t>
            </a:r>
            <a:endParaRPr lang="th-TH" sz="36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SN Erawan" panose="00000400000000000000" pitchFamily="2" charset="-34"/>
              <a:cs typeface="DSN Erawan" panose="00000400000000000000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5477" y="1484784"/>
            <a:ext cx="49632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2.  </a:t>
            </a:r>
            <a:r>
              <a:rPr lang="th-TH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อุปกรณ์ความปลอดภัย</a:t>
            </a:r>
          </a:p>
        </p:txBody>
      </p:sp>
    </p:spTree>
    <p:extLst>
      <p:ext uri="{BB962C8B-B14F-4D97-AF65-F5344CB8AC3E}">
        <p14:creationId xmlns:p14="http://schemas.microsoft.com/office/powerpoint/2010/main" val="229151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57109" y="90872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Lily News" pitchFamily="34" charset="-34"/>
                <a:cs typeface="Lily News" pitchFamily="34" charset="-34"/>
              </a:rPr>
              <a:t>     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2.3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อุปกรณ์ป้องกันมือ เป็นการป้องกันอันตราย  หรือ  อุบัติเหตุที่เกิดกับมือขณะปฏิบัติงาน ป้องกันงานที่มีคม งานที่เป็นกรดเป็นแก๊ส งานที่มีความร้อน  อุปกรณ์ป้องกัน  ได้แก่  ถุงมือหนัง  ถุงมือผ้า  ถุงมือยาง ฯลฯ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2.4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อุปกรณ์ป้องกันหู ป้องกันเสียงดังในขณะปฏิบัติงาน อุปกรณ์ป้องกันได้แก่  ครอบหูหรือ   ปลั๊กอุดหู  เป็นต้น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2.5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อุปกรณ์ป้องกันจมูก ป้องกันกลิ่น ควัน สารพิษ ต่าง ๆ ในขณะปฏิบัติงาน  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481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33241" y="1714535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3.1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สีแดง 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เครื่องหมายห้าม เช่น หยุด  อันตราย  ไฟ      หรือ ลักษณะงานที่เกี่ยวกับบริเวณที่มีอันตรายสูง  ระบบดับเพลิงและอุปกรณ์หยุดฉุกเฉินของเครื่องจักรกลต่าง ๆ เช่น ห้ามจอด ห้ามใช้รถยก ฯลฯ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en-US" sz="36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3.2 </a:t>
            </a:r>
            <a:r>
              <a:rPr lang="th-TH" sz="36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สีน้ำเงิน 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เครื่องหมายบังคับ ข้อบังคับให้ปฏิบัติตามหรือ  พึงระมัดระวังเป็นพิเศษเพราะอาจเกิดอันตรายในการปฏิบัติงานได้ เช่น ต้อง  สวมหมวกนิรภัย ฯลฯ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7343" y="404664"/>
            <a:ext cx="86044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3.</a:t>
            </a:r>
            <a:r>
              <a:rPr lang="th-TH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เครื่องหมายสัญลักษณ์ความปลอดภัย หรือ ป้ายเตือนความปลอดภัยตามมาตรฐานสากล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52796" y="5517232"/>
            <a:ext cx="8355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3.3 </a:t>
            </a:r>
            <a:r>
              <a:rPr lang="th-TH" sz="3600" b="1" dirty="0">
                <a:solidFill>
                  <a:srgbClr val="92D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สีเขียว 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เครื่องหมายสารนิเทศเกี่ยวกับสภาวะปลอดภัยสภาวะปลอดภัย เช่น ป้ายปฐมพยาบาล ฯลฯ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15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95C1FAD-5FCD-46C9-83C1-6B3D1A77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20"/>
            <a:ext cx="7467600" cy="4525963"/>
          </a:xfrm>
        </p:spPr>
        <p:txBody>
          <a:bodyPr/>
          <a:lstStyle/>
          <a:p>
            <a:pPr marL="36576" indent="0" algn="ctr">
              <a:buNone/>
            </a:pPr>
            <a:r>
              <a:rPr lang="en-US" dirty="0"/>
              <a:t>  </a:t>
            </a:r>
            <a:r>
              <a:rPr lang="th-TH" sz="6000" dirty="0">
                <a:solidFill>
                  <a:srgbClr val="009900"/>
                </a:solidFill>
              </a:rPr>
              <a:t>สื่อการสอนวิชางานฝึกฝีมือ</a:t>
            </a:r>
          </a:p>
          <a:p>
            <a:pPr marL="36576" indent="0" algn="ctr">
              <a:buNone/>
            </a:pPr>
            <a:r>
              <a:rPr lang="th-TH" sz="6000" dirty="0">
                <a:solidFill>
                  <a:srgbClr val="FFC000"/>
                </a:solidFill>
              </a:rPr>
              <a:t>หน่วยที่1</a:t>
            </a:r>
          </a:p>
          <a:p>
            <a:pPr marL="36576" indent="0" algn="ctr">
              <a:buNone/>
            </a:pPr>
            <a:r>
              <a:rPr lang="th-TH" sz="6000" dirty="0">
                <a:solidFill>
                  <a:srgbClr val="FFC000"/>
                </a:solidFill>
              </a:rPr>
              <a:t>ความปลอดภัยทั่วไป</a:t>
            </a:r>
          </a:p>
        </p:txBody>
      </p:sp>
    </p:spTree>
    <p:extLst>
      <p:ext uri="{BB962C8B-B14F-4D97-AF65-F5344CB8AC3E}">
        <p14:creationId xmlns:p14="http://schemas.microsoft.com/office/powerpoint/2010/main" val="430687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5048" y="1052736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Lily News" pitchFamily="34" charset="-34"/>
                <a:cs typeface="Lily News" pitchFamily="34" charset="-34"/>
              </a:rPr>
              <a:t>     </a:t>
            </a:r>
            <a:r>
              <a:rPr lang="en-US" sz="36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3.4 </a:t>
            </a:r>
            <a:r>
              <a:rPr lang="th-TH" sz="36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สีเหลือง 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 เครื่องหมายเตือน การเตือนระวังอันตรายหรือบ่งชี้ว่ามีอันตราย  อุตสาหกรรมบางประเภทอาจใช้สีส้มแทนสีเหลือง เช่น ป้ายเตือน ระวังอันตรายไฟฟ้า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380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โวลต์ ฯลฯ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5392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51664"/>
              </p:ext>
            </p:extLst>
          </p:nvPr>
        </p:nvGraphicFramePr>
        <p:xfrm>
          <a:off x="323530" y="1460046"/>
          <a:ext cx="8256073" cy="5663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</a:t>
                      </a:r>
                      <a:endParaRPr lang="en-US" sz="28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รูปแบบ</a:t>
                      </a:r>
                      <a:endParaRPr lang="en-US" sz="28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สีที่ใช้</a:t>
                      </a:r>
                      <a:endParaRPr lang="en-US" sz="28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ตัวอย่าง</a:t>
                      </a:r>
                      <a:endParaRPr lang="en-US" sz="28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เครื่องหมายห้าม</a:t>
                      </a:r>
                      <a:endParaRPr lang="en-US" sz="28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600" b="1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สีพื้น 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:</a:t>
                      </a:r>
                      <a:r>
                        <a:rPr lang="th-TH" sz="2600" b="1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สีขาว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600" b="1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สีของแถบตามขอบวงกลมและแถบขวาง 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: </a:t>
                      </a:r>
                      <a:r>
                        <a:rPr lang="th-TH" sz="2600" b="1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สีแดง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600" b="1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สัญลักษณ์ภาพ 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: </a:t>
                      </a:r>
                      <a:r>
                        <a:rPr lang="th-TH" sz="2600" b="1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สีดำ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600" b="1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สีแดงยังใช้กับอุปกรณ์ดับเพลิงด้วย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เครื่องหมายบังคับ</a:t>
                      </a:r>
                      <a:endParaRPr lang="en-US" sz="28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br>
                        <a:rPr lang="en-US" sz="16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endParaRPr lang="en-US" sz="16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สีพื้น </a:t>
                      </a:r>
                      <a:r>
                        <a:rPr lang="en-US" sz="28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: </a:t>
                      </a:r>
                      <a:r>
                        <a:rPr lang="th-TH" sz="28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สีฟ้า </a:t>
                      </a:r>
                      <a:endParaRPr lang="en-US" sz="2800" b="1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สัญลักษณ์ภาพ </a:t>
                      </a:r>
                      <a:r>
                        <a:rPr lang="en-US" sz="28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: </a:t>
                      </a:r>
                      <a:r>
                        <a:rPr lang="th-TH" sz="28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สีขาว</a:t>
                      </a:r>
                      <a:endParaRPr lang="en-US" sz="2800" b="1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3187" name="Picture 3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t="1105" r="26410" b="79251"/>
          <a:stretch>
            <a:fillRect/>
          </a:stretch>
        </p:blipFill>
        <p:spPr bwMode="auto">
          <a:xfrm>
            <a:off x="6764643" y="2210581"/>
            <a:ext cx="1558766" cy="189694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 descr="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2365" r="29341" b="79329"/>
          <a:stretch>
            <a:fillRect/>
          </a:stretch>
        </p:blipFill>
        <p:spPr bwMode="auto">
          <a:xfrm>
            <a:off x="2627784" y="2420888"/>
            <a:ext cx="1504219" cy="150850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6" name="Picture 2" descr="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26680" r="27620" b="55293"/>
          <a:stretch>
            <a:fillRect/>
          </a:stretch>
        </p:blipFill>
        <p:spPr bwMode="auto">
          <a:xfrm>
            <a:off x="2627784" y="4758164"/>
            <a:ext cx="1571171" cy="155115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5" name="Picture 1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9" t="23566" r="26007" b="56221"/>
          <a:stretch>
            <a:fillRect/>
          </a:stretch>
        </p:blipFill>
        <p:spPr bwMode="auto">
          <a:xfrm>
            <a:off x="6764643" y="4500587"/>
            <a:ext cx="1658408" cy="209676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78931" y="136607"/>
            <a:ext cx="81002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>
                <a:ln w="11430"/>
                <a:solidFill>
                  <a:srgbClr val="4BFF9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เครื่องหมายสัญลักษณ์ความปลอดภัย </a:t>
            </a:r>
          </a:p>
          <a:p>
            <a:pPr algn="ctr"/>
            <a:r>
              <a:rPr lang="th-TH" sz="3600" b="1" cap="none" spc="50" dirty="0">
                <a:ln w="11430"/>
                <a:solidFill>
                  <a:srgbClr val="4BFF9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หรือ ป้ายเตือนความปลอดภัยตามมาตรฐานสากล</a:t>
            </a:r>
          </a:p>
        </p:txBody>
      </p:sp>
    </p:spTree>
    <p:extLst>
      <p:ext uri="{BB962C8B-B14F-4D97-AF65-F5344CB8AC3E}">
        <p14:creationId xmlns:p14="http://schemas.microsoft.com/office/powerpoint/2010/main" val="229151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114702"/>
              </p:ext>
            </p:extLst>
          </p:nvPr>
        </p:nvGraphicFramePr>
        <p:xfrm>
          <a:off x="395536" y="1501537"/>
          <a:ext cx="8496943" cy="5137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6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</a:t>
                      </a:r>
                      <a:endParaRPr lang="en-US" sz="28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รูปแบบ</a:t>
                      </a:r>
                      <a:endParaRPr lang="en-US" sz="28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สีที่ใช้</a:t>
                      </a:r>
                      <a:endParaRPr lang="en-US" sz="280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ตัวอย่าง</a:t>
                      </a:r>
                      <a:endParaRPr lang="en-US" sz="28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103">
                <a:tc>
                  <a:txBody>
                    <a:bodyPr/>
                    <a:lstStyle/>
                    <a:p>
                      <a:pPr algn="ctr"/>
                      <a:r>
                        <a:rPr kumimoji="0" lang="th-TH" sz="2800" b="1" kern="1200" dirty="0">
                          <a:solidFill>
                            <a:schemeClr val="lt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เครื่องหมายสารนิเทศ</a:t>
                      </a:r>
                      <a:endParaRPr kumimoji="0" lang="en-US" sz="2800" b="1" kern="1200" dirty="0">
                        <a:solidFill>
                          <a:schemeClr val="lt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kumimoji="0" lang="th-TH" sz="2800" b="1" kern="1200" dirty="0">
                          <a:solidFill>
                            <a:schemeClr val="lt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เกี่ยวกับสภาวะปลอดภัย</a:t>
                      </a:r>
                      <a:endParaRPr lang="en-US" sz="28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th-TH" sz="28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สีพื้น </a:t>
                      </a: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: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สีเขียว</a:t>
                      </a:r>
                      <a:endParaRPr kumimoji="0" lang="en-US" sz="2800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  <a:p>
                      <a:pPr marL="0" indent="0" algn="ctr"/>
                      <a:r>
                        <a:rPr kumimoji="0" lang="th-TH" sz="2600" b="1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สัญลักษณ์ภาพ </a:t>
                      </a:r>
                      <a:r>
                        <a:rPr kumimoji="0" lang="en-US" sz="2600" b="1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:</a:t>
                      </a:r>
                      <a:r>
                        <a:rPr kumimoji="0" lang="th-TH" sz="2600" b="1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สีขาว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800" b="1" kern="1200" dirty="0">
                          <a:solidFill>
                            <a:schemeClr val="lt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เครื่องหมายเตือน</a:t>
                      </a:r>
                      <a:endParaRPr lang="en-US" sz="28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br>
                        <a:rPr lang="en-US" sz="16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endParaRPr lang="en-US" sz="16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 สีพื้น </a:t>
                      </a: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: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สีเหลือง</a:t>
                      </a:r>
                      <a:endParaRPr kumimoji="0" lang="en-US" sz="2800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  <a:p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สีของแถบตามขอบ </a:t>
                      </a: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: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สีดำ</a:t>
                      </a:r>
                      <a:endParaRPr kumimoji="0" lang="en-US" sz="2800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  <a:p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สัญลักษณ์ภาพ </a:t>
                      </a: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: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สีดำ</a:t>
                      </a:r>
                      <a:endParaRPr lang="en-US" sz="28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402" name="Picture 2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52347" r="29378" b="29854"/>
          <a:stretch>
            <a:fillRect/>
          </a:stretch>
        </p:blipFill>
        <p:spPr bwMode="auto">
          <a:xfrm>
            <a:off x="2632413" y="2469883"/>
            <a:ext cx="1152128" cy="116666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9" t="46916" r="26007" b="32762"/>
          <a:stretch>
            <a:fillRect/>
          </a:stretch>
        </p:blipFill>
        <p:spPr bwMode="auto">
          <a:xfrm>
            <a:off x="7185940" y="2205406"/>
            <a:ext cx="1418508" cy="179965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4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76749" r="28168" b="6590"/>
          <a:stretch>
            <a:fillRect/>
          </a:stretch>
        </p:blipFill>
        <p:spPr bwMode="auto">
          <a:xfrm>
            <a:off x="2548623" y="4819563"/>
            <a:ext cx="1319709" cy="122413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 descr="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t="70160" r="26007" b="10588"/>
          <a:stretch>
            <a:fillRect/>
          </a:stretch>
        </p:blipFill>
        <p:spPr bwMode="auto">
          <a:xfrm>
            <a:off x="7083438" y="4437648"/>
            <a:ext cx="1562524" cy="191954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478931" y="136607"/>
            <a:ext cx="81002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>
                <a:ln w="11430"/>
                <a:solidFill>
                  <a:srgbClr val="4BFF9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เครื่องหมายสัญลักษณ์ความปลอดภัย </a:t>
            </a:r>
          </a:p>
          <a:p>
            <a:pPr algn="ctr"/>
            <a:r>
              <a:rPr lang="th-TH" sz="3600" b="1" cap="none" spc="50" dirty="0">
                <a:ln w="11430"/>
                <a:solidFill>
                  <a:srgbClr val="4BFF9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หรือ ป้ายเตือนความปลอดภัยตามมาตรฐานสากล</a:t>
            </a:r>
          </a:p>
        </p:txBody>
      </p:sp>
    </p:spTree>
    <p:extLst>
      <p:ext uri="{BB962C8B-B14F-4D97-AF65-F5344CB8AC3E}">
        <p14:creationId xmlns:p14="http://schemas.microsoft.com/office/powerpoint/2010/main" val="736399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5"/>
          <p:cNvGrpSpPr>
            <a:grpSpLocks/>
          </p:cNvGrpSpPr>
          <p:nvPr/>
        </p:nvGrpSpPr>
        <p:grpSpPr bwMode="auto">
          <a:xfrm>
            <a:off x="1144189" y="2384393"/>
            <a:ext cx="6888163" cy="3165475"/>
            <a:chOff x="624" y="1318"/>
            <a:chExt cx="4339" cy="1994"/>
          </a:xfrm>
        </p:grpSpPr>
        <p:grpSp>
          <p:nvGrpSpPr>
            <p:cNvPr id="5" name="Group 212"/>
            <p:cNvGrpSpPr>
              <a:grpSpLocks/>
            </p:cNvGrpSpPr>
            <p:nvPr/>
          </p:nvGrpSpPr>
          <p:grpSpPr bwMode="auto">
            <a:xfrm>
              <a:off x="624" y="1318"/>
              <a:ext cx="1363" cy="1994"/>
              <a:chOff x="624" y="1318"/>
              <a:chExt cx="1363" cy="1994"/>
            </a:xfrm>
          </p:grpSpPr>
          <p:sp>
            <p:nvSpPr>
              <p:cNvPr id="31" name="AutoShape 177"/>
              <p:cNvSpPr>
                <a:spLocks noChangeArrowheads="1"/>
              </p:cNvSpPr>
              <p:nvPr/>
            </p:nvSpPr>
            <p:spPr bwMode="gray">
              <a:xfrm>
                <a:off x="624" y="1512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prstShdw prst="shdw12">
                  <a:srgbClr val="000000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2" name="AutoShape 178"/>
              <p:cNvSpPr>
                <a:spLocks noChangeArrowheads="1"/>
              </p:cNvSpPr>
              <p:nvPr/>
            </p:nvSpPr>
            <p:spPr bwMode="gray">
              <a:xfrm>
                <a:off x="645" y="1517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4" name="AutoShape 180"/>
              <p:cNvSpPr>
                <a:spLocks noChangeArrowheads="1"/>
              </p:cNvSpPr>
              <p:nvPr/>
            </p:nvSpPr>
            <p:spPr bwMode="gray">
              <a:xfrm>
                <a:off x="656" y="1531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gamma/>
                      <a:tint val="33333"/>
                      <a:invGamma/>
                    </a:srgbClr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35" name="Group 181"/>
              <p:cNvGrpSpPr>
                <a:grpSpLocks/>
              </p:cNvGrpSpPr>
              <p:nvPr/>
            </p:nvGrpSpPr>
            <p:grpSpPr bwMode="auto">
              <a:xfrm>
                <a:off x="1093" y="1318"/>
                <a:ext cx="405" cy="405"/>
                <a:chOff x="1289" y="582"/>
                <a:chExt cx="668" cy="668"/>
              </a:xfrm>
            </p:grpSpPr>
            <p:sp>
              <p:nvSpPr>
                <p:cNvPr id="38" name="Oval 182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39" name="Oval 18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40" name="Oval 18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41" name="Oval 18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42" name="Oval 18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36" name="Text Box 187"/>
              <p:cNvSpPr txBox="1">
                <a:spLocks noChangeArrowheads="1"/>
              </p:cNvSpPr>
              <p:nvPr/>
            </p:nvSpPr>
            <p:spPr bwMode="gray">
              <a:xfrm>
                <a:off x="1180" y="1376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7" name="Text Box 188"/>
              <p:cNvSpPr txBox="1">
                <a:spLocks noChangeArrowheads="1"/>
              </p:cNvSpPr>
              <p:nvPr/>
            </p:nvSpPr>
            <p:spPr bwMode="gray">
              <a:xfrm>
                <a:off x="645" y="1977"/>
                <a:ext cx="1296" cy="75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36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1. </a:t>
                </a:r>
                <a:r>
                  <a:rPr lang="th-TH" sz="36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ด้านการบริหารจัดการ</a:t>
                </a:r>
                <a:endParaRPr lang="en-US" sz="36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6" name="Group 214"/>
            <p:cNvGrpSpPr>
              <a:grpSpLocks/>
            </p:cNvGrpSpPr>
            <p:nvPr/>
          </p:nvGrpSpPr>
          <p:grpSpPr bwMode="auto">
            <a:xfrm>
              <a:off x="3592" y="1318"/>
              <a:ext cx="1371" cy="1994"/>
              <a:chOff x="3592" y="1318"/>
              <a:chExt cx="1371" cy="1994"/>
            </a:xfrm>
          </p:grpSpPr>
          <p:sp>
            <p:nvSpPr>
              <p:cNvPr id="19" name="AutoShape 189"/>
              <p:cNvSpPr>
                <a:spLocks noChangeArrowheads="1"/>
              </p:cNvSpPr>
              <p:nvPr/>
            </p:nvSpPr>
            <p:spPr bwMode="gray">
              <a:xfrm>
                <a:off x="3600" y="1512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59F43"/>
                  </a:gs>
                  <a:gs pos="100000">
                    <a:srgbClr val="8F884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prstShdw prst="shdw11">
                  <a:srgbClr val="000000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0" name="AutoShape 190"/>
              <p:cNvSpPr>
                <a:spLocks noChangeArrowheads="1"/>
              </p:cNvSpPr>
              <p:nvPr/>
            </p:nvSpPr>
            <p:spPr bwMode="gray">
              <a:xfrm>
                <a:off x="3621" y="1517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E9E06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" name="AutoShape 191"/>
              <p:cNvSpPr>
                <a:spLocks noChangeArrowheads="1"/>
              </p:cNvSpPr>
              <p:nvPr/>
            </p:nvSpPr>
            <p:spPr bwMode="gray">
              <a:xfrm>
                <a:off x="3632" y="2817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/>
                  </a:gs>
                  <a:gs pos="100000">
                    <a:srgbClr val="E9E065">
                      <a:gamma/>
                      <a:tint val="57647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2" name="AutoShape 192"/>
              <p:cNvSpPr>
                <a:spLocks noChangeArrowheads="1"/>
              </p:cNvSpPr>
              <p:nvPr/>
            </p:nvSpPr>
            <p:spPr bwMode="gray">
              <a:xfrm>
                <a:off x="3632" y="1531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>
                      <a:gamma/>
                      <a:tint val="33333"/>
                      <a:invGamma/>
                    </a:srgbClr>
                  </a:gs>
                  <a:gs pos="100000">
                    <a:srgbClr val="E9E06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23" name="Group 193"/>
              <p:cNvGrpSpPr>
                <a:grpSpLocks/>
              </p:cNvGrpSpPr>
              <p:nvPr/>
            </p:nvGrpSpPr>
            <p:grpSpPr bwMode="auto">
              <a:xfrm>
                <a:off x="4069" y="1318"/>
                <a:ext cx="405" cy="405"/>
                <a:chOff x="1289" y="582"/>
                <a:chExt cx="668" cy="668"/>
              </a:xfrm>
            </p:grpSpPr>
            <p:sp>
              <p:nvSpPr>
                <p:cNvPr id="26" name="Oval 194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27" name="Oval 195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28" name="Oval 196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29" name="Oval 197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30" name="Oval 198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24" name="Text Box 199"/>
              <p:cNvSpPr txBox="1">
                <a:spLocks noChangeArrowheads="1"/>
              </p:cNvSpPr>
              <p:nvPr/>
            </p:nvSpPr>
            <p:spPr bwMode="gray">
              <a:xfrm>
                <a:off x="4156" y="1376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5" name="Text Box 200"/>
              <p:cNvSpPr txBox="1">
                <a:spLocks noChangeArrowheads="1"/>
              </p:cNvSpPr>
              <p:nvPr/>
            </p:nvSpPr>
            <p:spPr bwMode="gray">
              <a:xfrm>
                <a:off x="3592" y="1943"/>
                <a:ext cx="1296" cy="11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36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3. </a:t>
                </a:r>
                <a:r>
                  <a:rPr lang="th-TH" sz="36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ด้านโรงงาน หรือ สถานประกอบการ</a:t>
                </a:r>
                <a:endParaRPr lang="en-US" sz="36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7" name="Group 213"/>
            <p:cNvGrpSpPr>
              <a:grpSpLocks/>
            </p:cNvGrpSpPr>
            <p:nvPr/>
          </p:nvGrpSpPr>
          <p:grpSpPr bwMode="auto">
            <a:xfrm>
              <a:off x="2112" y="1318"/>
              <a:ext cx="1363" cy="1994"/>
              <a:chOff x="2112" y="1318"/>
              <a:chExt cx="1363" cy="1994"/>
            </a:xfrm>
          </p:grpSpPr>
          <p:sp>
            <p:nvSpPr>
              <p:cNvPr id="8" name="AutoShape 201"/>
              <p:cNvSpPr>
                <a:spLocks noChangeArrowheads="1"/>
              </p:cNvSpPr>
              <p:nvPr/>
            </p:nvSpPr>
            <p:spPr bwMode="gray">
              <a:xfrm>
                <a:off x="2112" y="1512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4B034"/>
                  </a:gs>
                  <a:gs pos="100000">
                    <a:srgbClr val="3F8B4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" name="AutoShape 202"/>
              <p:cNvSpPr>
                <a:spLocks noChangeArrowheads="1"/>
              </p:cNvSpPr>
              <p:nvPr/>
            </p:nvSpPr>
            <p:spPr bwMode="gray">
              <a:xfrm>
                <a:off x="2133" y="1517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0" name="AutoShape 203"/>
              <p:cNvSpPr>
                <a:spLocks noChangeArrowheads="1"/>
              </p:cNvSpPr>
              <p:nvPr/>
            </p:nvSpPr>
            <p:spPr bwMode="gray">
              <a:xfrm>
                <a:off x="2144" y="2817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73E77E">
                      <a:gamma/>
                      <a:tint val="5451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1" name="AutoShape 204"/>
              <p:cNvSpPr>
                <a:spLocks noChangeArrowheads="1"/>
              </p:cNvSpPr>
              <p:nvPr/>
            </p:nvSpPr>
            <p:spPr bwMode="gray">
              <a:xfrm>
                <a:off x="2144" y="1531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>
                      <a:gamma/>
                      <a:tint val="33333"/>
                      <a:invGamma/>
                    </a:srgbClr>
                  </a:gs>
                  <a:gs pos="100000">
                    <a:srgbClr val="73E77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2" name="Oval 205"/>
              <p:cNvSpPr>
                <a:spLocks noChangeArrowheads="1"/>
              </p:cNvSpPr>
              <p:nvPr/>
            </p:nvSpPr>
            <p:spPr bwMode="gray">
              <a:xfrm>
                <a:off x="2581" y="1318"/>
                <a:ext cx="405" cy="405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13" name="Oval 206"/>
              <p:cNvSpPr>
                <a:spLocks noChangeArrowheads="1"/>
              </p:cNvSpPr>
              <p:nvPr/>
            </p:nvSpPr>
            <p:spPr bwMode="gray">
              <a:xfrm>
                <a:off x="2585" y="1321"/>
                <a:ext cx="392" cy="39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14" name="Oval 207"/>
              <p:cNvSpPr>
                <a:spLocks noChangeArrowheads="1"/>
              </p:cNvSpPr>
              <p:nvPr/>
            </p:nvSpPr>
            <p:spPr bwMode="gray">
              <a:xfrm>
                <a:off x="2590" y="1323"/>
                <a:ext cx="383" cy="38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15" name="Oval 208"/>
              <p:cNvSpPr>
                <a:spLocks noChangeArrowheads="1"/>
              </p:cNvSpPr>
              <p:nvPr/>
            </p:nvSpPr>
            <p:spPr bwMode="gray">
              <a:xfrm>
                <a:off x="2594" y="1327"/>
                <a:ext cx="364" cy="35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16" name="Oval 209"/>
              <p:cNvSpPr>
                <a:spLocks noChangeArrowheads="1"/>
              </p:cNvSpPr>
              <p:nvPr/>
            </p:nvSpPr>
            <p:spPr bwMode="gray">
              <a:xfrm>
                <a:off x="2616" y="1337"/>
                <a:ext cx="323" cy="29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17" name="Text Box 210"/>
              <p:cNvSpPr txBox="1">
                <a:spLocks noChangeArrowheads="1"/>
              </p:cNvSpPr>
              <p:nvPr/>
            </p:nvSpPr>
            <p:spPr bwMode="gray">
              <a:xfrm>
                <a:off x="2668" y="1376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8" name="Text Box 211"/>
              <p:cNvSpPr txBox="1">
                <a:spLocks noChangeArrowheads="1"/>
              </p:cNvSpPr>
              <p:nvPr/>
            </p:nvSpPr>
            <p:spPr bwMode="gray">
              <a:xfrm>
                <a:off x="2148" y="1983"/>
                <a:ext cx="1296" cy="75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36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</a:t>
                </a:r>
                <a:r>
                  <a:rPr lang="th-TH" sz="36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. ด้านบุคลากร</a:t>
                </a:r>
                <a:endParaRPr lang="en-US" sz="36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33" name="สี่เหลี่ยมผืนผ้า 32"/>
          <p:cNvSpPr/>
          <p:nvPr/>
        </p:nvSpPr>
        <p:spPr>
          <a:xfrm>
            <a:off x="117792" y="593631"/>
            <a:ext cx="91053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th-TH" sz="3200" b="1" i="0" u="none" strike="noStrike" cap="none" spc="0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ea typeface="Angsana New" pitchFamily="18" charset="-34"/>
                <a:cs typeface="DSN Erawan" panose="00000400000000000000" pitchFamily="2" charset="-34"/>
              </a:rPr>
              <a:t>ผลจากการจัดการความปลอดภัยในการปฏิบัติงานอุตสาหกรรม</a:t>
            </a:r>
            <a:endParaRPr lang="th-TH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SN Erawan" panose="00000400000000000000" pitchFamily="2" charset="-34"/>
              <a:cs typeface="DSN Erawan" panose="00000400000000000000" pitchFamily="2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2690105" y="1254476"/>
            <a:ext cx="40446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มีการแบ่ง 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3 </a:t>
            </a:r>
            <a:r>
              <a:rPr lang="th-TH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ด้านหลัก ๆ</a:t>
            </a:r>
          </a:p>
        </p:txBody>
      </p:sp>
    </p:spTree>
    <p:extLst>
      <p:ext uri="{BB962C8B-B14F-4D97-AF65-F5344CB8AC3E}">
        <p14:creationId xmlns:p14="http://schemas.microsoft.com/office/powerpoint/2010/main" val="451173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747529" y="1528633"/>
            <a:ext cx="81755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66"/>
                </a:solidFill>
                <a:latin typeface="Lily News" pitchFamily="34" charset="-34"/>
                <a:cs typeface="Lily News" pitchFamily="34" charset="-34"/>
              </a:rPr>
              <a:t> </a:t>
            </a:r>
            <a:r>
              <a:rPr lang="en-US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 </a:t>
            </a:r>
            <a:r>
              <a:rPr lang="th-TH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ช่วยเพิ่มผลผลิต 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การปฏิบัติงานที่มีประสิทธิภาพและปลอดภัย ไม่เกิดอุบัติเหตุ สภาพแวดล้อมที่ดี  ก่อให้เกิดความมั่นใจ ผู้ปฏิบัติงานตั้งใจทำงาน รับผิดชอบงานอย่างเต็มที่ ผลผลิต โดยรวมจึงเพิ่มสูงขึ้นทั้งปริมาณและคุณภาพ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1.2 </a:t>
            </a:r>
            <a:r>
              <a:rPr lang="th-TH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ค่าใช้จ่ายลง 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การทำงานที่ปลอดภัย ไร้อุบัติเหตุ ส่งผลให้ พนักงานปฏิบัติงานด้วยความมั่นใจ ค่าใช้จ่ายลดลง เพราะสามารถประหยัดเงินค่ารักษาพยาบาล  ค่าเงินเข้ากองทุนทดแทน  ค่าซ่อมแซมเครื่องจักร เครื่องมือ อุปกรณ์ ค่าเสียเวลา  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7544" y="751230"/>
            <a:ext cx="5096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1. </a:t>
            </a:r>
            <a:r>
              <a:rPr lang="th-TH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ด้านการบริหารจัดการ</a:t>
            </a:r>
          </a:p>
        </p:txBody>
      </p:sp>
    </p:spTree>
    <p:extLst>
      <p:ext uri="{BB962C8B-B14F-4D97-AF65-F5344CB8AC3E}">
        <p14:creationId xmlns:p14="http://schemas.microsoft.com/office/powerpoint/2010/main" val="229151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64388" y="83671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Lily News" pitchFamily="34" charset="-34"/>
                <a:cs typeface="Lily News" pitchFamily="34" charset="-34"/>
              </a:rPr>
              <a:t>    </a:t>
            </a:r>
            <a:r>
              <a:rPr lang="en-US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1.3 </a:t>
            </a:r>
            <a:r>
              <a:rPr lang="th-TH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ผลกำไรเพิ่มมากขึ้น 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การทำงานอย่างปลอดภัยปราศจากภัยอันตรายต่าง ๆ ไม่เสียค่ารักษาพยาบาล คนงานไม่ต้องเสียเวลารักษาตัว ทำให้ผลผลิตสูงขึ้น ส่งผลให้ต้นทุนการผลิตต่ำ  ทำให้มีผลกำไรมากยิ่งขึ้น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8127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67544" y="1667709"/>
            <a:ext cx="82986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Lily News" pitchFamily="34" charset="-34"/>
                <a:cs typeface="Lily News" pitchFamily="34" charset="-34"/>
              </a:rPr>
              <a:t>    </a:t>
            </a:r>
            <a:r>
              <a:rPr lang="en-US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คุณภาพชีวิตของพนักงานดีขึ้น 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มีความมั่นใจในการทำงาน  การปราศจากอุบัติเหตุในการทำงาน คุณภาพชีวิตของพนักงานและครอบครัวย่อมดีขึ้น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en-US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ลดการเกิดอุบัติเหตุที่สูญเสียทรัพยากรมนุษย์ของชาติ 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การทำงานที่ไม่ปลอดภัย ส่งผลให้เกิดอุบัติเหตุบางครั้งอาจก่อให้เกิดการสูญเสียชีวิตหรือพิการทุพพลภาพถือเป็นการสูญเสียแรงงานที่สำคัญของประเทศชาติ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0878" y="764704"/>
            <a:ext cx="32640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2</a:t>
            </a:r>
            <a:r>
              <a:rPr lang="th-TH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. ด้านบุคลากร</a:t>
            </a:r>
          </a:p>
        </p:txBody>
      </p:sp>
    </p:spTree>
    <p:extLst>
      <p:ext uri="{BB962C8B-B14F-4D97-AF65-F5344CB8AC3E}">
        <p14:creationId xmlns:p14="http://schemas.microsoft.com/office/powerpoint/2010/main" val="2863244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83568" y="1628800"/>
            <a:ext cx="80791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Lily News" pitchFamily="34" charset="-34"/>
                <a:cs typeface="Lily News" pitchFamily="34" charset="-34"/>
              </a:rPr>
              <a:t>  </a:t>
            </a:r>
            <a:r>
              <a:rPr lang="en-US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3.1 </a:t>
            </a:r>
            <a:r>
              <a:rPr lang="th-TH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ภาพพจน์ขององค์กรดีขึ้น 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การปฏิบัติงานที่ปราศจากอุบัติเหตุ หรือ อันตรายต่าง ๆ  ส่งผลให้เกิดภาพพจน์ที่ดีต่อองค์กร ต่อสังคมและประเทศชาติ  ทำให้เกิดความเชื่อมั่นในผลผลิตขององค์กร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en-US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3.2</a:t>
            </a:r>
            <a:r>
              <a:rPr lang="th-TH" sz="36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เมื่อผลผลิตสูง  คุณภาพดี  มีราคาต้นทุนต่ำ  ยอดขายสูงขึ้น 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ทำให้เศรษฐกิจของประเทศชาติโดยรวมดีขึ้น  ชื่อเสียง  ภาพพจน์  และนักลงทุนต่างชาติมีความเชื่อมั่น  ส่งผลให้มี   การลงทุนการจ้างแรงงานเพิ่มมากขึ้น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5536" y="838250"/>
            <a:ext cx="77219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3. </a:t>
            </a:r>
            <a:r>
              <a:rPr lang="th-TH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ด้านโรงงาน หรือ สถานประกอบการ</a:t>
            </a:r>
          </a:p>
        </p:txBody>
      </p:sp>
    </p:spTree>
    <p:extLst>
      <p:ext uri="{BB962C8B-B14F-4D97-AF65-F5344CB8AC3E}">
        <p14:creationId xmlns:p14="http://schemas.microsoft.com/office/powerpoint/2010/main" val="360889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68895" y="1628800"/>
            <a:ext cx="80138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ความปลอดภัย คือ หัวใจของการปฏิบัติงาน จึงมีคำขวัญที่กล่าวกัน อยู่ประจำทุกโรงปฏิบัติงาน คือ ปลอดภัยไว้ก่อน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(Safety First)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การที่จะเกิดความปลอดภัย คือ การป้องกันอุบัติเหตุไม่ให้เกิดขึ้นในการปฏิบัติงาน ซึ่งมีสาเหตุต่างๆ ได้แก่ อุบัติเหตุที่เกิดจากผู้ปฏิบัติงาน อุบัติเหตุจากเครื่องจักรกล เครื่องมือและอุปกรณ์ และ อุบัติเหตุจากสภาพแวดล้อม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98661" y="692696"/>
            <a:ext cx="207313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44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แนวคิด</a:t>
            </a:r>
          </a:p>
        </p:txBody>
      </p:sp>
    </p:spTree>
    <p:extLst>
      <p:ext uri="{BB962C8B-B14F-4D97-AF65-F5344CB8AC3E}">
        <p14:creationId xmlns:p14="http://schemas.microsoft.com/office/powerpoint/2010/main" val="347191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67" name="Group 31"/>
          <p:cNvGrpSpPr>
            <a:grpSpLocks/>
          </p:cNvGrpSpPr>
          <p:nvPr/>
        </p:nvGrpSpPr>
        <p:grpSpPr bwMode="auto">
          <a:xfrm>
            <a:off x="1106016" y="1412776"/>
            <a:ext cx="5410200" cy="665163"/>
            <a:chOff x="1152" y="1248"/>
            <a:chExt cx="3408" cy="419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1152" y="1248"/>
              <a:ext cx="480" cy="419"/>
              <a:chOff x="1110" y="2656"/>
              <a:chExt cx="1549" cy="1351"/>
            </a:xfrm>
          </p:grpSpPr>
          <p:sp>
            <p:nvSpPr>
              <p:cNvPr id="65540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5541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5542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5547" name="Line 11"/>
            <p:cNvSpPr>
              <a:spLocks noChangeShapeType="1"/>
            </p:cNvSpPr>
            <p:nvPr/>
          </p:nvSpPr>
          <p:spPr bwMode="auto">
            <a:xfrm>
              <a:off x="1536" y="1632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1824" y="1296"/>
              <a:ext cx="244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gray">
            <a:xfrm>
              <a:off x="1276" y="131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65568" name="Group 32"/>
          <p:cNvGrpSpPr>
            <a:grpSpLocks/>
          </p:cNvGrpSpPr>
          <p:nvPr/>
        </p:nvGrpSpPr>
        <p:grpSpPr bwMode="auto">
          <a:xfrm>
            <a:off x="1106016" y="2153008"/>
            <a:ext cx="5410200" cy="665163"/>
            <a:chOff x="1152" y="1824"/>
            <a:chExt cx="3408" cy="419"/>
          </a:xfrm>
        </p:grpSpPr>
        <p:grpSp>
          <p:nvGrpSpPr>
            <p:cNvPr id="65543" name="Group 7"/>
            <p:cNvGrpSpPr>
              <a:grpSpLocks/>
            </p:cNvGrpSpPr>
            <p:nvPr/>
          </p:nvGrpSpPr>
          <p:grpSpPr bwMode="auto">
            <a:xfrm>
              <a:off x="1152" y="1824"/>
              <a:ext cx="480" cy="419"/>
              <a:chOff x="3174" y="2656"/>
              <a:chExt cx="1549" cy="1351"/>
            </a:xfrm>
          </p:grpSpPr>
          <p:sp>
            <p:nvSpPr>
              <p:cNvPr id="65544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5545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5546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5550" name="Line 14"/>
            <p:cNvSpPr>
              <a:spLocks noChangeShapeType="1"/>
            </p:cNvSpPr>
            <p:nvPr/>
          </p:nvSpPr>
          <p:spPr bwMode="auto">
            <a:xfrm>
              <a:off x="1536" y="2208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1824" y="1872"/>
              <a:ext cx="244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b="1" dirty="0">
                <a:latin typeface="Kodchiang New" pitchFamily="18" charset="-34"/>
                <a:cs typeface="Kodchiang New" pitchFamily="18" charset="-34"/>
              </a:endParaRPr>
            </a:p>
          </p:txBody>
        </p:sp>
        <p:sp>
          <p:nvSpPr>
            <p:cNvPr id="65552" name="Text Box 16"/>
            <p:cNvSpPr txBox="1">
              <a:spLocks noChangeArrowheads="1"/>
            </p:cNvSpPr>
            <p:nvPr/>
          </p:nvSpPr>
          <p:spPr bwMode="gray">
            <a:xfrm>
              <a:off x="127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65569" name="Group 33"/>
          <p:cNvGrpSpPr>
            <a:grpSpLocks/>
          </p:cNvGrpSpPr>
          <p:nvPr/>
        </p:nvGrpSpPr>
        <p:grpSpPr bwMode="auto">
          <a:xfrm>
            <a:off x="1106016" y="2867450"/>
            <a:ext cx="5410200" cy="665163"/>
            <a:chOff x="1152" y="2386"/>
            <a:chExt cx="3408" cy="419"/>
          </a:xfrm>
        </p:grpSpPr>
        <p:grpSp>
          <p:nvGrpSpPr>
            <p:cNvPr id="65553" name="Group 17"/>
            <p:cNvGrpSpPr>
              <a:grpSpLocks/>
            </p:cNvGrpSpPr>
            <p:nvPr/>
          </p:nvGrpSpPr>
          <p:grpSpPr bwMode="auto">
            <a:xfrm>
              <a:off x="1152" y="2386"/>
              <a:ext cx="480" cy="419"/>
              <a:chOff x="1110" y="2656"/>
              <a:chExt cx="1549" cy="1351"/>
            </a:xfrm>
          </p:grpSpPr>
          <p:sp>
            <p:nvSpPr>
              <p:cNvPr id="6555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555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555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5561" name="Line 25"/>
            <p:cNvSpPr>
              <a:spLocks noChangeShapeType="1"/>
            </p:cNvSpPr>
            <p:nvPr/>
          </p:nvSpPr>
          <p:spPr bwMode="auto">
            <a:xfrm>
              <a:off x="1536" y="2770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562" name="Text Box 26"/>
            <p:cNvSpPr txBox="1">
              <a:spLocks noChangeArrowheads="1"/>
            </p:cNvSpPr>
            <p:nvPr/>
          </p:nvSpPr>
          <p:spPr bwMode="auto">
            <a:xfrm>
              <a:off x="1824" y="2434"/>
              <a:ext cx="244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65563" name="Text Box 27"/>
            <p:cNvSpPr txBox="1">
              <a:spLocks noChangeArrowheads="1"/>
            </p:cNvSpPr>
            <p:nvPr/>
          </p:nvSpPr>
          <p:spPr bwMode="gray">
            <a:xfrm>
              <a:off x="1276" y="244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tx2"/>
                  </a:solidFill>
                </a:rPr>
                <a:t>3</a:t>
              </a:r>
            </a:p>
          </p:txBody>
        </p:sp>
      </p:grpSp>
      <p:sp>
        <p:nvSpPr>
          <p:cNvPr id="2" name="สี่เหลี่ยมผืนผ้า 1"/>
          <p:cNvSpPr/>
          <p:nvPr/>
        </p:nvSpPr>
        <p:spPr>
          <a:xfrm>
            <a:off x="1907704" y="1437700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อุบัติเหตุที่เกิดจากผู้ปฏิบัติงาน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31233" y="2174712"/>
            <a:ext cx="6813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อุบัติเหตุจากเครื่องจักรกล เครื่องมือและอุปกรณ์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42502" y="2934824"/>
            <a:ext cx="6589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อุบัติเหตุจากสภาพแวดล้อมในการปฏิบัติงาน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1106016" y="3592530"/>
            <a:ext cx="5410200" cy="665163"/>
            <a:chOff x="1152" y="1248"/>
            <a:chExt cx="3408" cy="419"/>
          </a:xfrm>
        </p:grpSpPr>
        <p:grpSp>
          <p:nvGrpSpPr>
            <p:cNvPr id="32" name="Group 3"/>
            <p:cNvGrpSpPr>
              <a:grpSpLocks/>
            </p:cNvGrpSpPr>
            <p:nvPr/>
          </p:nvGrpSpPr>
          <p:grpSpPr bwMode="auto">
            <a:xfrm>
              <a:off x="1152" y="1248"/>
              <a:ext cx="480" cy="419"/>
              <a:chOff x="1110" y="2656"/>
              <a:chExt cx="1549" cy="1351"/>
            </a:xfrm>
          </p:grpSpPr>
          <p:sp>
            <p:nvSpPr>
              <p:cNvPr id="36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7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8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1536" y="1632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824" y="1296"/>
              <a:ext cx="244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gray">
            <a:xfrm>
              <a:off x="1276" y="131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tx2"/>
                  </a:solidFill>
                </a:rPr>
                <a:t>4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1112411" y="4329443"/>
            <a:ext cx="5410200" cy="665163"/>
            <a:chOff x="1152" y="1248"/>
            <a:chExt cx="3408" cy="419"/>
          </a:xfrm>
        </p:grpSpPr>
        <p:grpSp>
          <p:nvGrpSpPr>
            <p:cNvPr id="40" name="Group 3"/>
            <p:cNvGrpSpPr>
              <a:grpSpLocks/>
            </p:cNvGrpSpPr>
            <p:nvPr/>
          </p:nvGrpSpPr>
          <p:grpSpPr bwMode="auto">
            <a:xfrm>
              <a:off x="1152" y="1248"/>
              <a:ext cx="480" cy="419"/>
              <a:chOff x="1110" y="2656"/>
              <a:chExt cx="1549" cy="1351"/>
            </a:xfrm>
          </p:grpSpPr>
          <p:sp>
            <p:nvSpPr>
              <p:cNvPr id="44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5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6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1536" y="1632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1824" y="1296"/>
              <a:ext cx="244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276" y="131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tx2"/>
                  </a:solidFill>
                </a:rPr>
                <a:t>5</a:t>
              </a:r>
            </a:p>
          </p:txBody>
        </p:sp>
      </p:grpSp>
      <p:grpSp>
        <p:nvGrpSpPr>
          <p:cNvPr id="47" name="Group 31"/>
          <p:cNvGrpSpPr>
            <a:grpSpLocks/>
          </p:cNvGrpSpPr>
          <p:nvPr/>
        </p:nvGrpSpPr>
        <p:grpSpPr bwMode="auto">
          <a:xfrm>
            <a:off x="1097665" y="5056156"/>
            <a:ext cx="5410200" cy="665163"/>
            <a:chOff x="1152" y="1248"/>
            <a:chExt cx="3408" cy="419"/>
          </a:xfrm>
        </p:grpSpPr>
        <p:grpSp>
          <p:nvGrpSpPr>
            <p:cNvPr id="48" name="Group 3"/>
            <p:cNvGrpSpPr>
              <a:grpSpLocks/>
            </p:cNvGrpSpPr>
            <p:nvPr/>
          </p:nvGrpSpPr>
          <p:grpSpPr bwMode="auto">
            <a:xfrm>
              <a:off x="1152" y="1248"/>
              <a:ext cx="480" cy="419"/>
              <a:chOff x="1110" y="2656"/>
              <a:chExt cx="1549" cy="1351"/>
            </a:xfrm>
          </p:grpSpPr>
          <p:sp>
            <p:nvSpPr>
              <p:cNvPr id="52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3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4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9" name="Line 11"/>
            <p:cNvSpPr>
              <a:spLocks noChangeShapeType="1"/>
            </p:cNvSpPr>
            <p:nvPr/>
          </p:nvSpPr>
          <p:spPr bwMode="auto">
            <a:xfrm>
              <a:off x="1536" y="1632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1824" y="1296"/>
              <a:ext cx="244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gray">
            <a:xfrm>
              <a:off x="1276" y="131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tx2"/>
                  </a:solidFill>
                </a:rPr>
                <a:t>6</a:t>
              </a:r>
            </a:p>
          </p:txBody>
        </p:sp>
      </p:grpSp>
      <p:sp>
        <p:nvSpPr>
          <p:cNvPr id="6" name="สี่เหลี่ยมผืนผ้า 5"/>
          <p:cNvSpPr/>
          <p:nvPr/>
        </p:nvSpPr>
        <p:spPr>
          <a:xfrm>
            <a:off x="1942502" y="3609621"/>
            <a:ext cx="4663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ผลกระทบจากที่เกิดจากอุบัติเหตุ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42502" y="4400585"/>
            <a:ext cx="6865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หลักการรักษาความปลอดภัยในงานอุตสาหกรรม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868016" y="5118335"/>
            <a:ext cx="70583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ผลจากการจัดการความปลอดภัยในการปฏิบัติงาน</a:t>
            </a:r>
          </a:p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อุตสาหกรรม</a:t>
            </a:r>
          </a:p>
        </p:txBody>
      </p:sp>
      <p:sp>
        <p:nvSpPr>
          <p:cNvPr id="58" name="สี่เหลี่ยมผืนผ้า 57"/>
          <p:cNvSpPr/>
          <p:nvPr/>
        </p:nvSpPr>
        <p:spPr>
          <a:xfrm>
            <a:off x="589691" y="514370"/>
            <a:ext cx="3166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44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สาระการเรียนรู้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2"/>
          <p:cNvGrpSpPr>
            <a:grpSpLocks/>
          </p:cNvGrpSpPr>
          <p:nvPr/>
        </p:nvGrpSpPr>
        <p:grpSpPr bwMode="auto">
          <a:xfrm>
            <a:off x="683568" y="2030569"/>
            <a:ext cx="5410200" cy="665163"/>
            <a:chOff x="1152" y="1824"/>
            <a:chExt cx="3408" cy="419"/>
          </a:xfrm>
        </p:grpSpPr>
        <p:grpSp>
          <p:nvGrpSpPr>
            <p:cNvPr id="48" name="Group 7"/>
            <p:cNvGrpSpPr>
              <a:grpSpLocks/>
            </p:cNvGrpSpPr>
            <p:nvPr/>
          </p:nvGrpSpPr>
          <p:grpSpPr bwMode="auto">
            <a:xfrm>
              <a:off x="1152" y="1824"/>
              <a:ext cx="480" cy="419"/>
              <a:chOff x="3174" y="2656"/>
              <a:chExt cx="1549" cy="1351"/>
            </a:xfrm>
          </p:grpSpPr>
          <p:sp>
            <p:nvSpPr>
              <p:cNvPr id="5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4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>
              <a:off x="1536" y="2208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1824" y="1872"/>
              <a:ext cx="244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b="1" dirty="0">
                <a:latin typeface="Kodchiang New" pitchFamily="18" charset="-34"/>
                <a:cs typeface="Kodchiang New" pitchFamily="18" charset="-34"/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7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55" name="Group 33"/>
          <p:cNvGrpSpPr>
            <a:grpSpLocks/>
          </p:cNvGrpSpPr>
          <p:nvPr/>
        </p:nvGrpSpPr>
        <p:grpSpPr bwMode="auto">
          <a:xfrm>
            <a:off x="691687" y="3212976"/>
            <a:ext cx="5410200" cy="665163"/>
            <a:chOff x="1152" y="2386"/>
            <a:chExt cx="3408" cy="419"/>
          </a:xfrm>
        </p:grpSpPr>
        <p:grpSp>
          <p:nvGrpSpPr>
            <p:cNvPr id="56" name="Group 17"/>
            <p:cNvGrpSpPr>
              <a:grpSpLocks/>
            </p:cNvGrpSpPr>
            <p:nvPr/>
          </p:nvGrpSpPr>
          <p:grpSpPr bwMode="auto">
            <a:xfrm>
              <a:off x="1152" y="2386"/>
              <a:ext cx="480" cy="419"/>
              <a:chOff x="1110" y="2656"/>
              <a:chExt cx="1549" cy="1351"/>
            </a:xfrm>
          </p:grpSpPr>
          <p:sp>
            <p:nvSpPr>
              <p:cNvPr id="60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1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57" name="Line 25"/>
            <p:cNvSpPr>
              <a:spLocks noChangeShapeType="1"/>
            </p:cNvSpPr>
            <p:nvPr/>
          </p:nvSpPr>
          <p:spPr bwMode="auto">
            <a:xfrm>
              <a:off x="1536" y="2770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1824" y="2434"/>
              <a:ext cx="244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59" name="Text Box 27"/>
            <p:cNvSpPr txBox="1">
              <a:spLocks noChangeArrowheads="1"/>
            </p:cNvSpPr>
            <p:nvPr/>
          </p:nvSpPr>
          <p:spPr bwMode="gray">
            <a:xfrm>
              <a:off x="1276" y="244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63" name="Group 31"/>
          <p:cNvGrpSpPr>
            <a:grpSpLocks/>
          </p:cNvGrpSpPr>
          <p:nvPr/>
        </p:nvGrpSpPr>
        <p:grpSpPr bwMode="auto">
          <a:xfrm>
            <a:off x="691687" y="3923542"/>
            <a:ext cx="5410200" cy="665163"/>
            <a:chOff x="1152" y="1248"/>
            <a:chExt cx="3408" cy="419"/>
          </a:xfrm>
        </p:grpSpPr>
        <p:grpSp>
          <p:nvGrpSpPr>
            <p:cNvPr id="64" name="Group 3"/>
            <p:cNvGrpSpPr>
              <a:grpSpLocks/>
            </p:cNvGrpSpPr>
            <p:nvPr/>
          </p:nvGrpSpPr>
          <p:grpSpPr bwMode="auto">
            <a:xfrm>
              <a:off x="1152" y="1248"/>
              <a:ext cx="480" cy="419"/>
              <a:chOff x="1110" y="2656"/>
              <a:chExt cx="1549" cy="1351"/>
            </a:xfrm>
          </p:grpSpPr>
          <p:sp>
            <p:nvSpPr>
              <p:cNvPr id="6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0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5" name="Line 11"/>
            <p:cNvSpPr>
              <a:spLocks noChangeShapeType="1"/>
            </p:cNvSpPr>
            <p:nvPr/>
          </p:nvSpPr>
          <p:spPr bwMode="auto">
            <a:xfrm>
              <a:off x="1536" y="1632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1824" y="1296"/>
              <a:ext cx="244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67" name="Text Box 13"/>
            <p:cNvSpPr txBox="1">
              <a:spLocks noChangeArrowheads="1"/>
            </p:cNvSpPr>
            <p:nvPr/>
          </p:nvSpPr>
          <p:spPr bwMode="gray">
            <a:xfrm>
              <a:off x="1276" y="131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tx2"/>
                  </a:solidFill>
                </a:rPr>
                <a:t>4</a:t>
              </a:r>
            </a:p>
          </p:txBody>
        </p:sp>
      </p:grpSp>
      <p:grpSp>
        <p:nvGrpSpPr>
          <p:cNvPr id="71" name="Group 31"/>
          <p:cNvGrpSpPr>
            <a:grpSpLocks/>
          </p:cNvGrpSpPr>
          <p:nvPr/>
        </p:nvGrpSpPr>
        <p:grpSpPr bwMode="auto">
          <a:xfrm>
            <a:off x="683568" y="4616913"/>
            <a:ext cx="5410200" cy="665163"/>
            <a:chOff x="1152" y="1248"/>
            <a:chExt cx="3408" cy="419"/>
          </a:xfrm>
        </p:grpSpPr>
        <p:grpSp>
          <p:nvGrpSpPr>
            <p:cNvPr id="72" name="Group 3"/>
            <p:cNvGrpSpPr>
              <a:grpSpLocks/>
            </p:cNvGrpSpPr>
            <p:nvPr/>
          </p:nvGrpSpPr>
          <p:grpSpPr bwMode="auto">
            <a:xfrm>
              <a:off x="1152" y="1248"/>
              <a:ext cx="480" cy="419"/>
              <a:chOff x="1110" y="2656"/>
              <a:chExt cx="1549" cy="1351"/>
            </a:xfrm>
          </p:grpSpPr>
          <p:sp>
            <p:nvSpPr>
              <p:cNvPr id="76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73" name="Line 11"/>
            <p:cNvSpPr>
              <a:spLocks noChangeShapeType="1"/>
            </p:cNvSpPr>
            <p:nvPr/>
          </p:nvSpPr>
          <p:spPr bwMode="auto">
            <a:xfrm>
              <a:off x="1536" y="1632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" name="Text Box 12"/>
            <p:cNvSpPr txBox="1">
              <a:spLocks noChangeArrowheads="1"/>
            </p:cNvSpPr>
            <p:nvPr/>
          </p:nvSpPr>
          <p:spPr bwMode="auto">
            <a:xfrm>
              <a:off x="1824" y="1296"/>
              <a:ext cx="244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75" name="Text Box 13"/>
            <p:cNvSpPr txBox="1">
              <a:spLocks noChangeArrowheads="1"/>
            </p:cNvSpPr>
            <p:nvPr/>
          </p:nvSpPr>
          <p:spPr bwMode="gray">
            <a:xfrm>
              <a:off x="1276" y="131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tx2"/>
                  </a:solidFill>
                </a:rPr>
                <a:t>5</a:t>
              </a:r>
            </a:p>
          </p:txBody>
        </p:sp>
      </p:grpSp>
      <p:grpSp>
        <p:nvGrpSpPr>
          <p:cNvPr id="79" name="Group 31"/>
          <p:cNvGrpSpPr>
            <a:grpSpLocks/>
          </p:cNvGrpSpPr>
          <p:nvPr/>
        </p:nvGrpSpPr>
        <p:grpSpPr bwMode="auto">
          <a:xfrm>
            <a:off x="697850" y="5330318"/>
            <a:ext cx="5410200" cy="665163"/>
            <a:chOff x="1152" y="1248"/>
            <a:chExt cx="3408" cy="419"/>
          </a:xfrm>
        </p:grpSpPr>
        <p:grpSp>
          <p:nvGrpSpPr>
            <p:cNvPr id="80" name="Group 3"/>
            <p:cNvGrpSpPr>
              <a:grpSpLocks/>
            </p:cNvGrpSpPr>
            <p:nvPr/>
          </p:nvGrpSpPr>
          <p:grpSpPr bwMode="auto">
            <a:xfrm>
              <a:off x="1152" y="1248"/>
              <a:ext cx="480" cy="419"/>
              <a:chOff x="1110" y="2656"/>
              <a:chExt cx="1549" cy="1351"/>
            </a:xfrm>
          </p:grpSpPr>
          <p:sp>
            <p:nvSpPr>
              <p:cNvPr id="84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85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86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1536" y="1632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" name="Text Box 12"/>
            <p:cNvSpPr txBox="1">
              <a:spLocks noChangeArrowheads="1"/>
            </p:cNvSpPr>
            <p:nvPr/>
          </p:nvSpPr>
          <p:spPr bwMode="auto">
            <a:xfrm>
              <a:off x="1824" y="1296"/>
              <a:ext cx="244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83" name="Text Box 13"/>
            <p:cNvSpPr txBox="1">
              <a:spLocks noChangeArrowheads="1"/>
            </p:cNvSpPr>
            <p:nvPr/>
          </p:nvSpPr>
          <p:spPr bwMode="gray">
            <a:xfrm>
              <a:off x="1276" y="131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tx2"/>
                  </a:solidFill>
                </a:rPr>
                <a:t>6</a:t>
              </a:r>
            </a:p>
          </p:txBody>
        </p:sp>
      </p:grpSp>
      <p:sp>
        <p:nvSpPr>
          <p:cNvPr id="5" name="สี่เหลี่ยมผืนผ้า 4"/>
          <p:cNvSpPr/>
          <p:nvPr/>
        </p:nvSpPr>
        <p:spPr>
          <a:xfrm>
            <a:off x="1447080" y="1327048"/>
            <a:ext cx="7630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อธิบายสาเหตุการเกิดอุบัติเหตุที่เกิดจากผู้ปฏิบัติงานได้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13248" y="2115570"/>
            <a:ext cx="68371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อธิบายสาเหตุการเกิดอุบัติเหตุจากเครื่องจักรกล </a:t>
            </a:r>
          </a:p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เครื่องมือและอุปกรณ์ได้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21367" y="3280350"/>
            <a:ext cx="7305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อธิบายสาเหตุการเกิดอุบัติเหตุจากสภาพแวดล้อมได้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457878" y="4014382"/>
            <a:ext cx="6790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อธิบายผลกระทบจากที่เกิดจากอุบัติเหตุได้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425885" y="4693113"/>
            <a:ext cx="7772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บอกหลักการรักษาความปลอดภัยในงานอุตสาหกรรมได้</a:t>
            </a:r>
          </a:p>
        </p:txBody>
      </p:sp>
      <p:grpSp>
        <p:nvGrpSpPr>
          <p:cNvPr id="92" name="Group 31"/>
          <p:cNvGrpSpPr>
            <a:grpSpLocks/>
          </p:cNvGrpSpPr>
          <p:nvPr/>
        </p:nvGrpSpPr>
        <p:grpSpPr bwMode="auto">
          <a:xfrm>
            <a:off x="674649" y="1340768"/>
            <a:ext cx="5410200" cy="665163"/>
            <a:chOff x="1152" y="1248"/>
            <a:chExt cx="3408" cy="419"/>
          </a:xfrm>
        </p:grpSpPr>
        <p:grpSp>
          <p:nvGrpSpPr>
            <p:cNvPr id="93" name="Group 3"/>
            <p:cNvGrpSpPr>
              <a:grpSpLocks/>
            </p:cNvGrpSpPr>
            <p:nvPr/>
          </p:nvGrpSpPr>
          <p:grpSpPr bwMode="auto">
            <a:xfrm>
              <a:off x="1152" y="1248"/>
              <a:ext cx="480" cy="419"/>
              <a:chOff x="1110" y="2656"/>
              <a:chExt cx="1549" cy="1351"/>
            </a:xfrm>
          </p:grpSpPr>
          <p:sp>
            <p:nvSpPr>
              <p:cNvPr id="97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8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9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94" name="Line 11"/>
            <p:cNvSpPr>
              <a:spLocks noChangeShapeType="1"/>
            </p:cNvSpPr>
            <p:nvPr/>
          </p:nvSpPr>
          <p:spPr bwMode="auto">
            <a:xfrm>
              <a:off x="1536" y="1632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5" name="Text Box 12"/>
            <p:cNvSpPr txBox="1">
              <a:spLocks noChangeArrowheads="1"/>
            </p:cNvSpPr>
            <p:nvPr/>
          </p:nvSpPr>
          <p:spPr bwMode="auto">
            <a:xfrm>
              <a:off x="1824" y="1296"/>
              <a:ext cx="244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96" name="Text Box 13"/>
            <p:cNvSpPr txBox="1">
              <a:spLocks noChangeArrowheads="1"/>
            </p:cNvSpPr>
            <p:nvPr/>
          </p:nvSpPr>
          <p:spPr bwMode="gray">
            <a:xfrm>
              <a:off x="1276" y="131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sp>
        <p:nvSpPr>
          <p:cNvPr id="11" name="สี่เหลี่ยมผืนผ้า 10"/>
          <p:cNvSpPr/>
          <p:nvPr/>
        </p:nvSpPr>
        <p:spPr>
          <a:xfrm>
            <a:off x="1406054" y="5394238"/>
            <a:ext cx="76883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บอกผลจากการจัดการความปลอดภัยในการปฏิบัติงาน</a:t>
            </a:r>
          </a:p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อุตสาหกรรมได้</a:t>
            </a:r>
          </a:p>
        </p:txBody>
      </p:sp>
      <p:sp>
        <p:nvSpPr>
          <p:cNvPr id="87" name="สี่เหลี่ยมผืนผ้า 86"/>
          <p:cNvSpPr/>
          <p:nvPr/>
        </p:nvSpPr>
        <p:spPr>
          <a:xfrm>
            <a:off x="674649" y="514370"/>
            <a:ext cx="49375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44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ผลการเรียนรู้ที่คาดหวัง</a:t>
            </a:r>
          </a:p>
        </p:txBody>
      </p:sp>
    </p:spTree>
    <p:extLst>
      <p:ext uri="{BB962C8B-B14F-4D97-AF65-F5344CB8AC3E}">
        <p14:creationId xmlns:p14="http://schemas.microsoft.com/office/powerpoint/2010/main" val="142526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744116" y="455804"/>
            <a:ext cx="5832648" cy="864096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C000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39552" y="155679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th-TH" sz="4000" dirty="0"/>
              <a:t>    </a:t>
            </a:r>
            <a:r>
              <a:rPr lang="th-TH" sz="40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ความปลอดภัย (</a:t>
            </a:r>
            <a:r>
              <a:rPr lang="en-US" sz="40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Safety)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การทำงานที่ปราศจากอุบัติเหตุ ไม่ว่าจะเป็นอุบัติเหตุที่เกิดจาก เครื่องมือ เครื่องจักร อุปกรณ์ และจากสภาพแวดล้อมของการทำงาน อุบัติเหตุ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(Accident)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จึงเป็นเรื่องที่เกิดขึ้นโดยไม่คาดคิด มีความหมายตรงกันข้ามกับ ความปลอดภัย คือถ้าโรงงาน หรือ สถานประกอบการใด มีความปลอดภัย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100 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เปอร์เซนต์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แสดงว่า ไม่มีอุบัติเหตุ เลย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55576" y="533909"/>
            <a:ext cx="56925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cs typeface="DSN Erawan" panose="00000400000000000000" pitchFamily="2" charset="-34"/>
              </a:rPr>
              <a:t>ความหมายของความปลอดภัย</a:t>
            </a:r>
          </a:p>
        </p:txBody>
      </p:sp>
    </p:spTree>
    <p:extLst>
      <p:ext uri="{BB962C8B-B14F-4D97-AF65-F5344CB8AC3E}">
        <p14:creationId xmlns:p14="http://schemas.microsoft.com/office/powerpoint/2010/main" val="355836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677221" y="402887"/>
            <a:ext cx="6055019" cy="864096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1520" y="148478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ความประมาท เลินเล่อ  ขาดความระมัดระวัง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การแต่งกายไม่ถูกต้อง ไม่เหมาะสมกับสภาพการปฏิบัติงาน </a:t>
            </a:r>
          </a:p>
          <a:p>
            <a:pPr lvl="1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ไม่รัดกุม ไว้ผมยาว สวม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เน็ก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ไท ใส่เครื่องประดับ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ไม่สวมเครื่องป้องกันอันตรายส่วนต่างๆ ของร่างกาย ในขณะ</a:t>
            </a:r>
          </a:p>
          <a:p>
            <a:pPr lvl="1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ปฏิบัติงาน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ไม่ปฏิบัติตามกฎระเบียบความปลอดภัยของโรงงาน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ขาดประสบการณ์ ขาดทักษะการปฏิบัติงาน การปฏิบัติงาน</a:t>
            </a:r>
          </a:p>
          <a:p>
            <a:pPr lvl="1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ไม่ถูกวิธี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27584" y="480992"/>
            <a:ext cx="5694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th-TH" sz="4000" b="1" i="0" u="none" strike="noStrike" cap="non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Erawan" panose="00000400000000000000" pitchFamily="2" charset="-34"/>
                <a:ea typeface="Angsana New" pitchFamily="18" charset="-34"/>
                <a:cs typeface="DSN Erawan" panose="00000400000000000000" pitchFamily="2" charset="-34"/>
              </a:rPr>
              <a:t>อุบัติเหตุที่เกิดจากผู้ปฏิบัติงาน</a:t>
            </a:r>
            <a:endParaRPr lang="th-TH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SN Erawan" panose="00000400000000000000" pitchFamily="2" charset="-34"/>
              <a:cs typeface="DSN Erawan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170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67544" y="90872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ใช้เครื่องมือผิดประเภทไม่เหมาะสมถูกต้องกับงาน เครื่องมือไม่สมบูรณ์ไม่พร้อมที่จะใช้งาน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7.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เร่งรีบในการปฏิบัติงาน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8.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ร่างกายไม่พร้อมในการปฏิบัติงาน เช่น เล่น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เกมส์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ดึก พักผ่อนน้อย ดื่มของมึนเมา ทานยาที่มีผลทำให้ง่วงซึม เป็นต้น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9.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ไม่ตรวจสภาพความพร้อมของเครื่องจักรกล เครื่องมือและ</a:t>
            </a:r>
          </a:p>
          <a:p>
            <a:pPr lvl="1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 ก่อนปฏิบัติงาน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9973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เทคนิค">
  <a:themeElements>
    <a:clrScheme name="เทคนิค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เทคนิค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ทคนิค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เทคนิค">
  <a:themeElements>
    <a:clrScheme name="เทคนิค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เทคนิค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ทคนิค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เทคนิค">
  <a:themeElements>
    <a:clrScheme name="เทคนิค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เทคนิค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ทคนิค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เทคนิค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2.xml><?xml version="1.0" encoding="utf-8"?>
<a:themeOverride xmlns:a="http://schemas.openxmlformats.org/drawingml/2006/main">
  <a:clrScheme name="เทคนิค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883</TotalTime>
  <Words>2039</Words>
  <Application>Microsoft Office PowerPoint</Application>
  <PresentationFormat>นำเสนอทางหน้าจอ (4:3)</PresentationFormat>
  <Paragraphs>216</Paragraphs>
  <Slides>37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37</vt:i4>
      </vt:variant>
    </vt:vector>
  </HeadingPairs>
  <TitlesOfParts>
    <vt:vector size="50" baseType="lpstr">
      <vt:lpstr>Angsana New</vt:lpstr>
      <vt:lpstr>Arial</vt:lpstr>
      <vt:lpstr>Calibri</vt:lpstr>
      <vt:lpstr>Cordia New</vt:lpstr>
      <vt:lpstr>DSN Erawan</vt:lpstr>
      <vt:lpstr>Franklin Gothic Book</vt:lpstr>
      <vt:lpstr>Kodchiang New</vt:lpstr>
      <vt:lpstr>Lily News</vt:lpstr>
      <vt:lpstr>TH Sarabun New</vt:lpstr>
      <vt:lpstr>Wingdings 2</vt:lpstr>
      <vt:lpstr>เทคนิค</vt:lpstr>
      <vt:lpstr>1_เทคนิค</vt:lpstr>
      <vt:lpstr>2_เทคนิค</vt:lpstr>
      <vt:lpstr>วิชา งานฝึกฝีมือ 20100-1003   ท-ป-น 0-6-2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GuildDesign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owner</dc:creator>
  <cp:lastModifiedBy>PC</cp:lastModifiedBy>
  <cp:revision>157</cp:revision>
  <dcterms:created xsi:type="dcterms:W3CDTF">2010-07-26T09:25:03Z</dcterms:created>
  <dcterms:modified xsi:type="dcterms:W3CDTF">2022-10-27T03:43:42Z</dcterms:modified>
</cp:coreProperties>
</file>