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75" d="100"/>
          <a:sy n="75" d="100"/>
        </p:scale>
        <p:origin x="-16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2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solidFill>
                  <a:schemeClr val="tx1"/>
                </a:solidFill>
                <a:cs typeface="+mj-cs"/>
              </a:rPr>
              <a:t>โลหะเหล็กธรรมดา</a:t>
            </a:r>
            <a:endParaRPr lang="th-TH" sz="72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2.4  กรรมวิธีถลุงเหล็กกล้าด้วยเตาไฟฟ้า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Pictures\ControlCenter4\Scan\CCF11102559_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00" y="404664"/>
            <a:ext cx="7775724" cy="490599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93731"/>
              </p:ext>
            </p:extLst>
          </p:nvPr>
        </p:nvGraphicFramePr>
        <p:xfrm>
          <a:off x="500034" y="116632"/>
          <a:ext cx="8229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1357322"/>
                <a:gridCol w="2914656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ชนิดของเหล็กกล้าคาร์บอน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สารผสมคาร์บอน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เหล็กกล้าคาร์บอนต่ำ(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Low Carbon Steel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0.10 – 0.30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นำเหล็กดิบ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, 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เหล็กพรุน  หรือเศษเหล็กกล้า  มาหลอมและผ่านกรรมวิธีลดคาร์บอนและเติมธาตุผสมที่เพิ่มคุณภาพเหล็กลงไปตามต้องการ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ด้วยเตาถลุงเหล็กแบบต่างๆแบใดแบบหนึ่งดังนี้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 แบบเบสเซ</a:t>
                      </a:r>
                      <a:r>
                        <a:rPr lang="th-TH" sz="2300" dirty="0" err="1" smtClean="0">
                          <a:latin typeface="Angsana New" pitchFamily="18" charset="-34"/>
                          <a:cs typeface="Angsana New" pitchFamily="18" charset="-34"/>
                        </a:rPr>
                        <a:t>เมอร์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Bessemer’s Process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แบบ</a:t>
                      </a:r>
                      <a:r>
                        <a:rPr lang="th-TH" sz="23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โธมัส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Thomas Process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แบบกระทะ(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Open Hearth Process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แบบ</a:t>
                      </a:r>
                      <a:r>
                        <a:rPr lang="th-TH" sz="23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แอล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ดี(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LD. Process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แบบไฟฟ้า(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E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lectric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Process</a:t>
                      </a:r>
                      <a:r>
                        <a:rPr lang="th-TH" sz="23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th-TH" sz="2300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itchFamily="18" charset="-34"/>
                          <a:cs typeface="Angsana New" pitchFamily="18" charset="-34"/>
                        </a:rPr>
                        <a:t>มีความแข็งแรง  ดัด</a:t>
                      </a: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 New" pitchFamily="18" charset="-34"/>
                          <a:cs typeface="Angsana New" pitchFamily="18" charset="-34"/>
                        </a:rPr>
                        <a:t>งอ  ขึ้นรูปได้ง่าย  นิยมใช้ในงานทั่วไป</a:t>
                      </a: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เช่น  ใช้ทำตัวถังรถยนต์  สังกะสีมุงหลังคา  เหล็กเส้น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เหล็กกล้าคาร์บอนปานกลาง 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Medium Carbon Steel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0.31 – 0.69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  <a:endParaRPr lang="th-TH" sz="23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itchFamily="18" charset="-34"/>
                          <a:cs typeface="Angsana New" pitchFamily="18" charset="-34"/>
                        </a:rPr>
                        <a:t>แข็งแรงกว่าเหล็กกล้า  คาร์บอนต่ำ  สามารถชุบผิวให้แข็งได้ </a:t>
                      </a:r>
                      <a:r>
                        <a:rPr lang="th-TH" sz="1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 New" pitchFamily="18" charset="-34"/>
                          <a:cs typeface="Angsana New" pitchFamily="18" charset="-34"/>
                        </a:rPr>
                        <a:t>นิยมใช้ในงานอุปกรณ์เครื่องมือกลและชิ้นส่วนรถยนต์  เช่น  เฟือง  เพลาส่งกำลัง  หัวค้อน ล้อรถไฟ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เหล็กกล้าคาร์บอนสูง(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High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Carbon Steel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0.70 – 1.50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  <a:endParaRPr lang="th-TH" sz="23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itchFamily="18" charset="-34"/>
                          <a:cs typeface="Angsana New" pitchFamily="18" charset="-34"/>
                        </a:rPr>
                        <a:t>มีความแข็งแรงสูง   ชุบแข็งและเชื่อมประสานได้ดี   นิยมใช้ทำเครื่องมือทั่วไปที่เน้นความแข็งแรงโดยการชุบคมหรือจุดใช้งานให้แข็ง  เช่น  ตะไบ  ใบเลื่อย  เครื่องมือช่างไม้  เครื่องมืองานตีเหล็ก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85804" y="5727866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ตารางที่  2.2  ชนิด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และลักษณะการใช้งานของเหล็กกล้าคาร์บอน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500034" y="1412776"/>
            <a:ext cx="824843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thaiDist">
              <a:buNone/>
            </a:pPr>
            <a:r>
              <a:rPr lang="th-TH" b="1" dirty="0" smtClean="0"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เหล็กหล่อ(</a:t>
            </a:r>
            <a:r>
              <a:rPr lang="en-US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Cast Iron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เป็นเหล็กที่มีความแข็งเปราะ  เพราะมีปริมาณคาร์บอนผสมอยู่ในเนื้อเหล็กมาก  แบ่งตามคุณลักษณะและกรรมวิธีการผลิตได้  4  ชนิดคือ  เหล็กหล่อธรรมดา</a:t>
            </a:r>
            <a:r>
              <a:rPr lang="en-US" sz="3200" dirty="0" smtClean="0">
                <a:latin typeface="Angsana New" pitchFamily="18" charset="-34"/>
                <a:ea typeface="+mj-ea"/>
                <a:cs typeface="Angsana New" pitchFamily="18" charset="-34"/>
              </a:rPr>
              <a:t>,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  เหล็กหล่อเหนียว</a:t>
            </a:r>
            <a:r>
              <a:rPr lang="en-US" sz="3200" dirty="0" smtClean="0">
                <a:latin typeface="Angsana New" pitchFamily="18" charset="-34"/>
                <a:ea typeface="+mj-ea"/>
                <a:cs typeface="Angsana New" pitchFamily="18" charset="-34"/>
              </a:rPr>
              <a:t>,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 เหล็กหล่อพิเศษ  และเหล็กเหนียวหล่อ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500034" y="3214686"/>
            <a:ext cx="804389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1.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เหล็กหล่อธรรมดา(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GG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แบ่งได้  2 ชนิด คือ  เหล็กหล่อสีเทา  และเหล็กหล่อแข็ง  รายละเอียดแสดงได้ดังตารางที่  2.3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561220"/>
              </p:ext>
            </p:extLst>
          </p:nvPr>
        </p:nvGraphicFramePr>
        <p:xfrm>
          <a:off x="500034" y="116632"/>
          <a:ext cx="8072494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2000264"/>
                <a:gridCol w="2143140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ชนิดของ</a:t>
                      </a:r>
                    </a:p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เหล็กหล่อธรรมดา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เหล็กหล่อสีเทา(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GG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คาร์บอน  2 .0 – 4.5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 %  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ซิลิกอน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1.8 – 2.5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  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แมงกานีส  0.5 – 0.8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algn="l"/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ฟอสฟอรัส  0.03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algn="l"/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กำมะถัน  0.03 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ถลุงจากเหล็กดิบสีเทาผสมเศษเหล็กเหนียว  เศษเหล็กหล่อ  ซิลิกอน  ถ่านโค้ก  และหินปูน  ด้วยเตาคิวโปล่าหรือเตาไฟฟ้า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เม็ดละเอียดสม่ำเสมอ  เนื้อแน่น  มีสีเทาและผิวลื่น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ปาดผิวได้สะดวก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ข้อเสียคือ  เปราะหักง่าย  รับแรงดึงได้น้อย  ตีขึ้นรูปและชุบแข็งไม่ได้  ใช้ทำแท่นเครื่องกลึง  แท่นเครื่องเจียระไน  ปากกาจับชิ้นงานตะไบ  เสื้อสูบรถยนต์  เฟือง  </a:t>
                      </a:r>
                      <a:r>
                        <a:rPr lang="th-TH" sz="20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พูลเลย์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เหล็กหล่อแข็ง (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GH</a:t>
                      </a: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สารผสมเหมือนเหล็กหล่อสีเทา  แต่แตกต่างกันที่ปริมาณของแมงกานีสจะมาก  แต่ซิลิกอนจะน้อย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กรรมวิธีถลุงและวัตถุดิบเหมือนกับของเหล็กหล่อสีเทา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ผิวมีความแข็งมาก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เมื่อนำไปใช้จะสึกหรอได้ยาก  เหมาะกับงานที่ต้องการความทนทานสูง  เช่น  อุปกรณ์ในงานอุตสาหกรรม  ชิ้นส่วนเครื่องจักรกลการเกษตร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85804" y="558924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ตารางที่  2.3  ชนิด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และลักษณะการใช้งานของเหล็กหล่อธรรมดา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/>
              <a:t>ภาพที่  2.5  เตาคิวโปล่าสำหรับหลอมเหล็กหล่อ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ที่มา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http://www.elecnet.chandra.ac.th/courses/ELEC2101/termwork/iron/iron2.html</a:t>
            </a:r>
            <a:endParaRPr lang="th-TH" sz="2800" u="sng" dirty="0"/>
          </a:p>
        </p:txBody>
      </p:sp>
      <p:pic>
        <p:nvPicPr>
          <p:cNvPr id="1026" name="Picture 2" descr="C:\Users\Electron_manu\Desktop\Roob\2.5\iro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0938" y="116632"/>
            <a:ext cx="3575574" cy="542928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45062" y="-369754"/>
            <a:ext cx="821537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        </a:t>
            </a:r>
            <a:r>
              <a:rPr lang="th-TH" sz="2400" b="1" dirty="0" smtClean="0">
                <a:latin typeface="Angsana New" pitchFamily="18" charset="-34"/>
                <a:ea typeface="+mj-ea"/>
                <a:cs typeface="Angsana New" pitchFamily="18" charset="-34"/>
              </a:rPr>
              <a:t>2.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เหล็กหล่อเหนียว(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GT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แบ่งได้  2 ชนิด คือ  เหล็กหล่อเหนียวสีขาว  และเหล็กหล่อเหนียวสีดำ  รายละเอียดแสดงได้ดังตารางที่  2.4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graphicFrame>
        <p:nvGraphicFramePr>
          <p:cNvPr id="6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077630"/>
              </p:ext>
            </p:extLst>
          </p:nvPr>
        </p:nvGraphicFramePr>
        <p:xfrm>
          <a:off x="571472" y="764704"/>
          <a:ext cx="8072494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857388"/>
                <a:gridCol w="2786082"/>
                <a:gridCol w="19288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ชนิดของ</a:t>
                      </a:r>
                    </a:p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เหล็กหล่อเหนียว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เหล็กหล่อเหนียว</a:t>
                      </a:r>
                    </a:p>
                    <a:p>
                      <a:pPr algn="ctr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สีขาว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GTW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คาร์บอน  0.5 – 1.8 </a:t>
                      </a:r>
                      <a:r>
                        <a:rPr lang="en-US" sz="23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ได้จากการถลุงเหล็กดิบสีขาวผสมเศษเหล็กหล่อเหนียว  เศษเหล็กเหนียว  คาร์บอน  แมงกานีส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ด้วยเตาคิวโปล่า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จะได้เหล็กหล่อดิบ  นำไปเผาให้ร้อนแดงในเตา</a:t>
                      </a:r>
                      <a:r>
                        <a:rPr lang="th-TH" sz="20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เท็มเปอร์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ด้วยอุณหภูมิ  900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º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 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เป็นเวลาหลายวัน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สีขาว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ทนแรงดึงและยืดตัวได้ตี  ขึ้นรูปได้  ใช้ทำชิ้นส่วนรถยนต์ชิ้นส่วนเครื่องจักร  อุปกรณ์งานประปา </a:t>
                      </a:r>
                      <a:r>
                        <a:rPr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เหล็กหล่อเหนียว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สีดำ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GTS</a:t>
                      </a:r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3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สารผสมเหมือนเหล็กหล่อสีเทา  แต่แตกต่างกันที่ปริมาณของแมงกานีสจะมาก  แต่ซิลิกอนจะน้อย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กรรมวิธีถลุงและวัตถุดิบเหมือนกับของเหล็กหล่อเหนียวสีขาว  ต่างกันที่กรรมวิธีเพิ่มความเหนียว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ทำได้โดยนำแท่งเหล็กหล่อดิบไปหมกทราย  ไม่ให้อากาศเข้า  ให้ความร้อนประมาณ  800 – 900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º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 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เป็นเวลาหลายวัน</a:t>
                      </a:r>
                      <a:endParaRPr lang="th-TH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 smtClean="0">
                          <a:latin typeface="Angsana New" pitchFamily="18" charset="-34"/>
                          <a:cs typeface="Angsana New" pitchFamily="18" charset="-34"/>
                        </a:rPr>
                        <a:t>สีดำคุณสมบัติเหมือนกับเหล็กหล่อเหนียวสีขาว</a:t>
                      </a:r>
                      <a:endParaRPr lang="th-TH" sz="23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85804" y="558385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ตารางที่  2.4  ชนิด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และลักษณะการใช้งานของเหล็กหล่อเหนียว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pPr algn="l">
              <a:spcBef>
                <a:spcPts val="50"/>
              </a:spcBef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เหล็กหล่อพิเศษ(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GT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แบ่งได้  2 ชนิด คือ 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เหล็กหล่อก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รา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ไฟต์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ก้อนกลม </a:t>
            </a:r>
            <a:br>
              <a:rPr lang="th-TH" sz="24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         และเหล็กหล่อพิเศษ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มีแฮนไนต์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รายละเอียดแสดงได้ดังตารางที่  2.5</a:t>
            </a:r>
            <a:endParaRPr lang="th-TH" sz="24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712594"/>
              </p:ext>
            </p:extLst>
          </p:nvPr>
        </p:nvGraphicFramePr>
        <p:xfrm>
          <a:off x="571472" y="836712"/>
          <a:ext cx="8072494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428760"/>
                <a:gridCol w="2357454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ชนิดของ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เหล็กหล่อพิเศษ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</a:t>
                      </a:r>
                      <a:endParaRPr lang="en-US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กราไฟต์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ก้อนกลม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แมกนีเซียม  0.04 – 0.08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นิกเกิล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&lt;  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ใช้กรรมวิธีเปลี่ยนคาร์บอนให้อยู่ในรูปของกรา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ไฟต์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และทำ</a:t>
                      </a:r>
                      <a:r>
                        <a:rPr lang="th-TH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ให้กราไฟต์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ในเนื้อเหล็กปรับตัวจับกันเป็นก้อนกลม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ทนความเครียดได้ดี  ดัดงอได้โดยไม่มีรอยแตก  ยืดตัวได้มาก  มีความแข็งและลื่น  ทนการกัดกร่อนและความร้อน  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ขึ้นรูปได้ง่าย</a:t>
                      </a: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ชุบผิวแข็งได้  ใช้ทำเพลาข้อเหวี่ยง  เฟือง  ลูกกลิ้ง  </a:t>
                      </a:r>
                      <a:r>
                        <a:rPr lang="th-TH" sz="21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ปั๊มคลัช</a:t>
                      </a: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เบรก  และกังหัน </a:t>
                      </a:r>
                      <a:r>
                        <a:rPr lang="th-TH" sz="21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endParaRPr lang="th-TH" sz="21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</a:t>
                      </a:r>
                      <a:endParaRPr lang="en-US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พิเศษ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มีแฮนไนต์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สารผสมเหมือนกับ</a:t>
                      </a:r>
                      <a:r>
                        <a:rPr lang="th-TH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ก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รา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ไฟต์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ก้อนกลม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ใช้กรรมวิธีเปลี่ยนคาร์บอนให้อยู่ในรูปของกรา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ไฟต์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และทำ</a:t>
                      </a:r>
                      <a:r>
                        <a:rPr lang="th-TH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ให้กราไฟต์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ในเนื้อเหล็กมีความละเอียดและกระจัดกระจายสม่ำเสมอ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รับแรงอัดและแรงดัดงอได้สูง  ใช้ทำเสื้อสูบ  กระบอกสูบเครื่องยนต์  ฝาสูบ  วาล์วปิด - เปิดแก๊ส  ฐานเครื่องกลึง </a:t>
                      </a:r>
                      <a:r>
                        <a:rPr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5804" y="5805264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ตารางที่  2.5  ชนิด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และลักษณะการใช้งานของเหล็กพิเศษ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/>
              <a:t>ภาพที่  2.6 โครงสร้าง</a:t>
            </a:r>
            <a:r>
              <a:rPr lang="th-TH" sz="2800" b="1" dirty="0" err="1" smtClean="0"/>
              <a:t>เหล็กหล่อก</a:t>
            </a:r>
            <a:r>
              <a:rPr lang="th-TH" sz="2800" b="1" dirty="0" smtClean="0"/>
              <a:t>รา</a:t>
            </a:r>
            <a:r>
              <a:rPr lang="th-TH" sz="2800" b="1" dirty="0" err="1" smtClean="0"/>
              <a:t>ไฟต์</a:t>
            </a:r>
            <a:r>
              <a:rPr lang="th-TH" sz="2800" b="1" dirty="0" smtClean="0"/>
              <a:t>ก้อนกลม</a:t>
            </a:r>
            <a:endParaRPr lang="th-TH" sz="2800" u="sng" dirty="0"/>
          </a:p>
        </p:txBody>
      </p:sp>
      <p:pic>
        <p:nvPicPr>
          <p:cNvPr id="1028" name="Picture 4" descr="C:\Users\Electron_manu\Desktop\Roob\2.6\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429024" cy="2836701"/>
          </a:xfrm>
          <a:prstGeom prst="rect">
            <a:avLst/>
          </a:prstGeom>
          <a:noFill/>
        </p:spPr>
      </p:pic>
      <p:pic>
        <p:nvPicPr>
          <p:cNvPr id="1029" name="Picture 5" descr="C:\Users\Electron_manu\Desktop\Roob\2.6\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500462" cy="2814656"/>
          </a:xfrm>
          <a:prstGeom prst="rect">
            <a:avLst/>
          </a:prstGeom>
          <a:noFill/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85720" y="4214818"/>
            <a:ext cx="44291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dirty="0" smtClean="0">
                <a:latin typeface="Angsana New" pitchFamily="18" charset="-34"/>
                <a:ea typeface="+mj-ea"/>
                <a:cs typeface="Angsana New" pitchFamily="18" charset="-34"/>
              </a:rPr>
              <a:t>(ก)  เหล็กหล่อเสร็จ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ที่มา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en-US" sz="2500" dirty="0" smtClean="0">
                <a:latin typeface="Angsana New" pitchFamily="18" charset="-34"/>
                <a:ea typeface="+mj-ea"/>
                <a:cs typeface="Angsana New" pitchFamily="18" charset="-34"/>
              </a:rPr>
              <a:t>http://www.engineaustralia.com</a:t>
            </a:r>
            <a:endParaRPr kumimoji="0" lang="th-TH" sz="25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357686" y="4214818"/>
            <a:ext cx="428628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 smtClean="0">
                <a:latin typeface="Angsana New" pitchFamily="18" charset="-34"/>
                <a:ea typeface="+mj-ea"/>
                <a:cs typeface="Angsana New" pitchFamily="18" charset="-34"/>
              </a:rPr>
              <a:t>(ข) เหล็กอบอ่อน</a:t>
            </a:r>
          </a:p>
          <a:p>
            <a:pPr lvl="0" algn="ctr">
              <a:spcBef>
                <a:spcPct val="0"/>
              </a:spcBef>
            </a:pPr>
            <a:r>
              <a:rPr kumimoji="0" lang="th-TH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ea typeface="+mj-ea"/>
                <a:cs typeface="Angsana New" pitchFamily="18" charset="-34"/>
              </a:rPr>
              <a:t>http://www.dura-barms.com</a:t>
            </a:r>
            <a:endParaRPr kumimoji="0" lang="th-TH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idx="1"/>
          </p:nvPr>
        </p:nvSpPr>
        <p:spPr>
          <a:xfrm>
            <a:off x="-108520" y="116632"/>
            <a:ext cx="8822214" cy="648072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4.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เหล็กเหนียวหล่อ(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Cast Steel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รายละเอียดต่างๆของเหล็กเหนียวหล่อแสดงได้ดังตารางที่  2.6</a:t>
            </a:r>
            <a:endParaRPr lang="th-TH" sz="2400" dirty="0"/>
          </a:p>
        </p:txBody>
      </p:sp>
      <p:graphicFrame>
        <p:nvGraphicFramePr>
          <p:cNvPr id="5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18194"/>
              </p:ext>
            </p:extLst>
          </p:nvPr>
        </p:nvGraphicFramePr>
        <p:xfrm>
          <a:off x="571472" y="632048"/>
          <a:ext cx="807249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000264"/>
                <a:gridCol w="2071702"/>
                <a:gridCol w="2428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สารผสม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6733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เหล็กเหนียวหล่อ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คาร์บอน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0.2 – 0.6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ได้จากการนำเหล็กหล่อเหนียวที่มีฟอสฟอรัสมากมาหลอมผสมกับเศษเหล็กเหนียว  1/3  เท่า  ด้วยเตาไฟฟ้าที่อุณหภูมิสูงจนเป็นน้ำเหล็ก  และนำมาเทลงแบบปล่อยไว้จนแข็งตัว  จากนั้นนำมาอบที่อุณหภูมิ  800 - 900</a:t>
                      </a:r>
                      <a:r>
                        <a:rPr lang="en-US" sz="2100" dirty="0" smtClean="0">
                          <a:latin typeface="Angsana New" pitchFamily="18" charset="-34"/>
                          <a:cs typeface="Angsana New" pitchFamily="18" charset="-34"/>
                        </a:rPr>
                        <a:t> º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100" dirty="0" smtClean="0">
                          <a:latin typeface="Angsana New" pitchFamily="18" charset="-34"/>
                          <a:cs typeface="Angsana New" pitchFamily="18" charset="-34"/>
                        </a:rPr>
                        <a:t>C  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และปล่อยให้เย็นตัวลงอย่างรวดเร็วที่อุณหภูมิ  700</a:t>
                      </a:r>
                      <a:r>
                        <a:rPr lang="en-US" sz="2100" dirty="0" smtClean="0">
                          <a:latin typeface="Angsana New" pitchFamily="18" charset="-34"/>
                          <a:cs typeface="Angsana New" pitchFamily="18" charset="-34"/>
                        </a:rPr>
                        <a:t> º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100" dirty="0" smtClean="0">
                          <a:latin typeface="Angsana New" pitchFamily="18" charset="-34"/>
                          <a:cs typeface="Angsana New" pitchFamily="18" charset="-34"/>
                        </a:rPr>
                        <a:t>C  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และปล่อยให้เย็นตัวช้าๆจนถึงอุณหภูมิปกติ</a:t>
                      </a:r>
                      <a:endParaRPr lang="th-TH" sz="21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เหล็กเหนียวหล่อที่มีคาร์บอน  0.2 </a:t>
                      </a:r>
                      <a:r>
                        <a:rPr lang="en-US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สามารถชุบผิวแข็งได้  และที่มีคาร์บอน  0.25 – 0.6 </a:t>
                      </a:r>
                      <a:r>
                        <a:rPr lang="en-US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1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สามารถชุบผิวได้ทั้งชิ้นงาน  เหล็กเหนียวหล่อสามารถเพิ่มคุณภาพได้ตามความเหมาะสม  โดยผสมกับธาตุอื่น  เช่น  แมงกานีส  โครเมียม  โคบอลต์  นิกเกิล  วาเนเดียม  และโมลิบดีนัม  มีผิวแข็ง  ทนต่อการสึกหรอ  ใช้ทำชิ้นส่วนเครื่องจักร  หรืออุปกรณ์ที่ใช้ในงานเกษตร  เช่น  ชิ้นส่วนแผ่นเหล็กขุดดินของรถไถนา </a:t>
                      </a:r>
                      <a:r>
                        <a:rPr lang="th-TH" sz="20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endParaRPr lang="th-TH" sz="21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85804" y="558924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ตารางที่  2.5  ชนิด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และลักษณะการใช้งานของเหล็กเหนียวหล่อ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589240"/>
            <a:ext cx="8229600" cy="73888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2.7  กระบวนการผลิตเหล็กชนิดต่างๆ  จากการถลุงสินแร่เหล็กและธาตุผสม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 descr="C:\Users\Electron_manu\Pictures\ControlCenter4\Scan\CCF11102559_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933" y="116632"/>
            <a:ext cx="8114170" cy="566925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สินแร่เหล็กและกรรมวิธีการผลิต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600200"/>
            <a:ext cx="8229600" cy="4525963"/>
          </a:xfrm>
        </p:spPr>
        <p:txBody>
          <a:bodyPr/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สินแร่เหล็ก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 แร่เหล็กจากธรรมชาติที่มีสารอื่นเจือปนอยู่  มากน้อยขึ้นอยู่กับแหล่งแร่ที่ขุด  แบ่งได้  5  ชนิดได้แก่</a:t>
            </a: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 สินแร่แม่เหล็ก(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Magnetite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Fe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4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มีแร่เหล็กประมาณ  50-70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 สินแร่เหล็กสีแดง(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Red Hematite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มีแร่เหล็กประมาณ  40-60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algn="thaiDist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สินแร่เหล็กสีน้ำตาล(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Brown Hematite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มีแร่เหล็กประมาณ  20-40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algn="thaiDist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สินแร่เหล็กคาร์บอเนต(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Siderite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aseline="-25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มีแร่เหล็กประมาณ  20-40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algn="thaiDist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สินแร่เหล็กไพ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ไรต์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Iron Pyrite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FeS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baseline="-25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มีแร่เหล็กประมาณ  40-45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29" y="76087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สัญลักษณ์โลหะเหล็กธรรมดา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7815"/>
            <a:ext cx="8229600" cy="2000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ก.  บอกค่าความเค้นแรงดึง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KP / mm²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  โดยใช้สัญลักษณ์อักษรแทนชนิดของเหล็กแล้วตามด้วยตัวเลขตัวอย่างเช่น  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-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St 32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หมายความว่า  เหล็กกล้ารับความเค้นแรงดึงได้ไม่น้อยกว่า  32  กก./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ตร.ม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ม.</a:t>
            </a:r>
          </a:p>
          <a:p>
            <a:pPr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-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GS 35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หมายความว่า  เหล็กเหนียวหล่อรับความเค้นแรงดึงได้ไม่น้อยกว่า  35  กก./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ตร.ม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ม. </a:t>
            </a:r>
          </a:p>
          <a:p>
            <a:pPr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-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GG 20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หมายความว่า  เหล็กหล่อรับความเค้นแรงดึงได้ไม่น้อยกว่า  20  กก./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ตร.ม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ม. </a:t>
            </a:r>
          </a:p>
          <a:p>
            <a:pPr>
              <a:buFontTx/>
              <a:buChar char="-"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28596" y="2924944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ข.  บอกเป็นเปอร์เซ็นต์ คาร์บอน โดยใช้สัญลักษณ์อักษร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C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แล้วตามด้วยตัวเลข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ตัวอย่างเช่น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-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 38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หมายความว่า  เหล็กผสมคาร์บอนมีเปอร์เซ็นต์คาร์บอนผสมอยู่จำนวน  0.38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342900" lvl="0" indent="-342900">
              <a:spcBef>
                <a:spcPct val="20000"/>
              </a:spcBef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38/100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= 0.38 %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 -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GS - C 25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หมายความว่า เหล็กเหนียวหล่อมีเปอร์เซ็นต์คาร์บอนผสมอยู่จำนวน  0.25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25/100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= 0.25 %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-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GH - C 20 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หมายความว่า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เหล็กหล่อแข็งมีเปอร์เซ็นต์คาร์บอนผสมอยู่จำนวน  0.20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 20/100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= 0.20 %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842550"/>
              </p:ext>
            </p:extLst>
          </p:nvPr>
        </p:nvGraphicFramePr>
        <p:xfrm>
          <a:off x="428596" y="836712"/>
          <a:ext cx="8229600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มาตรฐานเหล็ก 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DIN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(เยอรมัน)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ชนิดของเหล็กหล่อ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เครื่องหมาย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ที่ใช้ในท้องตลาด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ความคงทนต่อแรงดึง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KP/mm²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) 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ถูกจัดตาม 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DIN  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1691  ออกตามชนิดและคุณภาพ</a:t>
                      </a:r>
                    </a:p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เหล็กหล่อธรรมดา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- 12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ใช้ทำเครื่องมือการเกษตร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เครื่องจักรในโรงงาน  ชิ้นส่วนเครื่องกลและการต่อเรือ  ชิ้นส่วนเครื่องจักรไอน้ำ  ชิ้นงานหล่อทนความร้อน </a:t>
                      </a:r>
                      <a:r>
                        <a:rPr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ฯลฯ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 - 14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 - 18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เหล็กหล่อค่าสูง</a:t>
                      </a:r>
                    </a:p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 -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22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 - 26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เหล็กหล่อ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ชนิดพิเศษ</a:t>
                      </a:r>
                    </a:p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GG - 30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85804" y="555193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ตารางที่  2.6  มาตรฐานเหล็กหล่อ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DIN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(เยอรมัน)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64345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2.8  ท่อไอเสียที่ผลิตจากเหล็กกล้าคาร์บอน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Pictures\ControlCenter4\Scan\CCF11102559_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6149" y="908720"/>
            <a:ext cx="6491702" cy="351781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9715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2.9  ชิ้นส่วนของรถยนต์ที่ผลิตจากเหล็กกล้าและเหล็กหล่อ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http://www.thaiauto.or.th/2012/th/news/news-detail.asp?news_id=3255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2.9 กับ 11 ยุบ\ชื่อชิ้นส่วน(วัลลภ)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274" y="764704"/>
            <a:ext cx="5256014" cy="394720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214446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2.10  เครื่องมือช่างที่ผลิตจากเหล็กกล้าคาร์บอน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http://thaihandtool.com/forum/5/6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2.10\JyNAQ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7276" y="404664"/>
            <a:ext cx="7108824" cy="456995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กรรมวิธีถลุงเหล็ก</a:t>
            </a:r>
            <a:endParaRPr lang="th-TH" sz="40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741234"/>
            <a:ext cx="8229600" cy="2471742"/>
          </a:xfrm>
        </p:spPr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ทำได้โดยการนำสินแร่เหล็กมาเผาหลอมรวมกับถ่านในเตาถลุงเหล็กแบบเตาสูง(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Blast Furnace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จะได้เหล็กที่ยังไม่บริสุทธิ์เรียกว่าเหล็กดิบ(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Pig Iron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ซึ่งจะต้องนำไปถลุงอีกครั้งด้วยกรรมวิธีต่างๆ เพื่อให้ได้เหล็กบริสุทธิ์แต่ละชนิดไปใช้ในงานที่ต้องการ</a:t>
            </a:r>
          </a:p>
          <a:p>
            <a:pPr algn="thaiDist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278092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ชนิดของโลหะเหล็ก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42910" y="3567886"/>
            <a:ext cx="7872410" cy="3029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thaiDist"/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      เหล็กดิบ(</a:t>
            </a:r>
            <a:r>
              <a:rPr lang="en-US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Pig Iron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เป็นเหล็กที่ยังไม่บริสุทธิ์  ได้จากการถลุงสินแร่ร่วมกับถ่านในเตาถลุงเหล็กแบบเตาสูง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Blast Furnace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ในเนื้อเหล็กดิบจะมีธาตุต่างๆผสมอยู่โดยประมาณคือ  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คาร์บอน  2.3 – 6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ซิลิกอน  0.3 – 3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แมงกานีส  0.3 – 5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ฟอสฟอรัส  0.1 – 2.5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และกำมะถัน  0.02 – 0.3 </a:t>
            </a:r>
            <a:r>
              <a:rPr lang="en-US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เหล็กดิบแบ่งได้เป็นสองชนิดคือเหล็กดิบสีขาว  และเหล็กดิบสีเทา  รายละเอียดแสดงได้ดังตารางที่  2.1</a:t>
            </a:r>
            <a:endParaRPr lang="th-TH" sz="3200" b="1" dirty="0" smtClean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676275" cy="65190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27982"/>
              </p:ext>
            </p:extLst>
          </p:nvPr>
        </p:nvGraphicFramePr>
        <p:xfrm>
          <a:off x="428596" y="404664"/>
          <a:ext cx="8229600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4512"/>
                <a:gridCol w="2428892"/>
                <a:gridCol w="1500198"/>
                <a:gridCol w="2585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ชนิดของเหล็กดิบ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สารผสม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กรรมวิธี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ลักษณะการใช้งาน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เหล็กดิบสีขาว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มีส่วนผสมของแมงกานีสและคาร์บอนรวมตัวทางเคมีประมาณ  2 – 3 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ถลุงด้วยเตาสูง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Blast Furnace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 ร่วมกับถ่าน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เมื่อนำไปถลุงต่อจะได้เหล็กเหนียว  มีความยืดหยุ่น</a:t>
                      </a:r>
                      <a:r>
                        <a:rPr lang="th-TH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ดัดโค้งงอได้  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มักนำไปขึ้นรูปเป็นเหล็กใช้งาน  เช่น  ในงานก่อสร้าง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3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เหล็กดิบสีเทา</a:t>
                      </a:r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มีส่วนผสมของซิลิกอนและคาร์บอนรวมตัวทางเคมีประมาณ</a:t>
                      </a:r>
                      <a:r>
                        <a:rPr lang="th-TH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0.6 – 1.5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มีคาร์บอนที่อยู่ในรูปของ </a:t>
                      </a:r>
                      <a:r>
                        <a:rPr lang="th-TH" sz="2400" baseline="0" dirty="0" err="1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กราไฟต์</a:t>
                      </a:r>
                      <a:r>
                        <a:rPr lang="th-TH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สีดำ ประมาณ 2.9 – 3.7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ถลุงด้วยเตาสูง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Blast Furnace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 ร่วมกับถ่าน</a:t>
                      </a:r>
                    </a:p>
                    <a:p>
                      <a:pPr algn="l"/>
                      <a:endParaRPr lang="th-TH" sz="2400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เมื่อนำไปถลุงต่อจะได้เหล็กหล่อ</a:t>
                      </a:r>
                      <a:r>
                        <a:rPr lang="th-TH" sz="2400" baseline="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มี</a:t>
                      </a: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ความแข็งกระด้าง  ดัดให้โค้งงอไม่ได้  แต่ทนความร้อนและความเย็นได้ดี  มักนำไปใช้ในงานผลิตเครื่องจักร หรือชิ้นส่วนรถยนต์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5476762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b="1" dirty="0" smtClean="0">
                <a:cs typeface="+mj-cs"/>
              </a:rPr>
              <a:t>ตารางที่  2.1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ชนิด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,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สารผสม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กรรมวิธี  และลักษณะการใช้งานของ</a:t>
            </a:r>
            <a:r>
              <a:rPr lang="th-TH" b="1" dirty="0" smtClean="0">
                <a:cs typeface="+mj-cs"/>
              </a:rPr>
              <a:t>เหล็กดิบ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7606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/>
              <a:t>ภาพที่  2.1  ลักษณะของเหล็กดิบ</a:t>
            </a:r>
            <a:br>
              <a:rPr lang="th-TH" sz="2800" b="1" dirty="0" smtClean="0"/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http://www.scrapregister.com/uploads/leads/pictures/214513414906771.jpg</a:t>
            </a:r>
            <a:endParaRPr lang="th-TH" sz="2800" b="1" u="sng" dirty="0"/>
          </a:p>
        </p:txBody>
      </p:sp>
      <p:pic>
        <p:nvPicPr>
          <p:cNvPr id="1026" name="Picture 2" descr="C:\Users\Electron_manu\Desktop\Roob\2.1\2145134149067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04664"/>
            <a:ext cx="5715000" cy="43815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9715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2.2  กรรมวิธีถลุงเหล็กดิบด้วยเตาสูง </a:t>
            </a:r>
            <a:r>
              <a:rPr lang="th-TH" sz="28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Blast Furnace</a:t>
            </a:r>
            <a:r>
              <a:rPr lang="th-TH" sz="28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CCF11102559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10" y="260648"/>
            <a:ext cx="7915890" cy="454502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457200" y="1260491"/>
            <a:ext cx="804389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thaiDist">
              <a:buNone/>
            </a:pPr>
            <a:r>
              <a:rPr lang="th-TH" b="1" dirty="0" smtClean="0"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เหล็กอ่อน(</a:t>
            </a:r>
            <a:r>
              <a:rPr lang="en-US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Wrought Iron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เป็นเหล็กที่ได้จากการนำเหล็กดิบไปถลุงในเตาพุด</a:t>
            </a:r>
            <a:r>
              <a:rPr lang="th-TH" sz="3200" dirty="0" err="1" smtClean="0">
                <a:latin typeface="Angsana New" pitchFamily="18" charset="-34"/>
                <a:ea typeface="+mj-ea"/>
                <a:cs typeface="Angsana New" pitchFamily="18" charset="-34"/>
              </a:rPr>
              <a:t>เดิล</a:t>
            </a:r>
            <a:r>
              <a:rPr lang="th-TH" dirty="0" smtClean="0"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ea typeface="+mj-ea"/>
                <a:cs typeface="Angsana New" pitchFamily="18" charset="-34"/>
              </a:rPr>
              <a:t>Puddle Furnace</a:t>
            </a:r>
            <a:r>
              <a:rPr lang="th-TH" dirty="0" smtClean="0">
                <a:latin typeface="Angsana New" pitchFamily="18" charset="-34"/>
                <a:ea typeface="+mj-ea"/>
                <a:cs typeface="Angsana New" pitchFamily="18" charset="-34"/>
              </a:rPr>
              <a:t>)  มีปริมาณเหล็กบริสุทธิ์ประมาณ 99 </a:t>
            </a:r>
            <a:r>
              <a:rPr lang="en-US" dirty="0" smtClean="0">
                <a:latin typeface="Angsana New" pitchFamily="18" charset="-34"/>
                <a:ea typeface="+mj-ea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ea typeface="+mj-ea"/>
                <a:cs typeface="Angsana New" pitchFamily="18" charset="-34"/>
              </a:rPr>
              <a:t>เมื่อเผาให้ร้อนจะอ่อนตัว  ตีขึ้นรูปง่าย  ตีประสานกันได้ดี  ทนแรงกระแทกชนิดกะทันหันได้ดี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เหล็กอ่อนอาจมีธาตุต่างๆเจือปนอยู่โดยประมาณคือ 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คาร์บอน  0.02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ซิลิกอน 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0.12 %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กำมะถัน  0.018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% ,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ฟอสฟอรัส  0.22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แมงกานีส  0.02 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err="1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และส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แลก 0.07</a:t>
            </a:r>
            <a:r>
              <a:rPr lang="en-US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%</a:t>
            </a:r>
            <a:endParaRPr lang="th-TH" sz="3200" b="1" dirty="0" smtClean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3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35770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2.3  กรรมวิธีถลุงเหล็กอ่อนด้วยเตาพุด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เดิล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Puddle Furnace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2" name="Picture 4" descr="C:\Users\Electron_manu\Desktop\Roob\2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68368" cy="314881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457200" y="692696"/>
            <a:ext cx="8043890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thaiDist">
              <a:buNone/>
            </a:pPr>
            <a:r>
              <a:rPr lang="th-TH" b="1" dirty="0" smtClean="0">
                <a:latin typeface="Angsana New" pitchFamily="18" charset="-34"/>
                <a:ea typeface="+mj-ea"/>
                <a:cs typeface="Angsana New" pitchFamily="18" charset="-34"/>
              </a:rPr>
              <a:t>		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เหล็กกล้า(</a:t>
            </a:r>
            <a:r>
              <a:rPr lang="en-US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Steel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)  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เป็นเหล็กที่มีปริมาณคาร์บอนต่ำกว่าเหล็กหล่อ  คือประมาณ  0.1 - 1.5</a:t>
            </a:r>
            <a:r>
              <a:rPr lang="en-US" sz="3200" dirty="0" smtClean="0">
                <a:latin typeface="Angsana New" pitchFamily="18" charset="-34"/>
                <a:ea typeface="+mj-ea"/>
                <a:cs typeface="Angsana New" pitchFamily="18" charset="-34"/>
              </a:rPr>
              <a:t> %  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เป็นเหล็กที่นิยมใช้มาก ขึ้นรูปได้ง่ายเชื่อมต่อเข้ากันได้สะดวก  ถ้าปริมาณคาร์บอนต่ำเหล็กจะเหนียว  แต่ถ้าปริมาณคาร์บอนสูงเหล็กจะแข็งแต่เปราะ  แบ่งออกเป็น  2  ประเภทคือ  เหล็กกล้าคาร์บอน  และเหล็กกล้าผสม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00034" y="3407340"/>
            <a:ext cx="8043890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lang="th-TH" sz="3200" b="1" dirty="0" smtClean="0"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ea typeface="+mj-ea"/>
                <a:cs typeface="Angsana New" pitchFamily="18" charset="-34"/>
              </a:rPr>
              <a:t>-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เหล็กกล้าคาร์บอน(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Plain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Carbon Steel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แบ่งได้  3  ชนิด  คือ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เหล็กกล้าคาร์บอนต่ำ เหล็กกล้าคาร์บอนปานกลาง  และเหล็กกล้าคาร์บอนสูง  รายละเอียดแสดงได้ดังตารางที่  2.2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	-  </a:t>
            </a:r>
            <a:r>
              <a:rPr lang="th-TH" sz="3200" b="1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เหล็กกล้าผสม(</a:t>
            </a:r>
            <a:r>
              <a:rPr lang="en-US" sz="3200" b="1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Alloy Steel</a:t>
            </a:r>
            <a:r>
              <a:rPr lang="th-TH" sz="3200" b="1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r>
              <a:rPr lang="th-TH" sz="3200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  จะกล่าวรายละเอียดในหน่วยการเรียนเรื่อง </a:t>
            </a:r>
            <a:r>
              <a:rPr lang="en-US" sz="3200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 “</a:t>
            </a:r>
            <a:r>
              <a:rPr lang="th-TH" sz="3200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โลหะเหล็กผสม</a:t>
            </a:r>
            <a:r>
              <a:rPr lang="en-US" sz="3200" noProof="0" dirty="0" smtClean="0">
                <a:latin typeface="Angsana New" pitchFamily="18" charset="-34"/>
                <a:ea typeface="+mj-ea"/>
                <a:cs typeface="Angsana New" pitchFamily="18" charset="-34"/>
              </a:rPr>
              <a:t>”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1550</Words>
  <Application>Microsoft Office PowerPoint</Application>
  <PresentationFormat>นำเสนอทางหน้าจอ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หน่วยที่  2</vt:lpstr>
      <vt:lpstr>สินแร่เหล็กและกรรมวิธีการผลิต</vt:lpstr>
      <vt:lpstr>กรรมวิธีถลุงเหล็ก</vt:lpstr>
      <vt:lpstr>งานนำเสนอ PowerPoint</vt:lpstr>
      <vt:lpstr>ภาพที่  2.1  ลักษณะของเหล็กดิบ  ที่มา http://www.scrapregister.com/uploads/leads/pictures/214513414906771.jpg</vt:lpstr>
      <vt:lpstr>ภาพที่  2.2  กรรมวิธีถลุงเหล็กดิบด้วยเตาสูง (Blast Furnace) </vt:lpstr>
      <vt:lpstr>งานนำเสนอ PowerPoint</vt:lpstr>
      <vt:lpstr>ภาพที่  2.3  กรรมวิธีถลุงเหล็กอ่อนด้วยเตาพุดเดิล (Puddle Furnace) </vt:lpstr>
      <vt:lpstr>งานนำเสนอ PowerPoint</vt:lpstr>
      <vt:lpstr>ภาพที่  2.4  กรรมวิธีถลุงเหล็กกล้าด้วยเตาไฟฟ้า</vt:lpstr>
      <vt:lpstr>งานนำเสนอ PowerPoint</vt:lpstr>
      <vt:lpstr>งานนำเสนอ PowerPoint</vt:lpstr>
      <vt:lpstr>งานนำเสนอ PowerPoint</vt:lpstr>
      <vt:lpstr>ภาพที่  2.5  เตาคิวโปล่าสำหรับหลอมเหล็กหล่อ  ที่มา  http://www.elecnet.chandra.ac.th/courses/ELEC2101/termwork/iron/iron2.html</vt:lpstr>
      <vt:lpstr>งานนำเสนอ PowerPoint</vt:lpstr>
      <vt:lpstr>          3.  เหล็กหล่อพิเศษ(GT)  แบ่งได้  2 ชนิด คือ  เหล็กหล่อกราไฟต์ก้อนกลม                 และเหล็กหล่อพิเศษมีแฮนไนต์  รายละเอียดแสดงได้ดังตารางที่  2.5</vt:lpstr>
      <vt:lpstr>ภาพที่  2.6 โครงสร้างเหล็กหล่อกราไฟต์ก้อนกลม</vt:lpstr>
      <vt:lpstr>งานนำเสนอ PowerPoint</vt:lpstr>
      <vt:lpstr>ภาพที่  2.7  กระบวนการผลิตเหล็กชนิดต่างๆ  จากการถลุงสินแร่เหล็กและธาตุผสม</vt:lpstr>
      <vt:lpstr>สัญลักษณ์โลหะเหล็กธรรมดา</vt:lpstr>
      <vt:lpstr>งานนำเสนอ PowerPoint</vt:lpstr>
      <vt:lpstr>ภาพที่  2.8  ท่อไอเสียที่ผลิตจากเหล็กกล้าคาร์บอน</vt:lpstr>
      <vt:lpstr>ภาพที่  2.9  ชิ้นส่วนของรถยนต์ที่ผลิตจากเหล็กกล้าและเหล็กหล่อ ที่มา http://www.thaiauto.or.th/2012/th/news/news-detail.asp?news_id=3255</vt:lpstr>
      <vt:lpstr>ภาพที่  2.10  เครื่องมือช่างที่ผลิตจากเหล็กกล้าคาร์บอน ที่มา http://thaihandtool.com/forum/5/6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2</dc:title>
  <dc:creator>Electron_manu</dc:creator>
  <cp:lastModifiedBy>IKQ2015</cp:lastModifiedBy>
  <cp:revision>122</cp:revision>
  <dcterms:created xsi:type="dcterms:W3CDTF">2016-09-28T17:59:18Z</dcterms:created>
  <dcterms:modified xsi:type="dcterms:W3CDTF">2016-11-22T11:03:07Z</dcterms:modified>
</cp:coreProperties>
</file>