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3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752600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tx1"/>
                </a:solidFill>
                <a:cs typeface="+mj-cs"/>
              </a:rPr>
              <a:t>โลหะเหล็กผสม</a:t>
            </a:r>
            <a:endParaRPr lang="th-TH" sz="72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3.4  ชุดอุปกรณ์การเกษตรที่ผลิตจากเหล็กกล้าผสมความแข็งแรงสูง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http://toolforgardening.com/things-that-should-be-on-the-list-of-your-garden-supply/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Desktop\Roob\3.4\Garden-Tool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659" y="686920"/>
            <a:ext cx="7066324" cy="468629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41168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3.5  ชิ้นส่วนเครื่องจักรกลที่ผลิตจากเหล็กกล้าทนแรงดึงสูง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http://united-gears.com/transmission-timing-gears-india.html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3.5\products%5CGears%5C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5424" t="11661" r="16609"/>
          <a:stretch/>
        </p:blipFill>
        <p:spPr bwMode="auto">
          <a:xfrm>
            <a:off x="1981200" y="677396"/>
            <a:ext cx="5092700" cy="440778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57242" y="1214422"/>
            <a:ext cx="8229600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เหล็กกล้าทนการสึกหรอ  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Wear Resisting Steel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เรียกอีกชื่อว่าเหล็กกล้าแมงกานีส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  เหนียว  ทนการเสียดสี  ทนความร้อน  ทนแรงกระแทกได้ดี  มีการสึกหรอน้อย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มีส่วนผสมของแมงกานีส  10 – 14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ซิลิกอน  0.5 – 1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ก่อนใช้งานต้องชุบแข็งก่อน  นิยมใช้ทำเป็นชิ้นงานสำเร็จโดยไม่ต้องเจาะ  กลึง  ตัด  ใส  เพราะทำได้ยาก  ใช้ทำรางรถไฟ  หัวตอกปั้นจั่น  ตะแกรงเหล็ก  เครื่องมือขุดแร่  เครื่องมือโม่หิน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742" y="4869160"/>
            <a:ext cx="9021762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3.6  ชุดเครื่องเจาะคอนกรีตที่ผลิตจากเหล็กกล้าทนการสึกหรอ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http://www.compressedaircentre.com/product/rodcraft-stone-concrete-air-hammer-with-5-chisels/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3.6\5150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0027" y="451165"/>
            <a:ext cx="7492996" cy="453993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เหล็กกล้าหล่อผสม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เป็นเหล็กกล้าที่นำมาหล่อผสมกับธาตุโครเมียม  ซิลิกอน  แมงกานีส  โมลิบดีนัม  ทังสเตน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ให้มีคุณสมบัติ  แข็งแรง  เหนียว  ชุบแข็งได้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นิยมใช้ผลิตชิ้นส่วนเครื่องจักรกลทั่วไป  และเครื่องจักรกลการเกษตร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71472" y="3214686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เหล็กก้านลิ้น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มีส่วนผสมของคาร์บอน  ซิลิกอน  โครเมียม  นิกเกิล  และทังสเตน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เป็นเหล็กที่สามารถทนความร้อน  และคงความแข็งแรงที่อุณหภูมิสูง  ทนการกัดกร่อนได้ดี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ใช้ทำลิ้นไอดีไอเสียในเครื่องรถยนต์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713216"/>
            <a:ext cx="8229600" cy="25717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เหล็กสปริง</a:t>
            </a:r>
          </a:p>
          <a:p>
            <a:pPr lvl="0">
              <a:buFontTx/>
              <a:buChar char="-"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มีส่วนผสมของซิลิกอน  และแมงกานีสเป็นหลัก  โครเมียม  นิกเกิล  โมลิบดีนัม  และวาเนเดียมเป็นส่วนผสมประกอบ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เป็นเหล็กที่มีความแข็ง  เหนียว  ยืดหยุ่นตัวได้ดี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ก่อนใช้งานต้องชุบแข็งและนำไปอบเหนียวเสียก่อน  นิยมใช้ทำคอยล์สปริงรถยนต์  แหนบรถยนต์  และสปริงต่างๆ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71472" y="3356992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เหล็กแม่เหล็กถาวร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มีส่วนผสมของอลูมิเนียม  นิกเกิล  โคบอลต์  ไททาเนียม  และคาร์บอนบางส่วน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เป็นเหล็กที่มีคุณสมบัติเป็นแม่เหล็กถาวร  สามารถดูดหรือผลักเหล็กได้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ใช้ทำทุ่นเหล็กในมอเตอร์ขนาดเล็ก  ลำโพงวิทยุ  แม่เหล็กทดลองในห้องวิทยาศาสตร์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94312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3.7  งานเหล็กสปริง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http://shop.srmclassicbikes.com/product-category/cylinder-head-and-rocker-boxes?page=16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Electron_manu\Desktop\Roob\3.7\SRMSP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2281" y="260648"/>
            <a:ext cx="7339438" cy="488901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เหล็กหล่อผสม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Alloy Cast Iron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692696"/>
            <a:ext cx="8229600" cy="25717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เหล็กหล่อผสมทนร้อน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เป็นเหล็กหล่อที่มีความแข็งแรงที่อุณหภูมิสูง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มีส่วนผสมของซิลิกอนเป็นหลัก  ส่วนโครเมียมและอลูมิเนียมผสมลงไปเพื่อให้ไม่ให้เหล็กเป็นสนิมเมื่อใช้งานที่อุณหภูมิสูง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นิยมใช้ทำท่อไอเสียรถยนต์  ท่อทนความร้อนและแรงดันสูง  ชิ้นส่วนเตาอบ  ชิ้นส่วนเตาแก๊ส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71472" y="3308354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เหล็กหล่อผสมทนการสึกหรอ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เป็นเหล็กหล่อที่ทนการเสียดสี  ทนแรงกระแทกและแรงดึงได้ดี  มีการสึกหรอน้อย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มีส่วนผสมของโครเมียม  10 – 30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คาร์บอน  2 – 35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นิกเกิลและโมลิบดีนัมบางส่วน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นิยมใช้ทำอุปกรณ์และเครื่องมือเหมืองแร่  เครื่องมือผลิตปูนซีเมนต์  เครื่องมือโม่หิน  ลูกบดในเครื่องจักรกล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21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0719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เหล็กหล่อผสมทนการกัดกร่อน</a:t>
            </a:r>
          </a:p>
          <a:p>
            <a:pPr lvl="0">
              <a:buFontTx/>
              <a:buChar char="-"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เป็นเหล็กหล่อที่สามารถทนกรดชนิดต่างๆ  ทนการกัดกร่อนจากน้ำทะเลได้ดี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มีส่วนผสมของนิกเกิล  หรือซิลิกอนเป็นหลัก  มีคาร์บอน  2 – 4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และมีโมลิบดีนัม  โครเมียม  ทองแดงอยู่บางส่วน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นิยมใช้ทำท่อสำหรับส่งน้ำมัน  แก๊ส  หรือท่อเดินสายไฟในทะเล  ข้อต่อที่ต้องทนเกลือ  ทนน้ำเค็ม  อุปกรณ์เดินเรือทะเล  อุปกรณ์ชิ้นส่วนในงานอุตสาหกรรมเคมี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8652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ตารางที่  3.1  แสดงกลุ่มโลหะผสม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173300"/>
              </p:ext>
            </p:extLst>
          </p:nvPr>
        </p:nvGraphicFramePr>
        <p:xfrm>
          <a:off x="457200" y="1196752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โลหะหารด้วย  4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โลหะหารด้วย  10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โลหะหารด้วย  100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โคบอลต์(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อะลูมิเนียม(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Al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ฟอสฟอรัส(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P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โครเมียม(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Cr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ทองแดง(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Cu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กำมะถัน(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S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แมงกานีส(</a:t>
                      </a:r>
                      <a:r>
                        <a:rPr lang="en-US" dirty="0" err="1" smtClean="0">
                          <a:latin typeface="Angsana New" pitchFamily="18" charset="-34"/>
                          <a:cs typeface="Angsana New" pitchFamily="18" charset="-34"/>
                        </a:rPr>
                        <a:t>Mn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โมลิบดีนัม(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Mo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ไนโตรเจน(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N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นิกเกิล(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Ni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ไทเทเนียม(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Ti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คาร์บอน(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ซิลิกอน(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Si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วาเนเดียม(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V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Angsana New" pitchFamily="18" charset="-34"/>
                          <a:cs typeface="Angsana New" pitchFamily="18" charset="-34"/>
                        </a:rPr>
                        <a:t>วุล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เฟรมหรือทังสเตน(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W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4888" y="77383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เหล็กกล้าผสม (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Alloy Steel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186122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ธาตุผสม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โครเมียม  นิกเกิล  โคบอลต์  ทังสเตน  โม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ลิบดินัม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</a:p>
          <a:p>
            <a:pPr>
              <a:buNone/>
            </a:pPr>
            <a:r>
              <a:rPr lang="th-TH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คุณสมบัติ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  แข็งแรง  ทนร้อน  ยืดหยุ่นได้  ชุบแข็งได้  ทนต่อการกัดกร่อนการเสียดสี  การสึกหรอ  ตีขึ้นรูปได้  ตอบสนองต่อแม่เหล็ก  เชื่อมประสานได้ดี</a:t>
            </a:r>
          </a:p>
          <a:p>
            <a:pPr>
              <a:buNone/>
            </a:pP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ชนิด 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แบ่งเป็น  2  ชนิดคือ  เหล็กกล้าผสมต่ำ  และเหล็กกล้าผสมสูง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ตัวอย่างการอ่านสัญลักษณ์ตามมาตรฐานผสม</a:t>
            </a:r>
            <a:endParaRPr lang="th-TH" sz="32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33312"/>
            <a:ext cx="8229600" cy="2185990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Cr 3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 เหล็กผสมโครเมียม  มีส่วนผสมของคาร์บอน  			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=  15/100  =  0.15 %</a:t>
            </a:r>
          </a:p>
          <a:p>
            <a:pPr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โครเมียมผสม 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Cr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=  3/4  =  0.75 %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(เพราะว่า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Cr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อยู่		ในหมู่โค้ดโลหะที่หารด้วย  4)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28596" y="3429000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24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Cr Mo 54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คือ  เหล็กผสมโครเมียมและโม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ลิบดินัม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มีส่วนผสมของ		คาร์บอน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=  24/100  =  0.24 %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โครเมียมผสม 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Cr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=  5/4  =  1.25 %  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	โมลิบดีนัม 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Mo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=  4/10  =  0.4 %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(เพราะว่า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Mo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อยู่		ในหมู่โค้ดโลหะที่หารด้วย  10)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40068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Cr 3E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 เหล็กผสมโครเมียม  มีส่วนผสมของคาร์บอน  			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=  15/100  =  0.15 %</a:t>
            </a:r>
          </a:p>
          <a:p>
            <a:pPr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โครเมียมผสม 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Cr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=  3/4  =  0.75 %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และเป็นเหล็กที่ชุบ		แข็งได้(เพราะว่า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E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เป็นสัญลักษณ์แทนเหล็กที่ชุบแข็งได้)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28596" y="4005064"/>
            <a:ext cx="8229600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X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10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Cr Ni 188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คือ  เหล็กผสมโครเมียมและนิกเกิล  มีส่วนผสมของ		คาร์บอน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=  10/100  =  0.10 %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โครเมียมผสม 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Cr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=  18 %  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	นิกเกิล 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Ni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=  8 %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19090" y="2861486"/>
            <a:ext cx="8096248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เหล็กผสมที่มีอักษร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อยู่ข้างหน้า  มีชื่อเรียกว่าเหล็กผสมสูง ให้คาร์บอนหารด้วย  100  ส่วนโลหะผสมอื่นๆไม่ต้องหาร  ตัวอย่างเช่น</a:t>
            </a: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มาตรฐานเหล็กของอเมริกา 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American Iron and Steel Institute – AISI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667998"/>
            <a:ext cx="8229600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โค้ดตัวเลขสองตัวแรกของเหล็กตามมาตรฐาน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AISI</a:t>
            </a: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เหล็กคาร์บอนธรรมดา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11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เหล็กคาร์บอนที่เหมาะกับงานปาดผิว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13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เหล็กผสมแมงกานีส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23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เหล็กผสมนิกเกิล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33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เหล็กผสมโครเมียมและนิกเกิล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40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เหล็กผสมโมลิบดีนัม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41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เหล็กผสมโมลิบดีนัมและโครเมียม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43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เหล็กผสมโมลิบดีนัม  โครเมียม และนิกเกิล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46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เหล็กผสมโมลิบดีนัม  และนิกเกิล(ผสมนิกเกิลมากกว่า  1.83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48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เหล็กผสมโมลิบดีนัม  และนิกเกิล(ผสมนิกเกิล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=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3.50 %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51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เหล็กผสมโครเมียม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61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เหล็กผสมโครเมียมและวาเนเดียม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XXX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เหล็กผสมโครเมียม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และวุล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เฟรม(ทังสเตน)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9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XXX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 เหล็กผสมซิลิกอนและแมงกานีส</a:t>
            </a:r>
          </a:p>
          <a:p>
            <a:pPr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4888" y="-23428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หลักการอ่านโค้ดมาตรฐานเหล็กอเมริกา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31138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เลขหลักที่หนึ่งบอกชนิดของเหล็กว่าเป็นเหล็กผสมโลหะอะไรบ้าง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เลขหลักที่สองบอกปริมาณเปอร์เซ็นต์ส่วนผสมโลหะของเลขหลักที่หนึ่ง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เลขสองหลักสุดท้ายบอกส่วนของคาร์บอนในเหล็กเป็นจำนวนเปอร์เซ็นต์คาร์บอนที่หารด้วย  100</a:t>
            </a:r>
          </a:p>
          <a:p>
            <a:pPr>
              <a:buFontTx/>
              <a:buChar char="-"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785786" y="3284984"/>
            <a:ext cx="8229600" cy="3571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ตัวอย่าง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latin typeface="Angsana New" pitchFamily="18" charset="-34"/>
                <a:cs typeface="Angsana New" pitchFamily="18" charset="-34"/>
              </a:rPr>
              <a:t>AISI	1020</a:t>
            </a: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(เหล็ก  1020)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หมายความว่า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1  คือ  เหล็กคาร์บอนธรรมดา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0  คือ  ปริมาณส่วนผสมในเหล็กไม่มี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20  คือ  ปริมาณคาร์บอนที่ผสมในเหล็ก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= 20/100 = 0.20 %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61" y="4079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771556" y="785794"/>
            <a:ext cx="8229600" cy="564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ตัวอย่าง(ต่อ)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latin typeface="Angsana New" pitchFamily="18" charset="-34"/>
                <a:cs typeface="Angsana New" pitchFamily="18" charset="-34"/>
              </a:rPr>
              <a:t>AISI	1030</a:t>
            </a: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(เหล็ก  1030)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หมายความว่า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1  คือ  เหล็กคาร์บอนธรรมดา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0  คือ  ปริมาณส่วนผสมในเหล็กไม่มี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30  คือ  ปริมาณคาร์บอนที่ผสมในเหล็ก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= 30/100 = 0.30 %		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AISI	2340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(เหล็ก  2340)  หมายความว่า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2  คือ  เหล็กผสมนิกเกิล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3  คือ  ปริมาณส่วนผสมของนิกเกิลในเหล็ก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= 3 %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40  คือ  ปริมาณคาร์บอนที่ผสมในเหล็ก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= 40/100 = 0.40 %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6896" y="-243408"/>
            <a:ext cx="8229600" cy="114300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มาตรฐานอุตสาหกรรมของญี่ปุ่น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Japanese Industrial Standards – JIS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692696"/>
            <a:ext cx="8286808" cy="6000792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แยกเหล็กตามลักษณะประเภทของงานที่ทำ  ผู้ผลิตนิยมเทียบกับมาตรฐานของอเมริกาและเยอรมัน</a:t>
            </a:r>
          </a:p>
          <a:p>
            <a:pPr algn="thaiDist">
              <a:buNone/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ประเภทเหล็กแผ่นและเหล็กแท่ง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3101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เหล็กรีดสำหรับโครงสร้างทั่วไป(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SS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3103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เหล็กรีดสำหรับงานความดันสูง(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SB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  ทนความร้อนสูง  เช่น  หม้อไอน้ำ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3106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เหล็กรีดสำหรับโครงสร้างเชื่อม 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SM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3112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เหล็กเส้นเสริมคอนกรีตก่อสร้าง(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SR, SD, SDC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3302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แผ่นเหล็กชุบสังกะสี 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SPG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3350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เหล็กท่อ</a:t>
            </a:r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ไลท์เกจ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SSC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None/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ประเภทท่อเหล็ก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3442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ท่ออาบสังกะสี(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SGPW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3452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ท่อเหล็กคาร์บอนสำหรับงานทั่วไป(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SGP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3454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ท่อเหล็กสำหรับความดันสูง(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STPG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Tx/>
              <a:buChar char="-"/>
            </a:pP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3456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ท่อเหล็กสำหรับทนความร้อนสูง(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STPT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None/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ประเภทเหล็กผสม</a:t>
            </a:r>
          </a:p>
          <a:p>
            <a:pPr algn="thaiDist">
              <a:buNone/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-	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4102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เหล็กผสมนิกเกิลและโครเมียม(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SNC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None/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-	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4104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เหล็กผสมโครเมียม(</a:t>
            </a:r>
            <a:r>
              <a:rPr lang="en-US" sz="2000" dirty="0" err="1" smtClean="0">
                <a:latin typeface="Angsana New" pitchFamily="18" charset="-34"/>
                <a:cs typeface="Angsana New" pitchFamily="18" charset="-34"/>
              </a:rPr>
              <a:t>SCr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None/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ประเภทเหล็กหล่อ</a:t>
            </a:r>
          </a:p>
          <a:p>
            <a:pPr algn="thaiDist">
              <a:buNone/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-	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JIS G 5501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เหล็กหล่อสีเทา(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FC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000" b="1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endParaRPr lang="th-TH" sz="2000" b="1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FontTx/>
              <a:buChar char="-"/>
            </a:pP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FontTx/>
              <a:buChar char="-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5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โลหะ</a:t>
            </a:r>
            <a:r>
              <a:rPr lang="th-TH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ซินเตอร์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518864" y="764704"/>
            <a:ext cx="8229600" cy="5429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 โลหะ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ซินเตอร์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คือ  โลหะแข็งที่ผ่านกระบวนการ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ซินเตอร์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ทำให้ได้โลหะที่มีความแข็งมาก  สำหรับใช้เป็นคมตัดโลหะชนิดต่างๆ		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-</a:t>
            </a: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กระบวนการผลิตโลหะ</a:t>
            </a:r>
            <a:r>
              <a:rPr kumimoji="0" lang="th-TH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ซินเตอร์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ใช้ทังสเตน</a:t>
            </a:r>
            <a:r>
              <a:rPr kumimoji="0" lang="th-TH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คาร์ไบด์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ประมาณ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70 – 85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 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ไททาเนียม</a:t>
            </a:r>
            <a:r>
              <a:rPr kumimoji="0" lang="th-TH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คาร์ไบด์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และแทน</a:t>
            </a:r>
            <a:r>
              <a:rPr kumimoji="0" lang="th-TH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ทาลั่มคาร์ไบด์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ประมาณ  10 – 15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โคบอลต์เป็นวัสดุประสาน  5 – 15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 </a:t>
            </a: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ใช้ตัวมันบดตัวเองจนเป็นผงละเอียด  นำไปอัดขึ้นรูปด้วยแรงอัด  100  บาร์(บรรยากาศ)  นำไปอบในเตาไฟฟ้าที่อุณหภูมิ  800 – 1000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นำชิ้นงานมาตกแต่งเสร็จแล้วนำไปอบให้หลอมละลายอีกครั้งที่อุณหภูมิ  1400 – 1700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เมื่อปล่อยให้เย็นตัวจะได้โลหะที่แข็งมาก(98 – 99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ของเพชร) 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 มีความแข็ง  ทนต่อการสึกหรอได้ดีมาก  เป็นวัสดุคมตัดที่ให้กำลังตัดสูงกว่าเหล็กรอบสูง  5 – 8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เท่า  คงความคมและความแข็งที่อุณหภูมิงานได้สูง  แต่จะมีความเปราะ ไม่ทนต่อแรงกระแทก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-  การใช้งานมักจะใช้ทำส่วนคมของวัสดุคมมีด  เช่น  แบบดึงเส้นลวด  เหล็กตัดเกลียว  ดอกกัด  ใบมีดกัด  และเครื่องมือขึ้นรูปโลหะแข็งอื่นๆ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73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94312"/>
            <a:ext cx="8358246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3.8  ตัวอย่างงานโลหะ</a:t>
            </a:r>
            <a:r>
              <a:rPr lang="th-TH" sz="2800" b="1" dirty="0" err="1" smtClean="0">
                <a:latin typeface="Angsana New" pitchFamily="18" charset="-34"/>
                <a:cs typeface="Angsana New" pitchFamily="18" charset="-34"/>
              </a:rPr>
              <a:t>ซินเตอร์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Pictures\ControlCenter4\Scan\CCF11102559_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605" y="692696"/>
            <a:ext cx="8491052" cy="4641660"/>
          </a:xfrm>
          <a:prstGeom prst="rect">
            <a:avLst/>
          </a:prstGeom>
          <a:noFill/>
        </p:spPr>
      </p:pic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เหล็กกล้าผสมต่ำ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828932"/>
          </a:xfrm>
        </p:spPr>
        <p:txBody>
          <a:bodyPr/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มีคาร์บอนผสมอยู่ประมาณ  0.8 – 1.7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และมีธาตุต่างๆผสมอยู่รวมกันไม่เกิน  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โดยทั่วไปนิยมนำไปชุบแข็งก่อนการใช้งานด้วยอุณหภูมิประมาณ  780 – 830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ใช้ทำเครื่องมือที่ใช้งานในความร้อนไม่เกิน  400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ได้แก่  รีมเม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อร์กว้าน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รู  แบบพิมพ์อัดขึ้นรูป  เครื่องมือทำเกลียว  เครื่องมือดึงเหล็ก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1317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3.1  ผลิตภัณฑ์ที่ผลิตจากเหล็กกล้าผสม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http://kintiew.exteen.com/20141120/entry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3.1\KSR-P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400" y="187466"/>
            <a:ext cx="7569200" cy="489771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28680" y="2451668"/>
            <a:ext cx="8229600" cy="3857652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เหล็กกล้าไร้สนิม(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Stainless Steel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ชื่อทั่วไป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เรียกว่าส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แตน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เลส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มีธาตุผสมโครเมียมและนิกเกิลเป็นหลัก  และมีสารอื่นเล็กน้อย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ผิวมันวาว  สดใส  ไม่เป็นสนิม  ทนร้อน  ทนการกัดกร่อนได้ดี  ไม่ทำปฏิกิริยากับสารเคมี  มีความแข็งแรงและมีความเหนียว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นิยมใช้ผลิตเป็นของใช้ในชีวิตประจำวัน เช่น อุปกรณ์เครื่องครัว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เหล็กกล้าผสมสูง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09600" y="1587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ประกอบด้วยเหล็กกล้าชนิดต่าง ๆ ดังนี้</a:t>
            </a: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48903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3500462"/>
          </a:xfrm>
        </p:spPr>
        <p:txBody>
          <a:bodyPr/>
          <a:lstStyle/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เหล็กกล้ารอบสูง (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High Speed Steel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มีธาตุผสม  ทังสเตน  โครเมียม  วาเนเดียม  คาร์บอน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มีความแข็งแรง  ทนทานต่อการเสียดสีที่รอบสูง  ทนความร้อนได้ดี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นิยมใช้ทำเครื่องมือตัดรอบสูงและเครื่องมือตัดคุณภาพสูง  เช่น  ดอกสว่าน  มีดกัด  มีดกลึง  มีดใส  ใบเลื่อยตัดเหล็ก  อุปกรณ์ทำเกลียว  และอุปกรณ์ตัดคุณภาพสูง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238328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3.2  ชุดเครื่องครัวที่ผลิตจากเหล็กกล้าไร้สนิม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http://bdstn.com/vai-tro-cua-nhom-trong-xay-dung-va-noi-that-dt82989.html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3.2\file.4203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19" y="188640"/>
            <a:ext cx="5040562" cy="503047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15719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3.3  ชุดดอกสว่านที่ผลิตจากเหล็กกล้ารอบสูง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http://www.axminster.co.uk/ig2-4-fluted-carbide-end-mill-set-504853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3.3\504853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692696"/>
            <a:ext cx="4525963" cy="4525963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667428"/>
            <a:ext cx="8229600" cy="3500462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เหล็กกล้าผสมความแข็งแรงสูง(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High Strength Alloy Steel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มีความแข็งแรง  ใช้งานได้โดยไม่ต้องชุบแข็ง  แต่ไม่กันสนิม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นิยมใช้ทำชิ้นส่วนของเครื่องจักรโดยลดขนาดให้เล็กลง  ทำให้น้ำหนักของเครื่องจักรลดลง  แต่ประสิทธิภาพการใช้งานยังคงเดิม  เช่น  ปั้นจั่น  อุปกรณ์การเกษตร  ตัวถังรถยนต์  รถใช้งานหนัก  ล้อรถไฟ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71472" y="3501008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เหล็กกล้าทนแรงดึงสูง(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High Tensile Alloy Steel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เป็นเหล็กกล้าคาร์บอนต่ำ  มีส่วนผสมของนิกเกิล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1.5 </a:t>
            </a:r>
            <a:r>
              <a:rPr lang="en-US" sz="3200" noProof="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sz="3200" noProof="0" dirty="0" smtClean="0">
                <a:latin typeface="Angsana New" pitchFamily="18" charset="-34"/>
                <a:cs typeface="Angsana New" pitchFamily="18" charset="-34"/>
              </a:rPr>
              <a:t>และโครเมียม  1.25 </a:t>
            </a:r>
            <a:r>
              <a:rPr lang="en-US" sz="3200" noProof="0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นิยมใช้ในงานที่ต้องทนแรงดึงและความแข็งแรงสูง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เช่น  ชิ้นส่วนเครื่องจักรกล  เฟืองเกียร์  เพลาส่งกำลัง  ตะขอตู้รถไฟ  ตะขอรถพ่วง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1292</Words>
  <Application>Microsoft Office PowerPoint</Application>
  <PresentationFormat>นำเสนอทางหน้าจอ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28" baseType="lpstr">
      <vt:lpstr>ชุดรูปแบบของ Office</vt:lpstr>
      <vt:lpstr>หน่วยที่  3</vt:lpstr>
      <vt:lpstr>เหล็กกล้าผสม (Alloy Steel)</vt:lpstr>
      <vt:lpstr>เหล็กกล้าผสมต่ำ</vt:lpstr>
      <vt:lpstr>ภาพที่  3.1  ผลิตภัณฑ์ที่ผลิตจากเหล็กกล้าผสม ที่มา http://kintiew.exteen.com/20141120/entry</vt:lpstr>
      <vt:lpstr>เหล็กกล้าผสมสูง</vt:lpstr>
      <vt:lpstr>งานนำเสนอ PowerPoint</vt:lpstr>
      <vt:lpstr>ภาพที่  3.2  ชุดเครื่องครัวที่ผลิตจากเหล็กกล้าไร้สนิม ที่มา http://bdstn.com/vai-tro-cua-nhom-trong-xay-dung-va-noi-that-dt82989.html</vt:lpstr>
      <vt:lpstr>ภาพที่  3.3  ชุดดอกสว่านที่ผลิตจากเหล็กกล้ารอบสูง ที่มา http://www.axminster.co.uk/ig2-4-fluted-carbide-end-mill-set-504853</vt:lpstr>
      <vt:lpstr>งานนำเสนอ PowerPoint</vt:lpstr>
      <vt:lpstr>ภาพที่  3.4  ชุดอุปกรณ์การเกษตรที่ผลิตจากเหล็กกล้าผสมความแข็งแรงสูง ที่มา http://toolforgardening.com/things-that-should-be-on-the-list-of-your-garden-supply/</vt:lpstr>
      <vt:lpstr>ภาพที่  3.5  ชิ้นส่วนเครื่องจักรกลที่ผลิตจากเหล็กกล้าทนแรงดึงสูง ที่มา http://united-gears.com/transmission-timing-gears-india.html</vt:lpstr>
      <vt:lpstr>งานนำเสนอ PowerPoint</vt:lpstr>
      <vt:lpstr>ภาพที่  3.6  ชุดเครื่องเจาะคอนกรีตที่ผลิตจากเหล็กกล้าทนการสึกหรอ ที่มา http://www.compressedaircentre.com/product/rodcraft-stone-concrete-air-hammer-with-5-chisels/</vt:lpstr>
      <vt:lpstr>งานนำเสนอ PowerPoint</vt:lpstr>
      <vt:lpstr>งานนำเสนอ PowerPoint</vt:lpstr>
      <vt:lpstr>ภาพที่  3.7  งานเหล็กสปริง ที่มา http://shop.srmclassicbikes.com/product-category/cylinder-head-and-rocker-boxes?page=16</vt:lpstr>
      <vt:lpstr>เหล็กหล่อผสม (Alloy Cast Iron)</vt:lpstr>
      <vt:lpstr>งานนำเสนอ PowerPoint</vt:lpstr>
      <vt:lpstr>ตารางที่  3.1  แสดงกลุ่มโลหะผสม</vt:lpstr>
      <vt:lpstr>ตัวอย่างการอ่านสัญลักษณ์ตามมาตรฐานผสม</vt:lpstr>
      <vt:lpstr>งานนำเสนอ PowerPoint</vt:lpstr>
      <vt:lpstr>มาตรฐานเหล็กของอเมริกา  (American Iron and Steel Institute – AISI)</vt:lpstr>
      <vt:lpstr>หลักการอ่านโค้ดมาตรฐานเหล็กอเมริกา</vt:lpstr>
      <vt:lpstr>งานนำเสนอ PowerPoint</vt:lpstr>
      <vt:lpstr>มาตรฐานอุตสาหกรรมของญี่ปุ่น (Japanese Industrial Standards – JIS)</vt:lpstr>
      <vt:lpstr>โลหะซินเตอร์</vt:lpstr>
      <vt:lpstr>ภาพที่  3.8  ตัวอย่างงานโลหะซินเตอร์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3</dc:title>
  <dc:creator>Electron_manu</dc:creator>
  <cp:lastModifiedBy>IKQ2015</cp:lastModifiedBy>
  <cp:revision>68</cp:revision>
  <dcterms:created xsi:type="dcterms:W3CDTF">2016-09-30T15:24:26Z</dcterms:created>
  <dcterms:modified xsi:type="dcterms:W3CDTF">2016-11-22T11:02:52Z</dcterms:modified>
</cp:coreProperties>
</file>