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4" r:id="rId49"/>
    <p:sldId id="303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" autoAdjust="0"/>
    <p:restoredTop sz="94660"/>
  </p:normalViewPr>
  <p:slideViewPr>
    <p:cSldViewPr>
      <p:cViewPr>
        <p:scale>
          <a:sx n="75" d="100"/>
          <a:sy n="75" d="100"/>
        </p:scale>
        <p:origin x="-162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460376"/>
            <a:ext cx="7772400" cy="1470025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หน่วยที่  4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116560"/>
            <a:ext cx="6400800" cy="17526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โลหะที่ไม่ใช่เหล็ก</a:t>
            </a:r>
            <a:endParaRPr lang="th-TH" sz="6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9029"/>
            <a:ext cx="811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52" y="6237312"/>
            <a:ext cx="539552" cy="5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0485">
            <a:off x="1067530" y="1658271"/>
            <a:ext cx="1828800" cy="121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03848" y="-171400"/>
            <a:ext cx="5482952" cy="1008112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สังกะสี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Zink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Zn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8641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เป็นโลหะอ่อนสีขาวปนน้ำเงิน  แวววาว  สวยงาม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ได้จากการนำสินแร่สังกะสีออกไซด์มาละลายในกรดกำมะถันจนได้สารละลาย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Zn  SO</a:t>
            </a:r>
            <a:r>
              <a:rPr lang="en-US" sz="2000" baseline="-25000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แล้วนำไปแยกด้วยไฟฟ้า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7.1  กก./ดม.³  จุดหลอมเหลวที่  419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ความเค้นแรงดึง  14  กก./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มม.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²  อัตราการยืดตัว  1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ที่  20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  25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ที่  90 - 160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ดัชนีการนำไฟฟ้า  15.9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เคลือบติดกับโลหะอื่นได้ดี  ทนการกัดกร่อนจากสนิม  แต่ไม่ทนกรด  เกลือ  และด่าง  ถ้าเผาให้ร้อนที่  90 - 160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จะอ่อนตัว  สามารถรีดเป็นแผ่นบางๆได้ง่าย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นิยมใช้เป็นโลหะเคลือบแผ่นเหล็กอาบสังกะสี  เคลือบเหล็กแผ่นท่อประปาท่อเดินสายไฟ  ลวดหนาม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81" y="-273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806280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4.6  โลหะสังกะสี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http://www.bolitgorlo.info/i/zn_big.png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 descr="C:\Users\Electron_manu\Desktop\Roob\4.6\zn_bi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764704"/>
            <a:ext cx="6644853" cy="382901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131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4.7 ตัวอย่างผลิตภัณฑ์จากโลหะสังกะสี 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https://sc01.alicdn.com/kf/HTB1QE9FIXXXXXcQXFXXq6xXFXXXW/</a:t>
            </a:r>
            <a:r>
              <a:rPr lang="th-TH" sz="2800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Type-of-Corrugated-Roofing-Sheet-Material-zinc.jpg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0" name="Picture 2" descr="C:\Users\Electron_manu\Desktop\Roob\4.7\Type-of-Corrugated-Roofing-Sheet-Material-zin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4218" y="116632"/>
            <a:ext cx="6408142" cy="480800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91880" y="-27384"/>
            <a:ext cx="3960440" cy="792088"/>
          </a:xfrm>
        </p:spPr>
        <p:txBody>
          <a:bodyPr>
            <a:noAutofit/>
          </a:bodyPr>
          <a:lstStyle/>
          <a:p>
            <a:pPr algn="l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เงิน (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Silver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Ag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เป็นโลหะสีขาวเงินแวววาว  สวยงาม  คงสภาพในบรรยากาศได้ดี  ไม่มัวหมองและไม่เป็นสนิม  หายาก  ราคาค่อนข้างแพง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10.5  กก./ดม.³  จุดหลอมเหลวที่  960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เป็นตัวนำไฟฟ้าและความร้อนที่ดีที่สุด  มีจุดหลอมตัวต่ำ  มีความเหนียว  ขึ้นรูปได้ทั้งการตี  การดึง  การรีด  โดยไม่มีรอยแตกปริ  ไม่เป็นสนิม  มันวาว  สะท้อนแสงได้ดี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นิยมใช้เครื่องมือวัดด้วยแสง  เช่น  กล้องโทรทรรศน์  ทำหน้าสัมผัสอุปกรณ์ไฟฟ้าคุณภาพสูง  ใช้ฉาบกระจกสะท้อนแสง  ทำเครื่องประดับ  ทำเป็นเหรียญเงินสกุลต่างๆ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2232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006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4.8  โลหะเงิน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http://investingnews.com/category/daily/resource-investing/precious-metals-investing/silver-investing/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4" name="Picture 2" descr="C:\Users\Electron_manu\Desktop\Roob\4.8\Optimized-silver-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4618" y="188640"/>
            <a:ext cx="4989282" cy="4729900"/>
          </a:xfrm>
          <a:prstGeom prst="rect">
            <a:avLst/>
          </a:prstGeom>
          <a:noFill/>
        </p:spPr>
      </p:pic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950296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4.9 ตัวอย่างผลิตภัณฑ์จากโลหะเงิน 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http://www.getty.edu/art/exhibitions/ancient_luxury/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218" name="Picture 2" descr="C:\Users\Electron_manu\Desktop\Roob\4.9\gm_327385F8V1x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2904" y="764704"/>
            <a:ext cx="8315560" cy="422274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90900" y="-243408"/>
            <a:ext cx="5698976" cy="1143000"/>
          </a:xfrm>
        </p:spPr>
        <p:txBody>
          <a:bodyPr>
            <a:normAutofit/>
          </a:bodyPr>
          <a:lstStyle/>
          <a:p>
            <a:pPr algn="l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ทองคำ (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Gold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Au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3650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เป็นโลหะสีเหลืองอร่าม  เปล่งแสงในตัวเอง  สวยงาม  ไม่มัวหมองและไม่เป็นสนิม  หายาก  ราคาสูง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19.3  กก./ดม.³  จุดหลอมเหลวที่  1063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มีความอ่อน  รีด  ดึง  ตีขึ้นรูปได้ง่าย  นำไฟฟ้านำความร้อนได้ดี  ทนต่อการกัดกร่อน  มีสีสันสวยงาม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นิยมใช้ทำเป็นสายโยงใยต่อวงจรในชุด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ไอซ๊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ตัวเล็กๆของระบบอิเล็กทรอนิกส์  ใช้ทำฟันปลอม  ทำเครื่องประดับ  เช่น  สร้อย  แหวน  นาฬิกา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273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9411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4.10  โลหะทองคำ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http://www.telegraph.co.uk/business/2016/07/14/why-is-the-gold-price-rising-five-</a:t>
            </a:r>
            <a:r>
              <a:rPr lang="th-TH" sz="2800" u="sng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u="sng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forces-driving-the-precious-me/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42" name="Picture 2" descr="C:\Users\Electron_manu\Desktop\Roob\4.10\gold-bars_1-large_trans++qVzuuqpFlyLIwiB6NTmJwfSVWeZ_vEN7c6bHu2jJnT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0379" y="548680"/>
            <a:ext cx="6849844" cy="427872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19872" y="-2304"/>
            <a:ext cx="4032448" cy="695000"/>
          </a:xfrm>
        </p:spPr>
        <p:txBody>
          <a:bodyPr>
            <a:noAutofit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ปรอท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Mercury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Hg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64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เป็นโลหะเหลว  สีบรอนซ์  มีอัตราการหดตัวขยายตัวสม่ำเสมอ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13.6  กก./ดม.³  จุดหลอมเหลวที่  -39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ดัชนีการนำไฟฟ้า  1.04  จุดกลายเป็นไอ  357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ไอปรอทถ้าสูดเข้าไปในร่างกายจะเป็นอันตรายต่อชีวิตมาก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มีความหนาแน่นสูง  นำไฟฟ้าและความร้อนได้ดี  รวมตัวกับโลหะอื่นได้(ยกเว้นเหล็ก  ทองคำขาว  นิกเกิล  ทังสเตน  และโมลิบดีนัม)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นิยมใช้ทำเทอร์โมมิเตอร์  เครื่องวัดความดันโลหิต  สวิตช์ควบคุมอุณหภูมิเครื่องเย็น  สวิตช์ควบคุมระดับของเหลว  อุปกรณ์ไฟฟ้า  เครื่องมือทางอุตสาหกรรมเคมี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273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941168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4.11  โลหะปรอท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https://www.flickr.com/photos/125932715@N07/favorites/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66" name="Picture 2" descr="C:\Users\Electron_manu\Desktop\Roob\4.11\3801757760_b00d90c2e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9425" y="476672"/>
            <a:ext cx="6298920" cy="437145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6856" y="-243408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โลหะหนัก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692696"/>
            <a:ext cx="8229600" cy="685792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โลหะหนัก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คือ  โลหะที่มีความหนาแน่นมากกว่า  5  กก./ดม.³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kg/dm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³)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500034" y="176426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h-TH" noProof="0" dirty="0" smtClean="0">
                <a:latin typeface="Angsana New" pitchFamily="18" charset="-34"/>
                <a:cs typeface="Angsana New" pitchFamily="18" charset="-34"/>
              </a:rPr>
              <a:t>เป็นโลหะสีแดงบรอนซ์  อ่อน  เหนียว  ผิวเป็นมันมีความลื่น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th-TH" noProof="0" dirty="0" smtClean="0">
                <a:latin typeface="Angsana New" pitchFamily="18" charset="-34"/>
                <a:cs typeface="Angsana New" pitchFamily="18" charset="-34"/>
              </a:rPr>
              <a:t>ถลุงสินแร่โดยผ่านกระบวนการกำจัดออกซิเจน  การไล่สารมลทินได้ทองแดง  99 </a:t>
            </a:r>
            <a:r>
              <a:rPr lang="en-US" noProof="0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noProof="0" dirty="0" smtClean="0">
                <a:latin typeface="Angsana New" pitchFamily="18" charset="-34"/>
                <a:cs typeface="Angsana New" pitchFamily="18" charset="-34"/>
              </a:rPr>
              <a:t>ผ่านเตา</a:t>
            </a:r>
            <a:r>
              <a:rPr lang="th-TH" noProof="0" dirty="0" err="1" smtClean="0">
                <a:latin typeface="Angsana New" pitchFamily="18" charset="-34"/>
                <a:cs typeface="Angsana New" pitchFamily="18" charset="-34"/>
              </a:rPr>
              <a:t>แก๊สเฟอร์เนส</a:t>
            </a:r>
            <a:r>
              <a:rPr lang="th-TH" noProof="0" dirty="0" smtClean="0">
                <a:latin typeface="Angsana New" pitchFamily="18" charset="-34"/>
                <a:cs typeface="Angsana New" pitchFamily="18" charset="-34"/>
              </a:rPr>
              <a:t>ได้ทองแดง  99.8 </a:t>
            </a:r>
            <a:r>
              <a:rPr lang="en-US" noProof="0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noProof="0" dirty="0" smtClean="0">
                <a:latin typeface="Angsana New" pitchFamily="18" charset="-34"/>
                <a:cs typeface="Angsana New" pitchFamily="18" charset="-34"/>
              </a:rPr>
              <a:t>ผ่านกรรมวิธีทางไฟฟ้าได้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ทองแดง  99.8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ความหนาแน่น  8.9  กก./ดม.³  จุดหลอมเหลว  1083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ค่าความเค้นแรงดึง  20 – 36  กก./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มม.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²  ถ้าเป็นเส้นลวดความเค้นแรงดึงสูงถึง  60 กก./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มม.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²  อัตราการยืดตัว  35 – 50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(ลวดเส้นเล็ก  2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 ดัชนีการนำไฟฟ้า  56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มีคุณสมบัติยืดตัว  ตีขึ้นรูป  และรีดเป็นแผ่นบางๆได้ดี  นำไฟฟ้าและความร้อนดีมาก  ทนกรด  ทนน้ำทะเล  ทนการเสียดสีได้ดี  กลึง  ตัด  เจาะได้ง่าย  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สนิมของทองแดงมีสีเขียว  เมื่อเข้าสู่ร่างกายจะเป็นอันตรายได้ 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ใช้ทำสายไฟฟ้า  อุปกรณ์ไฟฟ้า  ชิ้นส่วนอุปกรณ์ความร้อน  อุปกรณ์คอมพิวเตอร์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นิยมใช้รองจากเหล็ก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endParaRPr kumimoji="0" lang="th-TH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500034" y="1192762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ทองแดง(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Copper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: Cu</a:t>
            </a: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21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99792" y="-90264"/>
            <a:ext cx="4906888" cy="926976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โครเมียม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Chromium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Cr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0199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สีเทาเงิน  เป็นมันวาว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6.8  กก./ดม.³  จุดหลอมเหลวที่  1900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ดัชนีการนำไฟฟ้า  36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มีความแข็ง  ทนการกัดกร่อน  และทนแรงกระแทกได้ดี 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ใช้ผสมในเนื้อเหล็กหรือชุบผิวเหล็กเพื่อเพิ่มความแข็งแรง  เพิ่มความแวววาว  และป้องกันการเป็นสนิม  มักใช้ในงานอุตสาหกรรมเคมี  และอุตสาหกรรมฟอกหนัง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273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166320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4.12  โลหะโครเมียม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https://simple.wikipedia.org/wiki/Chromium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290" name="Picture 2" descr="C:\Users\Electron_manu\Desktop\Roob\4.12\Chromi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282" y="116632"/>
            <a:ext cx="5111998" cy="511199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950296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4.13  ตัวอย่างผลิตภัณฑ์จากโลหะโครเมียม 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http://www.sritongec.com/products.php?Id=5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4" name="Picture 2" descr="C:\Users\Electron_manu\Desktop\Roob\4.13\chromium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8330" y="209738"/>
            <a:ext cx="7030054" cy="471013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50912" y="-2342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ทังสเตน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Tungsten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หรือ 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วุล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เฟรม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Wulfram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: W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094916"/>
            <a:ext cx="8229600" cy="52864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เป็นโลหะสีขาวลักษณะคล้ายเงิน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19.3  กก./ดม.³  จุดหลอมเหลวที่  3337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ดัชนีการนำไฟฟ้า  18.2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มีจุดหลอมตัวสูงที่สุด  ทนการกัดกร่อน  นำไฟฟ้า  และนำความร้อนได้ดี  มีความคงทนและคงสภาพได้ดีที่อุณหภูมิสูง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นิยมใช้ทำ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ใส้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หลอดไฟฟ้า  ตัวต้านทานไฟฟ้า  อุปกรณ์อิเล็กทรอนิกส์  อุปกรณ์ทนความร้อนสูง  ใช้ผสมในเนื้อเหล็กเพื่อทำเหล็กไร้สนิม  เหล็กรอยสูง  เหล็กเครื่องมือ  โลหะแข็ง  โลหะคมตัดทนความร้อนสูง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4.14  โลหะทังสเตน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http://www.tungsten.com/materials/tungsten/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4338" name="Picture 2" descr="C:\Users\Electron_manu\Desktop\Roob\4.14\tungsten-raw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9526" y="620688"/>
            <a:ext cx="5874802" cy="470160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131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4.15  ตัวอย่างผลิตภัณฑ์จากโลหะทังสเตน 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http://tangentindinc.com/applications/electronic-component-pottingencapsulating.html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362" name="Picture 2" descr="C:\Users\Electron_manu\Desktop\Roob\4.15\istock_000004558327medi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194" y="95154"/>
            <a:ext cx="6696174" cy="506203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77480" y="-76022"/>
            <a:ext cx="4834880" cy="912734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นิกเกิล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Nickel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Ni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720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เป็นโลหะสีขาวคล้ายเงิน  ผิวขัดขึ้นมันได้สวยงาม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8.5  กก./ดม.³  จุดหลอมเหลวที่  1450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ดัชนีการนำไฟฟ้า  11.1  อบเหนียว  40 – 50  กก./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มม.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²  รีดผิวแข็ง  70 – 80  กก./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มม.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² 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มีความเหนียว  แข็ง  ทนความร้อน  ทนการกัดกร่อน  ไม่ทำปฏิกิริยากับสารเคมีความต้านทานสูง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นิยมใช้ทำภาชนะบรรจุสารเคมี  อุปกรณ์และชิ้นส่วนของเครื่องยนต์  ตัวต้านทานไฟฟ้า  อุปกรณ์ดามและต่อกระดูกในทางการแพทย์  ใช้ผสมเนื้อเหล็กเพื่อให้เหล็กแข็ง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57" y="40791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72082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4.16  โลหะนิกเกิล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https://en.wikipedia.org/wiki/Nickel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6386" name="Picture 2" descr="C:\Users\Electron_manu\Desktop\Roob\4.16\Nickel_chun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34143"/>
            <a:ext cx="4537056" cy="4779033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653136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4.17  ตัวอย่างผลิตภัณฑ์จากโลหะนิกเกิล 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http://brass-fasteners.alka-brass-inserts.com/brass-nickel-plated-fasteners.htm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411" name="Picture 3" descr="C:\Users\Electron_manu\Desktop\Roob\4.16\brass-nickel-plated-fastener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0011" r="2403" b="19625"/>
          <a:stretch/>
        </p:blipFill>
        <p:spPr bwMode="auto">
          <a:xfrm>
            <a:off x="755576" y="864096"/>
            <a:ext cx="7483588" cy="342900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15816" y="-99392"/>
            <a:ext cx="3888432" cy="864096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โคบอลต์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Cobalt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Co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10434"/>
            <a:ext cx="8229600" cy="321471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เป็นโลหะสีขาวอมชมพูปนเทา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8.6  กก./ดม.³  จุดหลอมเหลวที่  1490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มีความเหนียวมาก  แข็งแรง  ทนต่อการกัดกร่อน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นิยมใช้เป็นวัสดุประสานในการทำโลหะแข็ง  ผสมในเนื้อเหล็กเพื่อทำแม่เหล็กถาวร  ใช้ทำเครื่องมือตัดความเร็วสูงโลหะ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คาร์ไบด์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365104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4.1  ผลิตภัณฑ์จากทองแดง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http://www.nakornlaungtechnology.com/aboutus.html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C:\Users\Electron_manu\Desktop\Roob\4.1\pic_about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7796" y="908720"/>
            <a:ext cx="8288408" cy="312591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878288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4.18  โลหะโคบอลต์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https://en.wikipedia.org/wiki/Cobalt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8434" name="Picture 2" descr="C:\Users\Electron_manu\Desktop\Roob\4.17\Kobalt_electrolytic_and_1cm3_cub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6537" t="15528" r="4636" b="10583"/>
          <a:stretch/>
        </p:blipFill>
        <p:spPr bwMode="auto">
          <a:xfrm>
            <a:off x="990600" y="932160"/>
            <a:ext cx="7099300" cy="393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17440" y="-99392"/>
            <a:ext cx="5050904" cy="84527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โมลิบดีนัม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Molybdenum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Mo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90872" y="1412776"/>
            <a:ext cx="8229600" cy="321471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เป็นโลหะสีขาวเงิน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10.2  กก./ดม.³  จุดหลอมเหลวที่  2622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มีความเหนียว  ทนแรงดึง  ทนความร้อนได้ดี  เป็นโลหะหล่อลื่น  รีดเป็นแผ่นและดัดโค้งงอได้ดี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นิยมใช้ผสมสารหล่อลื่น  ใช้ผสมทำโลหะแข็ง  ใช้เป็นตัวเร่งปฏิกิริยาในการกลั่นน้ำมัน  ใช้ทำตัวอิเล็กโทรดในหลอดรังสีเอกซเรย์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4.19  โลหะโมลิบดีนัม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http://www.vanderkrogt.net/elements/element.php?sym=Mo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9458" name="Picture 2" descr="C:\Users\Electron_manu\Desktop\Roob\4.18\molybdenite(trinity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13462"/>
            <a:ext cx="5904656" cy="482770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05472" y="-27384"/>
            <a:ext cx="4474840" cy="701262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วาเนเดียม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Vanadium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V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21471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เป็นโลหะสีเทาคล้ายเหล็ก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5.7  กก./ดม.³  จุดหลอมเหลวที่  1715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ทนกรด  ทนแรงดึง  ทนความร้อนได้สูง  มีความแข็งมาก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นิยมใช้ผสมในเนื้อเหล็กเพื่อเพิ่มคุณภาพด้านความแข็งแรงคงทน  ความเหนียว  การทนต่อแรงดึงสูง  ทนอุณหภูมิสูง  ทนการกัดกร่อน</a:t>
            </a: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lectron_manu\Desktop\Roob\4.19\vanadium-crystals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3316" y="116632"/>
            <a:ext cx="5088964" cy="5088964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166320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4.20  โลหะวาเนเดียม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http://images-of-elements.com/vanadium.php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77480" y="-27384"/>
            <a:ext cx="4186808" cy="770428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แทนทาลัม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Tantalum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Ta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786214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เป็นโลหะสีเทาเงิน  ราคาถูก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16.6  กก./ดม.³  จุดหลอมเหลวที่  3030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ทนความร้อนได้สูง  นำไฟฟ้าและความร้อนได้ดี  ทนต่อการกัดกร่อนของสนิมได้ดีมาก  ทนกรดและสารเคมี(ยกเว้นกรด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ฟลู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โอริก)  สามารถดูดซับแก๊สต่างๆ ได้ดี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นิยมใช้ทำตัวเก็บประจุในงานไฟฟ้า  อิเล็กทรอนิกส์  ใช้ผสมในเนื้อเหล็กร่วมกับโลหะอื่น  ทำชิ้นส่วนเครื่องมือ  เครื่องจักร  เครื่องมือตัดเจาะชนิดพิเศษ  ชิ้นส่วนเครื่อง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เอทร์ไบน์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เครื่องบินไอพ่น  ยานอวกาศ  ยุทโธปกรณ์  อุปกรณ์เตาปรมาณู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57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25144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4.21  โลหะแทนทาลัม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http://images-of-elements.com/tantalum.php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1506" name="Picture 2" descr="C:\Users\Electron_manu\Desktop\Roob\4.20\tantalum-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5761" b="16682"/>
          <a:stretch/>
        </p:blipFill>
        <p:spPr bwMode="auto">
          <a:xfrm>
            <a:off x="1692250" y="764704"/>
            <a:ext cx="5688062" cy="3842659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75856" y="-81144"/>
            <a:ext cx="4042792" cy="77384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แคดเมียม (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Cadmium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Cd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78621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เป็นโลหะผิวด้าน  สีขาวเทา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8.6  กก./ดม.³  จุดหลอมเหลวที่  320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มีความแข็ง  ทนต่อการกัดกร่อนได้ดี  จุดหลอมเหลวต่ำ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นิยมใช้ในงานชุบผิวเครื่องมือกล  เครื่องมือวัด  ชุบผิวอลูมิเนียม  ใช้ผสมนิกเกิล  ทำโลหะแบ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ริ่ง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ทำแผ่นธาตุแบตเตอรี่นิกเกิล-แคดเมียม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72082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4.22  โลหะแคดเมียม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http://images-of-elements.com/cadmium.php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2530" name="Picture 2" descr="C:\Users\Electron_manu\Desktop\Roob\4.21\cadmiu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2646" b="9994"/>
          <a:stretch/>
        </p:blipFill>
        <p:spPr bwMode="auto">
          <a:xfrm>
            <a:off x="1816406" y="764704"/>
            <a:ext cx="5491898" cy="424847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31840" y="-6864"/>
            <a:ext cx="3960440" cy="627552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ทองคำขาว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Platinum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Pt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786214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เป็นโลหะสีขาว  เป็นมันวาว  ไม่เป็นสนิม  มีน้ำหนักมากที่สุด  หายากและราคาแพง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21.5  กก./ดม.³  จุดหลอมเหลวที่  1770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เป็นตัวนำไฟฟ้าที่ดี  ทนความร้อนได้สูง  ทนการกัดกร่อนและปฏิกิริยาเคมี  ดึงเป็นเส้นเล็กๆและรีดเป็นแผ่นบางๆได้ดี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นิยมใช้ทำชิ้นส่วนวงจรและอุปกรณ์ไฟฟ้า  รีเลย์  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เทอร์โมคัปเปิล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เครื่องมือแพทย์  ฟันปลอม  ตัวอุดฟัน  เครื่องประดับ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19872" y="-162272"/>
            <a:ext cx="5266928" cy="1143000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ตะกั่ว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Lead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Pb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6412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เป็นโลหะหนัก  มีความอ่อน  นิ่ม  เหนียว  และลื่น  ทนการกัดกร่อนได้ดี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ได้จากการนำสินแร่ตะกั่วมาถลุงในเตาสูง  และนำมาแยกด้วยไฟฟ้า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11.2  กก./ดม.³  จุดหลอมเหลวที่  237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ความเค้นแรงดึง  1.5 – 2.0  กก./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มม.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²  อัตราการยืดตัว  30 – 50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ดัชนีการนำไฟฟ้า  4.8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มีคุณสมบัติทนต่อการกัดกร่อน  หลอมละลายและเทลงแบบได้ง่าย  ประสานโลหะอื่น  และยืดตัวได้ดี  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สารประกอบตะกั่วเป็นพิษต่อร่างกาย   ถ้าสะสมในปริมาณมากอาจเป็นอันตรายถึงชีวิต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ใช้ทำเซลล์และขั้วแบตเตอรี่  โลหะบัดกรี  โลหะหุ้มสายเคเบิ้ล  หัวกระสุนปืน  โลหะฟิวส์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97" y="-273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94312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4.23  โลหะทองคำขาว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http://www.shapeways.com/materials/platinum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3554" name="Picture 2" descr="C:\Users\Electron_manu\Desktop\Roob\4.22\platinum-top-crystal-r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1368" y="728518"/>
            <a:ext cx="5808890" cy="435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65920" y="-24"/>
            <a:ext cx="4618856" cy="620712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พลวง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Antimony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Sb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3568" y="620688"/>
            <a:ext cx="8229600" cy="250033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เป็นโลหะสีขาวคล้ายเงิน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6.6  กก./ดม.³  จุดหลอมเหลวที่  630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มีความแข็ง  เปราะ  เมื่อผสมกับโลหะอื่นจะช่วยเพิ่มความแข็ง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นิยมใช้ผสมทำโลหะแบ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ริ่ง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แผ่นธาตุแบตเตอรี่  โลหะบัดกรี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794524" y="2999802"/>
            <a:ext cx="5166316" cy="645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แมงกานีส (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Manganese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: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Mn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712172" y="3566176"/>
            <a:ext cx="8229600" cy="2786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เป็นโลหะสีขาวเทา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มีความหนาแน่น  7.4  กก./ดม.³  จุดหลอมเหลวที่  1250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º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C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มีความแข็ง  เปราะ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นิยมใช้ผสมในเนื้อเหล็กเพื่อควบคุมการแยกตัว</a:t>
            </a:r>
            <a:r>
              <a:rPr kumimoji="0" lang="th-TH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ของก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รา</a:t>
            </a:r>
            <a:r>
              <a:rPr kumimoji="0" lang="th-TH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ไฟต์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ผสมอลูมิเนียมเพื่อเพิ่มความแข้งแรง  ใช้ทำปุ๋ยเคมี  ทำปลั๊กหุ้มลวดเชื่อไฟฟ้า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ฯลฯ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7" y="-24071"/>
            <a:ext cx="676275" cy="65190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7" y="2993119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869160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4.24  โลหะพลวง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https://en.wikipedia.org/wiki/Antimony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4578" name="Picture 2" descr="C:\Users\Electron_manu\Desktop\Roob\4.23\Antimony-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869" t="9401" r="3536" b="6342"/>
          <a:stretch/>
        </p:blipFill>
        <p:spPr bwMode="auto">
          <a:xfrm>
            <a:off x="2195399" y="743473"/>
            <a:ext cx="4680857" cy="4125687"/>
          </a:xfrm>
          <a:prstGeom prst="rect">
            <a:avLst/>
          </a:prstGeom>
          <a:noFill/>
        </p:spPr>
      </p:pic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25144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4.25  โลหะแมงกานีส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http://gulfmanganese.com/index.php/manganese/img-manganese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5602" name="Picture 2" descr="C:\Users\Electron_manu\Desktop\Roob\4.24\manganese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7704" y="764704"/>
            <a:ext cx="5174812" cy="381642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05272" y="546"/>
            <a:ext cx="3682752" cy="69215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บิสมัท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Bismuth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Bi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34276" y="692696"/>
            <a:ext cx="8229600" cy="314327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เป็นโลหะสีค่อนข้างแดง  เม็ดเล็กๆ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9.8  กก./ดม.³  จุดหลอมเหลวที่  279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มีความแข็ง  เปราะ  จุดหลอมเหลวต่ำ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นิยมใช้ผสมกับโลหะอื่นเพื่อทำฟิวส์  โคมไฟ  โลหะบัดกรี  ของเด็กเล่น  ใช้เป็นส่วนผสมในยารักษาโรคต่างๆ  เป็นตัวประสานระหว่างแก้วกับโลหะ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061868" y="3501008"/>
            <a:ext cx="4878284" cy="8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เยอรมันเนียม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Germaniun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: Gs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662880" y="4214248"/>
            <a:ext cx="8229600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เป็นโลหะก้อนผลึกใหญ่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เป็นสารกึ่งตัวนำไฟฟ้า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นิยมใช้ทำทรานซิสเตอร์ซึ่งใช้กับอุปกรณ์ไฟฟ้า  อิเล็กทรอนิกส์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เช่น  วิทยุ  โทรทัศน์  เครื่องเสียง  คอมพิวเตอร์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ฯลฯ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676275" cy="65190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1" y="364502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720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4.26  โลหะบิสมัท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https://www.reddit.com/r/stevenuniverse/comments/4w67bg/bismuth_quarantine_thread/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6626" name="Picture 2" descr="C:\Users\Electron_manu\Desktop\Roob\4.25\bismuth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7835" r="16863" b="3351"/>
          <a:stretch/>
        </p:blipFill>
        <p:spPr bwMode="auto">
          <a:xfrm>
            <a:off x="2387599" y="116632"/>
            <a:ext cx="4483101" cy="497631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72082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4.27  โลหะเยอรมันเนียม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http://images-of-elements.com/germanium.php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7650" name="Picture 2" descr="C:\Users\Electron_manu\Desktop\Roob\4.26\germanium-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7257"/>
          <a:stretch/>
        </p:blipFill>
        <p:spPr bwMode="auto">
          <a:xfrm>
            <a:off x="2267744" y="816528"/>
            <a:ext cx="4487530" cy="4161872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55776" y="-99392"/>
            <a:ext cx="3178696" cy="907604"/>
          </a:xfrm>
        </p:spPr>
        <p:txBody>
          <a:bodyPr>
            <a:norm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โลหะเบา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620688"/>
            <a:ext cx="8229600" cy="685792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โลหะเบา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คือ  โลหะที่มีความหนาแน่นไม่เกิน  5  กก./ดม.³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kg/dm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³)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500034" y="1645900"/>
            <a:ext cx="8229600" cy="4786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h-TH" noProof="0" dirty="0" smtClean="0">
                <a:latin typeface="Angsana New" pitchFamily="18" charset="-34"/>
                <a:cs typeface="Angsana New" pitchFamily="18" charset="-34"/>
              </a:rPr>
              <a:t>เป็นโลหะเบาสีเงิน  ผิวละเอียด  สวยงาม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th-TH" noProof="0" dirty="0" smtClean="0">
                <a:latin typeface="Angsana New" pitchFamily="18" charset="-34"/>
                <a:cs typeface="Angsana New" pitchFamily="18" charset="-34"/>
              </a:rPr>
              <a:t>ได้จากการนำสินแร่ออกไซด์มาสกัด  และนำไปอบไล่น้ำในเตาหมุนที่อุณหภูมิ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1300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จะได้อลูมิเนียมออกไซด์  นำไปแยกด้วยเตาไฟฟ้าที่อุณหภูมิ 900 - 950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จะได้อลูมิเนียมบริสุทธิ์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ความหนาแน่น  2.7  กก./ดม.³  จุดหลอมเหลว  658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ค่าความเค้นแรงดึง  9 – 12  กก./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มม.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²  อบเหนียว  7  กก./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มม.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²  รีดแข็ง  13 – 20  กก./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มม.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²  อัตราการยืดตัว  3 – 35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ดัชนีการนำไฟฟ้า  38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น้ำหนักเบา  มีความเหนียว  หลอมละลายได้ง่าย  ทนการกัดกร่อนของบรรยากาศ  นำฟ้าได้ดีรองจากทองแดง  นำความร้อนได้ดี  ขึ้นรูปง่าย  ทั้งการหล่อ  อัด  รีด  ดึง  ตัด  เจาะ  กลึง  กัด  ใส  แต่ทนแรงดัดงอได้น้อย  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ใช้ทำชิ้นส่วนเครื่องบิน  ยานอวกาศ  แผ่นหลังคา กรอบประตู  หน้าต่าง เป็นวัสดุประดับ  วัสดุหีบห่อ  เครื่องครัว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endParaRPr kumimoji="0" lang="th-TH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500034" y="1120754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อลูมิเนียม(</a:t>
            </a:r>
            <a:r>
              <a:rPr lang="en-US" sz="3200" b="1" dirty="0" err="1" smtClean="0">
                <a:latin typeface="Angsana New" pitchFamily="18" charset="-34"/>
                <a:cs typeface="Angsana New" pitchFamily="18" charset="-34"/>
              </a:rPr>
              <a:t>Aluminium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: Al</a:t>
            </a: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12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4.28  โลหะอลูมิเนียม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http://www.tpa.or.th/writer/read_this_book_topic.php?bookID=1818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8674" name="Picture 2" descr="C:\Users\Electron_manu\Desktop\Roob\4.27\alumini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9752" y="732757"/>
            <a:ext cx="4608512" cy="434365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00644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4.29 ตัวอย่างผลิตภัณฑ์จากโลหะอลูมิเนียม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http://www.dhk.be/section/aluminium-fr/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9698" name="Picture 2" descr="C:\Users\Electron_manu\Desktop\Roob\4.27\profils-alumini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2" y="764704"/>
            <a:ext cx="5904656" cy="4294295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13176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4.2  โลหะตะกั่ว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http://www.ndiver.com/products/3kg-Lead-Filled-Bags.html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Electron_manu\Desktop\Roob\4.2\lead_shot__08336_zo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3702" y="683136"/>
            <a:ext cx="6198998" cy="453766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49288" y="-74312"/>
            <a:ext cx="5266928" cy="767008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แมกนีเซียม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Magnesium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Mg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2922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เป็นโลหะเบามาก  ประมาณ  2/3  เท่าของอลูมิเนียม  มีความแข็งแรงน้อย  ใช้เป็นโลหะหลักไม่ได้  แต่เมื่อผสมกับโลหะอื่น  จะสามารถเพิ่มคุณสมบัติให้โลหะอื่นได้  ลุกเป็นไฟได้เองในอากาศ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ได้จากการนำสินแร่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แมกนี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ไซด์  และ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โดโลไมต์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มาหลอมและแยกด้วยไฟฟ้า  ให้สารประกอบแมกนีเซียมที่มีน้ำหนักเบาลอยตัวขึ้น  และดักออกมาหลอมกับเกลือเพื่อแยกสารเจือปนจะได้แมกนีเซียมบริสุทธิ์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มีน้ำหนักเบา  ผสมกับโลหะอื่น  เช่น  อลูมิเนียม  เหล็ก  แมงกานีส  ซิลิกอน  ทองแดง  เพื่อลดน้ำหนัก  เพิ่มความแข็งแรง  เพิ่มความสวยงาม  ทนการเสียดสี  ทนการกัดกร่อน  ทนการสึกหรอที่อุณหภูมิสูง  กลังขึ้นรูปได้ง่าย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นิยมใช้ผสมในโลหะสำหรับทำล้อรถยนต์  ทำชิ้นส่วนเครื่องบิน  ยานอวกาศ  ชิ้นส่วนเครื่องจักร  เครื่องยนต์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01776"/>
            <a:ext cx="8229600" cy="1235536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4.30  โลหะแมกนีเซียม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https://www.emaze.com/@ALLFLROF/Magnesium/FoodandNutrition-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22" name="Picture 2" descr="C:\Users\Electron_manu\Desktop\Roob\4.28\magnesium-viktig-mineral-norra-cyper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8618" t="4589" r="9522"/>
          <a:stretch/>
        </p:blipFill>
        <p:spPr bwMode="auto">
          <a:xfrm>
            <a:off x="1841500" y="692696"/>
            <a:ext cx="5219700" cy="425865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Electron_manu\Desktop\Roob\4.29\WheelsTires0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9566" t="4999" r="14000" b="2953"/>
          <a:stretch/>
        </p:blipFill>
        <p:spPr bwMode="auto">
          <a:xfrm>
            <a:off x="1943100" y="174505"/>
            <a:ext cx="5293196" cy="4780951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13176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4.31  ตัวอย่างผลิตภัณฑ์จากโลหะแมกนีเซียม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http://s302.photobucket.com/user/tparnell8/media/WheelsTires002.jpg.html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49288" y="-74312"/>
            <a:ext cx="4330824" cy="911024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ไททาเนียม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Titanium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Ti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06896" y="908720"/>
            <a:ext cx="8229600" cy="514353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เป็นโลหะสีขาวเหมือนเงิน  มีความแข็งแรง  ทนแรงดึง  ทนการกัดกร่อนได้ดี  ทนอุณหภูมิได้สูง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ได้จากการถลุงสินแร่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อิล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เม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ไนต์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และรู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ไทล์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มาลดออกซิเจนด้วยผงแมกนีเซียม  จะได้ผงไททาเนียม  นำผงไททาเนียมมาหลอมในสุญญากาศหรือคลุมด้วยก๊าซเฉื่อย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ความหนาแน่น  4.51  กก./ดม.³  จุดหลอมเหลว  1700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 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มีความแข็งแรง น้ำหนักเบา  ทนแรงดึงได้สูง  ทนการกัดกร่อน  ทนการสึกหรอ  ทนการเสียดสี  และทนอุณหภูมิได้ถึง  400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นิยมใช้ทำชิ้นส่วนเครื่องบิน  ยานอวกาศ ชิ้นส่วนของเครื่อง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เทอร์ไบน์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ในเครื่องบินไอพ่น  ในเครื่องต้นกำลังผลิตกระแสไฟฟ้า  ชิ้นส่วนงานศัลยกรรมกระดูก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929206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4.32  โลหะไททาเนียม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http://images-of-elements.com/titanium.php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2770" name="Picture 2" descr="C:\Users\Electron_manu\Desktop\Roob\4.30\titanium-crysta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3160" b="15071"/>
          <a:stretch/>
        </p:blipFill>
        <p:spPr bwMode="auto">
          <a:xfrm>
            <a:off x="1691680" y="786460"/>
            <a:ext cx="5688632" cy="408270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4.33  ตัวอย่างผลิตภัณฑ์จากโลหะไททาเนียม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http://www.cycleworld.com/ncr-ducati-titanium-parts-custom-motorcycles#page-2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3794" name="Picture 2" descr="C:\Users\Electron_manu\Desktop\Roob\4.31\titanium-flyers-tech08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730820"/>
            <a:ext cx="6312367" cy="421034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5232" y="71992"/>
            <a:ext cx="5454348" cy="647494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เบริลเลียม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Beryllium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Be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273630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น้ำหนักเบา  มีความแข็งแรงสูง  ทนการกัดกร่อนได้ดีแต่ยืดตัวได้น้อย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  1.85  กก./ดม.³  จุดหลอมเหลว 1285 °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นิยมใช้เป็นโลหะผสมในงานที่ต้องการน้ำหนักเบา  แต่ต้องการความแข็งแรงสูง โลหะผสมที่แพร่หลายมากที่สุด คือ บรอนซ์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ที่มีส่วนผสมของเบริลเลียมกับทองแดง</a:t>
            </a: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773836" y="3501008"/>
            <a:ext cx="5454348" cy="647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เซอร์โคเนียม (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Zirconium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: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Zr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485804" y="4005064"/>
            <a:ext cx="8229600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น้ำหนักเบา  ทนการกัดกร่อนของอากาศ  กรด  น้ำทะเลได้ดี  และทนอุณหภูมิได้สูง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เป็นโลหะที่มีจุดหลอมเหลว  1852 </a:t>
            </a:r>
            <a:r>
              <a:rPr lang="th-TH" sz="3200" baseline="30000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°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จุดเดือด  4377  °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C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นิยมใช้ทำชิ้นส่วนในงานศัลยกรรม  อุปกรณ์ในเตาปรมาณู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ฯลฯ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6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676275" cy="65190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14366" y="5022304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4.34  โลหะเบริลเลียม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http://www.knowsumo.com/uses-of-beryllium/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4818" name="Picture 2" descr="C:\Users\Electron_manu\Desktop\Roob\4.32\Berylli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5836" y="692696"/>
            <a:ext cx="7306564" cy="4395356"/>
          </a:xfrm>
          <a:prstGeom prst="rect">
            <a:avLst/>
          </a:prstGeom>
          <a:noFill/>
        </p:spPr>
      </p:pic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5094312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4.35  โลหะเซอร์โคเนียม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http://periodictable.com/Elements/040/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5842" name="Picture 2" descr="C:\Users\Electron_manu\Desktop\Roob\4.33\s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3768" y="764704"/>
            <a:ext cx="4354634" cy="4354634"/>
          </a:xfrm>
          <a:prstGeom prst="rect">
            <a:avLst/>
          </a:prstGeom>
          <a:noFill/>
        </p:spPr>
      </p:pic>
      <p:pic>
        <p:nvPicPr>
          <p:cNvPr id="8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65304"/>
            <a:ext cx="647253" cy="69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869160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4.3  ตัวอย่างผลิตภัณฑ์จากโลหะตะกั่ว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http://openbuildspartstore.com/8mm-metric-acme-lead-screw/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Users\Electron_manu\Desktop\Roob\4.3\DSC03575__26013.1394590131.1280.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777360" cy="4024056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09528" y="-27384"/>
            <a:ext cx="4330824" cy="792088"/>
          </a:xfrm>
        </p:spPr>
        <p:txBody>
          <a:bodyPr>
            <a:noAutofit/>
          </a:bodyPr>
          <a:lstStyle/>
          <a:p>
            <a:pPr algn="l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ดีบุก (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Tin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Sn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8641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สีขาวบรอนซ์เงิน  แวววาว  สวยงาม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ได้จากการถลุงสินแร่ดีบุกในเตาสูง  และทำให้บริสุทธิ์ด้วยกรรมวิธีทางไฟฟ้าหรือเคมี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มีความหนาแน่น  7.3  กก./ดม.³  จุดหลอมเหลวที่  232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º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ความเค้นแรงดึง  5  กก./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มม.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²  อัตราการยืดตัว  40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ดัชนีการนำไฟฟ้า  8.33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มีความอ่อน  รีดเป็นแผ่นบางๆได้ดี  เป็นตัวนำไฟฟ้าที่ดี  ทนต่อการกัดกร่อน  ไม่ทำปฏิกิริยากับกรดในอาหาร  จุดหลอมตัวต่ำ  หล่อขึ้นรูปได้ดี  เกาะติดผิวงานที่เป็นโลหะอื่นได้ดี</a:t>
            </a:r>
          </a:p>
          <a:p>
            <a:pPr>
              <a:buFontTx/>
              <a:buChar char="-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นิยมใช้เคลือบผิวท่อวัสดุอุปกรณ์ไฟฟ้าอิเล็กทรอนิกส์  เคลือบผิวภาชนะบรรจุอาหาร  เคลือบผิวเหล็กแผ่นทำวัสดุบัดกรี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22304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4.4  โลหะดีบุก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https://www.thinglink.com/scene/627601460586086401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 descr="C:\Users\Electron_manu\Desktop\Roob\4.4\tin_bar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7945" y="764704"/>
            <a:ext cx="7053856" cy="428781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797152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ภาพที่  4.5 ตัวอย่างผลิตภัณฑ์จากโลหะดีบุก</a:t>
            </a:r>
            <a:br>
              <a:rPr lang="th-TH" sz="2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800" u="sng" dirty="0" smtClean="0">
                <a:latin typeface="Angsana New" pitchFamily="18" charset="-34"/>
                <a:cs typeface="Angsana New" pitchFamily="18" charset="-34"/>
              </a:rPr>
              <a:t>https://www.thinglink.com/scene/627601460586086401</a:t>
            </a:r>
            <a:endParaRPr lang="th-TH" sz="28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 descr="C:\Users\Electron_manu\Desktop\Roob\4.5\bl11_tin_jpg_2401545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3329" y="764704"/>
            <a:ext cx="6401298" cy="3983030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2645</Words>
  <Application>Microsoft Office PowerPoint</Application>
  <PresentationFormat>นำเสนอทางหน้าจอ (4:3)</PresentationFormat>
  <Paragraphs>172</Paragraphs>
  <Slides>58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58</vt:i4>
      </vt:variant>
    </vt:vector>
  </HeadingPairs>
  <TitlesOfParts>
    <vt:vector size="59" baseType="lpstr">
      <vt:lpstr>ชุดรูปแบบของ Office</vt:lpstr>
      <vt:lpstr>หน่วยที่  4</vt:lpstr>
      <vt:lpstr>โลหะหนัก</vt:lpstr>
      <vt:lpstr>ภาพที่  4.1  ผลิตภัณฑ์จากทองแดง ที่มา http://www.nakornlaungtechnology.com/aboutus.html</vt:lpstr>
      <vt:lpstr>ตะกั่ว (Lead) : Pb</vt:lpstr>
      <vt:lpstr>ภาพที่  4.2  โลหะตะกั่ว ที่มา http://www.ndiver.com/products/3kg-Lead-Filled-Bags.html</vt:lpstr>
      <vt:lpstr>ภาพที่  4.3  ตัวอย่างผลิตภัณฑ์จากโลหะตะกั่ว ที่มา http://openbuildspartstore.com/8mm-metric-acme-lead-screw/</vt:lpstr>
      <vt:lpstr>ดีบุก (Tin) : Sn</vt:lpstr>
      <vt:lpstr>ภาพที่  4.4  โลหะดีบุก ที่มา https://www.thinglink.com/scene/627601460586086401</vt:lpstr>
      <vt:lpstr>ภาพที่  4.5 ตัวอย่างผลิตภัณฑ์จากโลหะดีบุก ที่มา https://www.thinglink.com/scene/627601460586086401</vt:lpstr>
      <vt:lpstr>สังกะสี (Zink) : Zn</vt:lpstr>
      <vt:lpstr>ภาพที่  4.6  โลหะสังกะสี ที่มา http://www.bolitgorlo.info/i/zn_big.png</vt:lpstr>
      <vt:lpstr>ภาพที่  4.7 ตัวอย่างผลิตภัณฑ์จากโลหะสังกะสี  ที่มา https://sc01.alicdn.com/kf/HTB1QE9FIXXXXXcQXFXXq6xXFXXXW/ Type-of-Corrugated-Roofing-Sheet-Material-zinc.jpg</vt:lpstr>
      <vt:lpstr>เงิน (Silver) : Ag</vt:lpstr>
      <vt:lpstr>ภาพที่  4.8  โลหะเงิน ที่มา http://investingnews.com/category/daily/resource-investing/precious-metals-investing/silver-investing/</vt:lpstr>
      <vt:lpstr>ภาพที่  4.9 ตัวอย่างผลิตภัณฑ์จากโลหะเงิน  ที่มา http://www.getty.edu/art/exhibitions/ancient_luxury/</vt:lpstr>
      <vt:lpstr>ทองคำ (Gold) : Au</vt:lpstr>
      <vt:lpstr>ภาพที่  4.10  โลหะทองคำ ที่มา http://www.telegraph.co.uk/business/2016/07/14/why-is-the-gold-price-rising-five- forces-driving-the-precious-me/</vt:lpstr>
      <vt:lpstr>ปรอท (Mercury) : Hg</vt:lpstr>
      <vt:lpstr>ภาพที่  4.11  โลหะปรอท ที่มา https://www.flickr.com/photos/125932715@N07/favorites/</vt:lpstr>
      <vt:lpstr>โครเมียม (Chromium) : Cr</vt:lpstr>
      <vt:lpstr>ภาพที่  4.12  โลหะโครเมียม ที่มา https://simple.wikipedia.org/wiki/Chromium</vt:lpstr>
      <vt:lpstr>ภาพที่  4.13  ตัวอย่างผลิตภัณฑ์จากโลหะโครเมียม  ที่มา http://www.sritongec.com/products.php?Id=5</vt:lpstr>
      <vt:lpstr>ทังสเตน (Tungsten) หรือ วุลเฟรม (Wulfram) : W</vt:lpstr>
      <vt:lpstr>ภาพที่  4.14  โลหะทังสเตน ที่มา http://www.tungsten.com/materials/tungsten/</vt:lpstr>
      <vt:lpstr>ภาพที่  4.15  ตัวอย่างผลิตภัณฑ์จากโลหะทังสเตน  ที่มา http://tangentindinc.com/applications/electronic-component-pottingencapsulating.html</vt:lpstr>
      <vt:lpstr>นิกเกิล (Nickel) : Ni</vt:lpstr>
      <vt:lpstr>ภาพที่  4.16  โลหะนิกเกิล ที่มา https://en.wikipedia.org/wiki/Nickel</vt:lpstr>
      <vt:lpstr>ภาพที่  4.17  ตัวอย่างผลิตภัณฑ์จากโลหะนิกเกิล  ที่มา http://brass-fasteners.alka-brass-inserts.com/brass-nickel-plated-fasteners.htm</vt:lpstr>
      <vt:lpstr>โคบอลต์ (Cobalt) : Co</vt:lpstr>
      <vt:lpstr>ภาพที่  4.18  โลหะโคบอลต์ ที่มา https://en.wikipedia.org/wiki/Cobalt</vt:lpstr>
      <vt:lpstr>โมลิบดีนัม (Molybdenum) : Mo</vt:lpstr>
      <vt:lpstr>ภาพที่  4.19  โลหะโมลิบดีนัม ที่มา http://www.vanderkrogt.net/elements/element.php?sym=Mo</vt:lpstr>
      <vt:lpstr>วาเนเดียม (Vanadium) : V</vt:lpstr>
      <vt:lpstr>ภาพที่  4.20  โลหะวาเนเดียม ที่มา http://images-of-elements.com/vanadium.php</vt:lpstr>
      <vt:lpstr>แทนทาลัม (Tantalum) : Ta</vt:lpstr>
      <vt:lpstr>ภาพที่  4.21  โลหะแทนทาลัม ที่มา http://images-of-elements.com/tantalum.php</vt:lpstr>
      <vt:lpstr>แคดเมียม (Cadmium) : Cd</vt:lpstr>
      <vt:lpstr>ภาพที่  4.22  โลหะแคดเมียม ที่มา http://images-of-elements.com/cadmium.php</vt:lpstr>
      <vt:lpstr>ทองคำขาว (Platinum) : Pt</vt:lpstr>
      <vt:lpstr>ภาพที่  4.23  โลหะทองคำขาว ที่มา http://www.shapeways.com/materials/platinum</vt:lpstr>
      <vt:lpstr>พลวง (Antimony) : Sb</vt:lpstr>
      <vt:lpstr>ภาพที่  4.24  โลหะพลวง ที่มา https://en.wikipedia.org/wiki/Antimony</vt:lpstr>
      <vt:lpstr>ภาพที่  4.25  โลหะแมงกานีส ที่มา http://gulfmanganese.com/index.php/manganese/img-manganese</vt:lpstr>
      <vt:lpstr>บิสมัท (Bismuth) : Bi</vt:lpstr>
      <vt:lpstr>ภาพที่  4.26  โลหะบิสมัท ที่มา https://www.reddit.com/r/stevenuniverse/comments/4w67bg/bismuth_quarantine_thread/</vt:lpstr>
      <vt:lpstr>ภาพที่  4.27  โลหะเยอรมันเนียม ที่มา http://images-of-elements.com/germanium.php</vt:lpstr>
      <vt:lpstr>โลหะเบา</vt:lpstr>
      <vt:lpstr>ภาพที่  4.28  โลหะอลูมิเนียม ที่มา http://www.tpa.or.th/writer/read_this_book_topic.php?bookID=1818</vt:lpstr>
      <vt:lpstr>ภาพที่  4.29 ตัวอย่างผลิตภัณฑ์จากโลหะอลูมิเนียม ที่มา http://www.dhk.be/section/aluminium-fr/</vt:lpstr>
      <vt:lpstr>แมกนีเซียม (Magnesium) : Mg</vt:lpstr>
      <vt:lpstr>ภาพที่  4.30  โลหะแมกนีเซียม ที่มา https://www.emaze.com/@ALLFLROF/Magnesium/FoodandNutrition-</vt:lpstr>
      <vt:lpstr>ภาพที่  4.31  ตัวอย่างผลิตภัณฑ์จากโลหะแมกนีเซียม ที่มา http://s302.photobucket.com/user/tparnell8/media/WheelsTires002.jpg.html</vt:lpstr>
      <vt:lpstr>ไททาเนียม (Titanium) : Ti</vt:lpstr>
      <vt:lpstr>ภาพที่  4.32  โลหะไททาเนียม ที่มา http://images-of-elements.com/titanium.php</vt:lpstr>
      <vt:lpstr>ภาพที่  4.33  ตัวอย่างผลิตภัณฑ์จากโลหะไททาเนียม ที่มา http://www.cycleworld.com/ncr-ducati-titanium-parts-custom-motorcycles#page-2</vt:lpstr>
      <vt:lpstr>เบริลเลียม (Beryllium) : Be</vt:lpstr>
      <vt:lpstr>ภาพที่  4.34  โลหะเบริลเลียม ที่มา http://www.knowsumo.com/uses-of-beryllium/</vt:lpstr>
      <vt:lpstr>ภาพที่  4.35  โลหะเซอร์โคเนียม ที่มา http://periodictable.com/Elements/040/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Electron_manu</dc:creator>
  <cp:lastModifiedBy>IKQ2015</cp:lastModifiedBy>
  <cp:revision>149</cp:revision>
  <dcterms:created xsi:type="dcterms:W3CDTF">2016-10-02T13:54:53Z</dcterms:created>
  <dcterms:modified xsi:type="dcterms:W3CDTF">2016-11-22T11:02:37Z</dcterms:modified>
</cp:coreProperties>
</file>